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6"/>
  </p:notesMasterIdLst>
  <p:sldIdLst>
    <p:sldId id="256" r:id="rId5"/>
  </p:sldIdLst>
  <p:sldSz cx="43891200" cy="21945600"/>
  <p:notesSz cx="6858000" cy="9144000"/>
  <p:defaultTextStyle>
    <a:defPPr>
      <a:defRPr lang="en-US"/>
    </a:defPPr>
    <a:lvl1pPr marL="0" algn="l" defTabSz="3160021" rtl="0" eaLnBrk="1" latinLnBrk="0" hangingPunct="1">
      <a:defRPr sz="6221" kern="1200">
        <a:solidFill>
          <a:schemeClr val="tx1"/>
        </a:solidFill>
        <a:latin typeface="+mn-lt"/>
        <a:ea typeface="+mn-ea"/>
        <a:cs typeface="+mn-cs"/>
      </a:defRPr>
    </a:lvl1pPr>
    <a:lvl2pPr marL="1580011" algn="l" defTabSz="3160021" rtl="0" eaLnBrk="1" latinLnBrk="0" hangingPunct="1">
      <a:defRPr sz="6221" kern="1200">
        <a:solidFill>
          <a:schemeClr val="tx1"/>
        </a:solidFill>
        <a:latin typeface="+mn-lt"/>
        <a:ea typeface="+mn-ea"/>
        <a:cs typeface="+mn-cs"/>
      </a:defRPr>
    </a:lvl2pPr>
    <a:lvl3pPr marL="3160021" algn="l" defTabSz="3160021" rtl="0" eaLnBrk="1" latinLnBrk="0" hangingPunct="1">
      <a:defRPr sz="6221" kern="1200">
        <a:solidFill>
          <a:schemeClr val="tx1"/>
        </a:solidFill>
        <a:latin typeface="+mn-lt"/>
        <a:ea typeface="+mn-ea"/>
        <a:cs typeface="+mn-cs"/>
      </a:defRPr>
    </a:lvl3pPr>
    <a:lvl4pPr marL="4740033" algn="l" defTabSz="3160021" rtl="0" eaLnBrk="1" latinLnBrk="0" hangingPunct="1">
      <a:defRPr sz="6221" kern="1200">
        <a:solidFill>
          <a:schemeClr val="tx1"/>
        </a:solidFill>
        <a:latin typeface="+mn-lt"/>
        <a:ea typeface="+mn-ea"/>
        <a:cs typeface="+mn-cs"/>
      </a:defRPr>
    </a:lvl4pPr>
    <a:lvl5pPr marL="6320043" algn="l" defTabSz="3160021" rtl="0" eaLnBrk="1" latinLnBrk="0" hangingPunct="1">
      <a:defRPr sz="6221" kern="1200">
        <a:solidFill>
          <a:schemeClr val="tx1"/>
        </a:solidFill>
        <a:latin typeface="+mn-lt"/>
        <a:ea typeface="+mn-ea"/>
        <a:cs typeface="+mn-cs"/>
      </a:defRPr>
    </a:lvl5pPr>
    <a:lvl6pPr marL="7900054" algn="l" defTabSz="3160021" rtl="0" eaLnBrk="1" latinLnBrk="0" hangingPunct="1">
      <a:defRPr sz="6221" kern="1200">
        <a:solidFill>
          <a:schemeClr val="tx1"/>
        </a:solidFill>
        <a:latin typeface="+mn-lt"/>
        <a:ea typeface="+mn-ea"/>
        <a:cs typeface="+mn-cs"/>
      </a:defRPr>
    </a:lvl6pPr>
    <a:lvl7pPr marL="9480064" algn="l" defTabSz="3160021" rtl="0" eaLnBrk="1" latinLnBrk="0" hangingPunct="1">
      <a:defRPr sz="6221" kern="1200">
        <a:solidFill>
          <a:schemeClr val="tx1"/>
        </a:solidFill>
        <a:latin typeface="+mn-lt"/>
        <a:ea typeface="+mn-ea"/>
        <a:cs typeface="+mn-cs"/>
      </a:defRPr>
    </a:lvl7pPr>
    <a:lvl8pPr marL="11060075" algn="l" defTabSz="3160021" rtl="0" eaLnBrk="1" latinLnBrk="0" hangingPunct="1">
      <a:defRPr sz="6221" kern="1200">
        <a:solidFill>
          <a:schemeClr val="tx1"/>
        </a:solidFill>
        <a:latin typeface="+mn-lt"/>
        <a:ea typeface="+mn-ea"/>
        <a:cs typeface="+mn-cs"/>
      </a:defRPr>
    </a:lvl8pPr>
    <a:lvl9pPr marL="12640087" algn="l" defTabSz="3160021"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guide id="3" pos="384" userDrawn="1">
          <p15:clr>
            <a:srgbClr val="A4A3A4"/>
          </p15:clr>
        </p15:guide>
        <p15:guide id="4" pos="6965" userDrawn="1">
          <p15:clr>
            <a:srgbClr val="A4A3A4"/>
          </p15:clr>
        </p15:guide>
        <p15:guide id="5" pos="27261" userDrawn="1">
          <p15:clr>
            <a:srgbClr val="A4A3A4"/>
          </p15:clr>
        </p15:guide>
        <p15:guide id="6" pos="20704" userDrawn="1">
          <p15:clr>
            <a:srgbClr val="A4A3A4"/>
          </p15:clr>
        </p15:guide>
        <p15:guide id="7" pos="7157" userDrawn="1">
          <p15:clr>
            <a:srgbClr val="A4A3A4"/>
          </p15:clr>
        </p15:guide>
        <p15:guide id="8" pos="20512" userDrawn="1">
          <p15:clr>
            <a:srgbClr val="A4A3A4"/>
          </p15:clr>
        </p15:guide>
        <p15:guide id="9" pos="13728" userDrawn="1">
          <p15:clr>
            <a:srgbClr val="A4A3A4"/>
          </p15:clr>
        </p15:guide>
        <p15:guide id="10" pos="16928" userDrawn="1">
          <p15:clr>
            <a:srgbClr val="A4A3A4"/>
          </p15:clr>
        </p15:guide>
        <p15:guide id="11" pos="13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121"/>
    <p:restoredTop sz="87373" autoAdjust="0"/>
  </p:normalViewPr>
  <p:slideViewPr>
    <p:cSldViewPr snapToGrid="0" snapToObjects="1" showGuides="1">
      <p:cViewPr varScale="1">
        <p:scale>
          <a:sx n="32" d="100"/>
          <a:sy n="32" d="100"/>
        </p:scale>
        <p:origin x="1440" y="200"/>
      </p:cViewPr>
      <p:guideLst>
        <p:guide orient="horz" pos="6912"/>
        <p:guide pos="13824"/>
        <p:guide pos="384"/>
        <p:guide pos="6965"/>
        <p:guide pos="27261"/>
        <p:guide pos="20704"/>
        <p:guide pos="7157"/>
        <p:guide pos="20512"/>
        <p:guide pos="13728"/>
        <p:guide pos="16928"/>
        <p:guide pos="1392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82F8-148A-EF48-8090-60B8A6B2861B}" type="datetimeFigureOut">
              <a:rPr lang="en-US" smtClean="0"/>
              <a:t>4/17/26</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8C42C-77DF-AB4F-89FF-81B741A34100}" type="slidenum">
              <a:rPr lang="en-US" smtClean="0"/>
              <a:t>‹#›</a:t>
            </a:fld>
            <a:endParaRPr lang="en-US"/>
          </a:p>
        </p:txBody>
      </p:sp>
    </p:spTree>
    <p:extLst>
      <p:ext uri="{BB962C8B-B14F-4D97-AF65-F5344CB8AC3E}">
        <p14:creationId xmlns:p14="http://schemas.microsoft.com/office/powerpoint/2010/main" val="1558991171"/>
      </p:ext>
    </p:extLst>
  </p:cSld>
  <p:clrMap bg1="lt1" tx1="dk1" bg2="lt2" tx2="dk2" accent1="accent1" accent2="accent2" accent3="accent3" accent4="accent4" accent5="accent5" accent6="accent6" hlink="hlink" folHlink="folHlink"/>
  <p:notesStyle>
    <a:lvl1pPr marL="0" algn="l" defTabSz="3160021" rtl="0" eaLnBrk="1" latinLnBrk="0" hangingPunct="1">
      <a:defRPr sz="4147" kern="1200">
        <a:solidFill>
          <a:schemeClr val="tx1"/>
        </a:solidFill>
        <a:latin typeface="+mn-lt"/>
        <a:ea typeface="+mn-ea"/>
        <a:cs typeface="+mn-cs"/>
      </a:defRPr>
    </a:lvl1pPr>
    <a:lvl2pPr marL="1580011" algn="l" defTabSz="3160021" rtl="0" eaLnBrk="1" latinLnBrk="0" hangingPunct="1">
      <a:defRPr sz="4147" kern="1200">
        <a:solidFill>
          <a:schemeClr val="tx1"/>
        </a:solidFill>
        <a:latin typeface="+mn-lt"/>
        <a:ea typeface="+mn-ea"/>
        <a:cs typeface="+mn-cs"/>
      </a:defRPr>
    </a:lvl2pPr>
    <a:lvl3pPr marL="3160021" algn="l" defTabSz="3160021" rtl="0" eaLnBrk="1" latinLnBrk="0" hangingPunct="1">
      <a:defRPr sz="4147" kern="1200">
        <a:solidFill>
          <a:schemeClr val="tx1"/>
        </a:solidFill>
        <a:latin typeface="+mn-lt"/>
        <a:ea typeface="+mn-ea"/>
        <a:cs typeface="+mn-cs"/>
      </a:defRPr>
    </a:lvl3pPr>
    <a:lvl4pPr marL="4740033" algn="l" defTabSz="3160021" rtl="0" eaLnBrk="1" latinLnBrk="0" hangingPunct="1">
      <a:defRPr sz="4147" kern="1200">
        <a:solidFill>
          <a:schemeClr val="tx1"/>
        </a:solidFill>
        <a:latin typeface="+mn-lt"/>
        <a:ea typeface="+mn-ea"/>
        <a:cs typeface="+mn-cs"/>
      </a:defRPr>
    </a:lvl4pPr>
    <a:lvl5pPr marL="6320043" algn="l" defTabSz="3160021" rtl="0" eaLnBrk="1" latinLnBrk="0" hangingPunct="1">
      <a:defRPr sz="4147" kern="1200">
        <a:solidFill>
          <a:schemeClr val="tx1"/>
        </a:solidFill>
        <a:latin typeface="+mn-lt"/>
        <a:ea typeface="+mn-ea"/>
        <a:cs typeface="+mn-cs"/>
      </a:defRPr>
    </a:lvl5pPr>
    <a:lvl6pPr marL="7900054" algn="l" defTabSz="3160021" rtl="0" eaLnBrk="1" latinLnBrk="0" hangingPunct="1">
      <a:defRPr sz="4147" kern="1200">
        <a:solidFill>
          <a:schemeClr val="tx1"/>
        </a:solidFill>
        <a:latin typeface="+mn-lt"/>
        <a:ea typeface="+mn-ea"/>
        <a:cs typeface="+mn-cs"/>
      </a:defRPr>
    </a:lvl6pPr>
    <a:lvl7pPr marL="9480064" algn="l" defTabSz="3160021" rtl="0" eaLnBrk="1" latinLnBrk="0" hangingPunct="1">
      <a:defRPr sz="4147" kern="1200">
        <a:solidFill>
          <a:schemeClr val="tx1"/>
        </a:solidFill>
        <a:latin typeface="+mn-lt"/>
        <a:ea typeface="+mn-ea"/>
        <a:cs typeface="+mn-cs"/>
      </a:defRPr>
    </a:lvl7pPr>
    <a:lvl8pPr marL="11060075" algn="l" defTabSz="3160021" rtl="0" eaLnBrk="1" latinLnBrk="0" hangingPunct="1">
      <a:defRPr sz="4147" kern="1200">
        <a:solidFill>
          <a:schemeClr val="tx1"/>
        </a:solidFill>
        <a:latin typeface="+mn-lt"/>
        <a:ea typeface="+mn-ea"/>
        <a:cs typeface="+mn-cs"/>
      </a:defRPr>
    </a:lvl8pPr>
    <a:lvl9pPr marL="12640087" algn="l" defTabSz="3160021" rtl="0" eaLnBrk="1" latinLnBrk="0" hangingPunct="1">
      <a:defRPr sz="41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pPr marL="0" lvl="1" defTabSz="3041755" eaLnBrk="0" hangingPunct="0">
              <a:buClr>
                <a:srgbClr val="782327"/>
              </a:buClr>
              <a:buSzPct val="152000"/>
            </a:pPr>
            <a:r>
              <a:rPr lang="en-US" sz="2400" b="1" dirty="0">
                <a:solidFill>
                  <a:schemeClr val="accent2">
                    <a:lumMod val="50000"/>
                  </a:schemeClr>
                </a:solidFill>
                <a:latin typeface="Times New Roman" panose="02020603050405020304" pitchFamily="18" charset="0"/>
                <a:cs typeface="Times New Roman" panose="02020603050405020304" pitchFamily="18" charset="0"/>
              </a:rPr>
              <a:t>Non-Significant Findings</a:t>
            </a:r>
          </a:p>
          <a:p>
            <a:pPr marL="342900" lvl="1" indent="-342900" defTabSz="3041755" eaLnBrk="0" hangingPunct="0">
              <a:buClr>
                <a:srgbClr val="782327"/>
              </a:buClr>
              <a:buSzPct val="152000"/>
              <a:buFont typeface="Arial" panose="020B0604020202020204" pitchFamily="34" charset="0"/>
              <a:buChar char="•"/>
            </a:pPr>
            <a:r>
              <a:rPr lang="en-US" sz="2400" b="1" dirty="0">
                <a:solidFill>
                  <a:schemeClr val="accent2">
                    <a:lumMod val="50000"/>
                  </a:schemeClr>
                </a:solidFill>
                <a:latin typeface="Times New Roman" panose="02020603050405020304" pitchFamily="18" charset="0"/>
                <a:cs typeface="Times New Roman" panose="02020603050405020304" pitchFamily="18" charset="0"/>
              </a:rPr>
              <a:t>Perinatal anxiety was not associated with maternal sensitivity</a:t>
            </a:r>
          </a:p>
          <a:p>
            <a:pPr marL="1570701" lvl="2"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Free play can be a low-stress environment preventing the enhancement of anxiety-related behaviors </a:t>
            </a:r>
          </a:p>
          <a:p>
            <a:pPr marL="1570701" lvl="2"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Maternal symptoms might be less stable through time</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Depression at 6-months was not associated with maternal sensitivity</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Medication use was not associated with maternal sensitivity</a:t>
            </a:r>
          </a:p>
          <a:p>
            <a:endParaRPr lang="en-US" strike="noStrike" dirty="0"/>
          </a:p>
        </p:txBody>
      </p:sp>
      <p:sp>
        <p:nvSpPr>
          <p:cNvPr id="4" name="Slide Number Placeholder 3"/>
          <p:cNvSpPr>
            <a:spLocks noGrp="1"/>
          </p:cNvSpPr>
          <p:nvPr>
            <p:ph type="sldNum" sz="quarter" idx="10"/>
          </p:nvPr>
        </p:nvSpPr>
        <p:spPr/>
        <p:txBody>
          <a:bodyPr/>
          <a:lstStyle/>
          <a:p>
            <a:fld id="{BAF8C42C-77DF-AB4F-89FF-81B741A34100}" type="slidenum">
              <a:rPr lang="en-US" smtClean="0"/>
              <a:t>1</a:t>
            </a:fld>
            <a:endParaRPr lang="en-US"/>
          </a:p>
        </p:txBody>
      </p:sp>
    </p:spTree>
    <p:extLst>
      <p:ext uri="{BB962C8B-B14F-4D97-AF65-F5344CB8AC3E}">
        <p14:creationId xmlns:p14="http://schemas.microsoft.com/office/powerpoint/2010/main" val="5166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Poster Layout 1">
    <p:spTree>
      <p:nvGrpSpPr>
        <p:cNvPr id="1" name=""/>
        <p:cNvGrpSpPr/>
        <p:nvPr/>
      </p:nvGrpSpPr>
      <p:grpSpPr>
        <a:xfrm>
          <a:off x="0" y="0"/>
          <a:ext cx="0" cy="0"/>
          <a:chOff x="0" y="0"/>
          <a:chExt cx="0" cy="0"/>
        </a:xfrm>
      </p:grpSpPr>
      <p:sp>
        <p:nvSpPr>
          <p:cNvPr id="2" name="Title 1"/>
          <p:cNvSpPr>
            <a:spLocks noGrp="1"/>
          </p:cNvSpPr>
          <p:nvPr>
            <p:ph type="title"/>
          </p:nvPr>
        </p:nvSpPr>
        <p:spPr>
          <a:xfrm>
            <a:off x="3834758" y="516958"/>
            <a:ext cx="36266945" cy="11626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37053436"/>
      </p:ext>
    </p:extLst>
  </p:cSld>
  <p:clrMapOvr>
    <a:masterClrMapping/>
  </p:clrMapOvr>
  <p:extLst>
    <p:ext uri="{DCECCB84-F9BA-43D5-87BE-67443E8EF086}">
      <p15:sldGuideLst xmlns:p15="http://schemas.microsoft.com/office/powerpoint/2012/main">
        <p15:guide id="1" orient="horz" pos="16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04800" y="20106854"/>
            <a:ext cx="43281600" cy="1577489"/>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flipV="1">
            <a:off x="304800" y="20054601"/>
            <a:ext cx="43281600" cy="52251"/>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p:cNvSpPr/>
          <p:nvPr userDrawn="1"/>
        </p:nvSpPr>
        <p:spPr>
          <a:xfrm>
            <a:off x="304800" y="259123"/>
            <a:ext cx="43281600" cy="1711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21" dirty="0"/>
          </a:p>
        </p:txBody>
      </p:sp>
      <p:sp>
        <p:nvSpPr>
          <p:cNvPr id="11" name="Rectangle 10">
            <a:extLst>
              <a:ext uri="{FF2B5EF4-FFF2-40B4-BE49-F238E27FC236}">
                <a16:creationId xmlns:a16="http://schemas.microsoft.com/office/drawing/2014/main" id="{2AB3A8BD-73DD-7B48-B7B6-887AFE240D77}"/>
              </a:ext>
            </a:extLst>
          </p:cNvPr>
          <p:cNvSpPr/>
          <p:nvPr userDrawn="1"/>
        </p:nvSpPr>
        <p:spPr>
          <a:xfrm flipV="1">
            <a:off x="304800" y="1981438"/>
            <a:ext cx="43281600" cy="52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A blue symbol with white outline&#10;&#10;AI-generated content may be incorrect.">
            <a:extLst>
              <a:ext uri="{FF2B5EF4-FFF2-40B4-BE49-F238E27FC236}">
                <a16:creationId xmlns:a16="http://schemas.microsoft.com/office/drawing/2014/main" id="{CA137F6B-6F16-9939-37CA-6142BCCF2F0A}"/>
              </a:ext>
            </a:extLst>
          </p:cNvPr>
          <p:cNvPicPr>
            <a:picLocks noChangeAspect="1"/>
          </p:cNvPicPr>
          <p:nvPr userDrawn="1"/>
        </p:nvPicPr>
        <p:blipFill>
          <a:blip r:embed="rId3"/>
          <a:stretch>
            <a:fillRect/>
          </a:stretch>
        </p:blipFill>
        <p:spPr>
          <a:xfrm>
            <a:off x="992189" y="592712"/>
            <a:ext cx="2429438" cy="1906434"/>
          </a:xfrm>
          <a:prstGeom prst="rect">
            <a:avLst/>
          </a:prstGeom>
        </p:spPr>
      </p:pic>
      <p:sp>
        <p:nvSpPr>
          <p:cNvPr id="4" name="TextBox 15">
            <a:extLst>
              <a:ext uri="{FF2B5EF4-FFF2-40B4-BE49-F238E27FC236}">
                <a16:creationId xmlns:a16="http://schemas.microsoft.com/office/drawing/2014/main" id="{E413AF92-26C9-BDAC-8377-E38FE1BB7784}"/>
              </a:ext>
            </a:extLst>
          </p:cNvPr>
          <p:cNvSpPr txBox="1">
            <a:spLocks noChangeArrowheads="1"/>
          </p:cNvSpPr>
          <p:nvPr userDrawn="1"/>
        </p:nvSpPr>
        <p:spPr bwMode="auto">
          <a:xfrm>
            <a:off x="992189" y="20658979"/>
            <a:ext cx="11510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900">
                <a:solidFill>
                  <a:schemeClr val="tx1"/>
                </a:solidFill>
                <a:latin typeface="Calibri" charset="0"/>
              </a:defRPr>
            </a:lvl1pPr>
            <a:lvl2pPr marL="742950" indent="-285750">
              <a:defRPr sz="4900">
                <a:solidFill>
                  <a:schemeClr val="tx1"/>
                </a:solidFill>
                <a:latin typeface="Calibri" charset="0"/>
              </a:defRPr>
            </a:lvl2pPr>
            <a:lvl3pPr marL="1143000" indent="-228600">
              <a:defRPr sz="4900">
                <a:solidFill>
                  <a:schemeClr val="tx1"/>
                </a:solidFill>
                <a:latin typeface="Calibri" charset="0"/>
              </a:defRPr>
            </a:lvl3pPr>
            <a:lvl4pPr marL="1600200" indent="-228600">
              <a:defRPr sz="4900">
                <a:solidFill>
                  <a:schemeClr val="tx1"/>
                </a:solidFill>
                <a:latin typeface="Calibri" charset="0"/>
              </a:defRPr>
            </a:lvl4pPr>
            <a:lvl5pPr marL="2057400" indent="-228600">
              <a:defRPr sz="4900">
                <a:solidFill>
                  <a:schemeClr val="tx1"/>
                </a:solidFill>
                <a:latin typeface="Calibri" charset="0"/>
              </a:defRPr>
            </a:lvl5pPr>
            <a:lvl6pPr marL="2514600" indent="-228600" defTabSz="2500313" fontAlgn="base">
              <a:spcBef>
                <a:spcPct val="0"/>
              </a:spcBef>
              <a:spcAft>
                <a:spcPct val="0"/>
              </a:spcAft>
              <a:defRPr sz="4900">
                <a:solidFill>
                  <a:schemeClr val="tx1"/>
                </a:solidFill>
                <a:latin typeface="Calibri" charset="0"/>
              </a:defRPr>
            </a:lvl6pPr>
            <a:lvl7pPr marL="2971800" indent="-228600" defTabSz="2500313" fontAlgn="base">
              <a:spcBef>
                <a:spcPct val="0"/>
              </a:spcBef>
              <a:spcAft>
                <a:spcPct val="0"/>
              </a:spcAft>
              <a:defRPr sz="4900">
                <a:solidFill>
                  <a:schemeClr val="tx1"/>
                </a:solidFill>
                <a:latin typeface="Calibri" charset="0"/>
              </a:defRPr>
            </a:lvl7pPr>
            <a:lvl8pPr marL="3429000" indent="-228600" defTabSz="2500313" fontAlgn="base">
              <a:spcBef>
                <a:spcPct val="0"/>
              </a:spcBef>
              <a:spcAft>
                <a:spcPct val="0"/>
              </a:spcAft>
              <a:defRPr sz="4900">
                <a:solidFill>
                  <a:schemeClr val="tx1"/>
                </a:solidFill>
                <a:latin typeface="Calibri" charset="0"/>
              </a:defRPr>
            </a:lvl8pPr>
            <a:lvl9pPr marL="3886200" indent="-228600" defTabSz="2500313" fontAlgn="base">
              <a:spcBef>
                <a:spcPct val="0"/>
              </a:spcBef>
              <a:spcAft>
                <a:spcPct val="0"/>
              </a:spcAft>
              <a:defRPr sz="4900">
                <a:solidFill>
                  <a:schemeClr val="tx1"/>
                </a:solidFill>
                <a:latin typeface="Calibri" charset="0"/>
              </a:defRPr>
            </a:lvl9pPr>
          </a:lstStyle>
          <a:p>
            <a:pPr eaLnBrk="1" hangingPunct="1"/>
            <a:r>
              <a:rPr lang="en-US" altLang="x-none" sz="2400" dirty="0">
                <a:solidFill>
                  <a:schemeClr val="bg1"/>
                </a:solidFill>
                <a:latin typeface="Georgia" panose="02040502050405020303" pitchFamily="18" charset="0"/>
                <a:ea typeface="Open Sans" panose="020B0606030504020204" pitchFamily="34" charset="0"/>
                <a:cs typeface="Open Sans" panose="020B0606030504020204" pitchFamily="34" charset="0"/>
              </a:rPr>
              <a:t>The University of North Carolina at Chapel Hill</a:t>
            </a:r>
          </a:p>
        </p:txBody>
      </p:sp>
      <p:pic>
        <p:nvPicPr>
          <p:cNvPr id="8" name="Picture 7" descr="A black background with white text&#10;&#10;AI-generated content may be incorrect.">
            <a:extLst>
              <a:ext uri="{FF2B5EF4-FFF2-40B4-BE49-F238E27FC236}">
                <a16:creationId xmlns:a16="http://schemas.microsoft.com/office/drawing/2014/main" id="{62CEFE86-92FB-9A35-AA53-F78961BDF3A3}"/>
              </a:ext>
            </a:extLst>
          </p:cNvPr>
          <p:cNvPicPr>
            <a:picLocks noChangeAspect="1"/>
          </p:cNvPicPr>
          <p:nvPr userDrawn="1"/>
        </p:nvPicPr>
        <p:blipFill>
          <a:blip r:embed="rId4"/>
          <a:stretch>
            <a:fillRect/>
          </a:stretch>
        </p:blipFill>
        <p:spPr>
          <a:xfrm>
            <a:off x="38860795" y="20404097"/>
            <a:ext cx="3823037" cy="971428"/>
          </a:xfrm>
          <a:prstGeom prst="rect">
            <a:avLst/>
          </a:prstGeom>
        </p:spPr>
      </p:pic>
    </p:spTree>
    <p:extLst>
      <p:ext uri="{BB962C8B-B14F-4D97-AF65-F5344CB8AC3E}">
        <p14:creationId xmlns:p14="http://schemas.microsoft.com/office/powerpoint/2010/main" val="1986336899"/>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defTabSz="1440144" rtl="0" eaLnBrk="1" latinLnBrk="0" hangingPunct="1">
        <a:lnSpc>
          <a:spcPct val="85000"/>
        </a:lnSpc>
        <a:spcBef>
          <a:spcPct val="0"/>
        </a:spcBef>
        <a:buNone/>
        <a:defRPr sz="6000" b="0" i="0" kern="1200" spc="-78" baseline="0">
          <a:solidFill>
            <a:schemeClr val="bg1"/>
          </a:solidFill>
          <a:latin typeface="Open Sans" charset="0"/>
          <a:ea typeface="Open Sans" charset="0"/>
          <a:cs typeface="Open Sans" charset="0"/>
        </a:defRPr>
      </a:lvl1pPr>
    </p:titleStyle>
    <p:bodyStyle>
      <a:lvl1pPr marL="144015" indent="-144015" algn="l"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Char char=" "/>
        <a:defRPr sz="6720" b="0" i="0" kern="1200">
          <a:solidFill>
            <a:srgbClr val="003150"/>
          </a:solidFill>
          <a:latin typeface="Open Sans" charset="0"/>
          <a:ea typeface="Open Sans" charset="0"/>
          <a:cs typeface="Open Sans" charset="0"/>
        </a:defRPr>
      </a:lvl1pPr>
      <a:lvl2pPr marL="604862" indent="-288030" algn="l" defTabSz="1440144" rtl="0" eaLnBrk="1" latinLnBrk="0" hangingPunct="1">
        <a:lnSpc>
          <a:spcPct val="90000"/>
        </a:lnSpc>
        <a:spcBef>
          <a:spcPts val="316"/>
        </a:spcBef>
        <a:spcAft>
          <a:spcPts val="630"/>
        </a:spcAft>
        <a:buClr>
          <a:srgbClr val="5998C8"/>
        </a:buClr>
        <a:buFont typeface="Arial" charset="0"/>
        <a:buChar char="•"/>
        <a:defRPr sz="5880" b="0" i="0" kern="1200">
          <a:solidFill>
            <a:srgbClr val="003150"/>
          </a:solidFill>
          <a:latin typeface="Open Sans" charset="0"/>
          <a:ea typeface="Open Sans" charset="0"/>
          <a:cs typeface="Open Sans" charset="0"/>
        </a:defRPr>
      </a:lvl2pPr>
      <a:lvl3pPr marL="892889"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3pPr>
      <a:lvl4pPr marL="1180920"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4pPr>
      <a:lvl5pPr marL="1468947"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5pPr>
      <a:lvl6pPr marL="1732455"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6pPr>
      <a:lvl7pPr marL="2047450"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7pPr>
      <a:lvl8pPr marL="2362441"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8pPr>
      <a:lvl9pPr marL="2677433"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9pPr>
    </p:bodyStyle>
    <p:otherStyle>
      <a:defPPr>
        <a:defRPr lang="en-US"/>
      </a:defPPr>
      <a:lvl1pPr marL="0" algn="l" defTabSz="1440144" rtl="0" eaLnBrk="1" latinLnBrk="0" hangingPunct="1">
        <a:defRPr sz="2836" kern="1200">
          <a:solidFill>
            <a:schemeClr val="tx1"/>
          </a:solidFill>
          <a:latin typeface="+mn-lt"/>
          <a:ea typeface="+mn-ea"/>
          <a:cs typeface="+mn-cs"/>
        </a:defRPr>
      </a:lvl1pPr>
      <a:lvl2pPr marL="720070" algn="l" defTabSz="1440144" rtl="0" eaLnBrk="1" latinLnBrk="0" hangingPunct="1">
        <a:defRPr sz="2836" kern="1200">
          <a:solidFill>
            <a:schemeClr val="tx1"/>
          </a:solidFill>
          <a:latin typeface="+mn-lt"/>
          <a:ea typeface="+mn-ea"/>
          <a:cs typeface="+mn-cs"/>
        </a:defRPr>
      </a:lvl2pPr>
      <a:lvl3pPr marL="1440144" algn="l" defTabSz="1440144" rtl="0" eaLnBrk="1" latinLnBrk="0" hangingPunct="1">
        <a:defRPr sz="2836" kern="1200">
          <a:solidFill>
            <a:schemeClr val="tx1"/>
          </a:solidFill>
          <a:latin typeface="+mn-lt"/>
          <a:ea typeface="+mn-ea"/>
          <a:cs typeface="+mn-cs"/>
        </a:defRPr>
      </a:lvl3pPr>
      <a:lvl4pPr marL="2160217" algn="l" defTabSz="1440144" rtl="0" eaLnBrk="1" latinLnBrk="0" hangingPunct="1">
        <a:defRPr sz="2836" kern="1200">
          <a:solidFill>
            <a:schemeClr val="tx1"/>
          </a:solidFill>
          <a:latin typeface="+mn-lt"/>
          <a:ea typeface="+mn-ea"/>
          <a:cs typeface="+mn-cs"/>
        </a:defRPr>
      </a:lvl4pPr>
      <a:lvl5pPr marL="2880290" algn="l" defTabSz="1440144" rtl="0" eaLnBrk="1" latinLnBrk="0" hangingPunct="1">
        <a:defRPr sz="2836" kern="1200">
          <a:solidFill>
            <a:schemeClr val="tx1"/>
          </a:solidFill>
          <a:latin typeface="+mn-lt"/>
          <a:ea typeface="+mn-ea"/>
          <a:cs typeface="+mn-cs"/>
        </a:defRPr>
      </a:lvl5pPr>
      <a:lvl6pPr marL="3600360" algn="l" defTabSz="1440144" rtl="0" eaLnBrk="1" latinLnBrk="0" hangingPunct="1">
        <a:defRPr sz="2836" kern="1200">
          <a:solidFill>
            <a:schemeClr val="tx1"/>
          </a:solidFill>
          <a:latin typeface="+mn-lt"/>
          <a:ea typeface="+mn-ea"/>
          <a:cs typeface="+mn-cs"/>
        </a:defRPr>
      </a:lvl6pPr>
      <a:lvl7pPr marL="4320434" algn="l" defTabSz="1440144" rtl="0" eaLnBrk="1" latinLnBrk="0" hangingPunct="1">
        <a:defRPr sz="2836" kern="1200">
          <a:solidFill>
            <a:schemeClr val="tx1"/>
          </a:solidFill>
          <a:latin typeface="+mn-lt"/>
          <a:ea typeface="+mn-ea"/>
          <a:cs typeface="+mn-cs"/>
        </a:defRPr>
      </a:lvl7pPr>
      <a:lvl8pPr marL="5040504" algn="l" defTabSz="1440144" rtl="0" eaLnBrk="1" latinLnBrk="0" hangingPunct="1">
        <a:defRPr sz="2836" kern="1200">
          <a:solidFill>
            <a:schemeClr val="tx1"/>
          </a:solidFill>
          <a:latin typeface="+mn-lt"/>
          <a:ea typeface="+mn-ea"/>
          <a:cs typeface="+mn-cs"/>
        </a:defRPr>
      </a:lvl8pPr>
      <a:lvl9pPr marL="5760574" algn="l" defTabSz="1440144" rtl="0" eaLnBrk="1" latinLnBrk="0" hangingPunct="1">
        <a:defRPr sz="28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85" userDrawn="1">
          <p15:clr>
            <a:srgbClr val="F26B43"/>
          </p15:clr>
        </p15:guide>
        <p15:guide id="2" pos="192" userDrawn="1">
          <p15:clr>
            <a:srgbClr val="F26B43"/>
          </p15:clr>
        </p15:guide>
        <p15:guide id="3" pos="13824" userDrawn="1">
          <p15:clr>
            <a:srgbClr val="F26B43"/>
          </p15:clr>
        </p15:guide>
        <p15:guide id="4" pos="27456" userDrawn="1">
          <p15:clr>
            <a:srgbClr val="F26B43"/>
          </p15:clr>
        </p15:guide>
        <p15:guide id="5" orient="horz" pos="13659" userDrawn="1">
          <p15:clr>
            <a:srgbClr val="F26B43"/>
          </p15:clr>
        </p15:guide>
        <p15:guide id="6" orient="horz" pos="16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178214" y="3268600"/>
            <a:ext cx="9002566" cy="8301168"/>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Introduction &amp; Background</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Anxiety and depression are two of the most common mental health conditions women face across their life span</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The perinatal period (from pregnancy to 12 months postpartum) is a very vulnerable time due to biological and hormonal changes</a:t>
            </a:r>
          </a:p>
          <a:p>
            <a:pPr marL="1685001" lvl="2"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During pregnancy, 1 in 5 mothers experience depression and 1 in 4 experience anxiety</a:t>
            </a:r>
          </a:p>
          <a:p>
            <a:pPr marL="1685001" lvl="2"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Both have been linked to preterm birth, low birth weight, and altered infant development</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Maternal sensitivity is key for child development and may be influenced by anxiety and depression</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The effect of medication use during this time is still unclear</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Limited research on medication use + sensitivity</a:t>
            </a:r>
          </a:p>
          <a:p>
            <a:pPr marL="1685001" lvl="2"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Few students closely examine both prenatal and postpartum period</a:t>
            </a:r>
          </a:p>
          <a:p>
            <a:pPr marL="1685001" lvl="2"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There are no studies in the literature that incorporate specific medication use and its impact on maternal sensitivity during pregnancy </a:t>
            </a:r>
          </a:p>
          <a:p>
            <a:pPr marL="1685001" lvl="2" indent="-457200" defTabSz="3041755" eaLnBrk="0" hangingPunct="0">
              <a:buClr>
                <a:srgbClr val="782327"/>
              </a:buClr>
              <a:buSzPct val="152000"/>
              <a:buFont typeface="Arial" panose="020B0604020202020204" pitchFamily="34" charset="0"/>
              <a:buChar char="•"/>
            </a:pP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1685001" lvl="2" indent="-457200" defTabSz="3041755" eaLnBrk="0" hangingPunct="0">
              <a:buClr>
                <a:srgbClr val="782327"/>
              </a:buClr>
              <a:buSzPct val="152000"/>
              <a:buFont typeface="Arial" panose="020B0604020202020204" pitchFamily="34" charset="0"/>
              <a:buChar char="•"/>
            </a:pP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1685001" lvl="2" indent="-457200" defTabSz="3041755" eaLnBrk="0" hangingPunct="0">
              <a:buClr>
                <a:srgbClr val="782327"/>
              </a:buClr>
              <a:buSzPct val="152000"/>
              <a:buFont typeface="Arial" panose="020B0604020202020204" pitchFamily="34" charset="0"/>
              <a:buChar char="•"/>
            </a:pP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1685001" lvl="2" indent="-457200" defTabSz="3041755" eaLnBrk="0" hangingPunct="0">
              <a:buClr>
                <a:srgbClr val="782327"/>
              </a:buClr>
              <a:buSzPct val="152000"/>
              <a:buFont typeface="Arial" panose="020B0604020202020204" pitchFamily="34" charset="0"/>
              <a:buChar char="•"/>
            </a:pPr>
            <a:endParaRPr lang="en-US" sz="2400" dirty="0">
              <a:solidFill>
                <a:schemeClr val="accent2">
                  <a:lumMod val="50000"/>
                </a:schemeClr>
              </a:solidFill>
              <a:cs typeface="Arial" pitchFamily="34" charset="0"/>
            </a:endParaRPr>
          </a:p>
        </p:txBody>
      </p:sp>
      <p:sp>
        <p:nvSpPr>
          <p:cNvPr id="4" name="Subtitle 2"/>
          <p:cNvSpPr txBox="1">
            <a:spLocks/>
          </p:cNvSpPr>
          <p:nvPr/>
        </p:nvSpPr>
        <p:spPr>
          <a:xfrm>
            <a:off x="8366760" y="2273254"/>
            <a:ext cx="27157680" cy="585644"/>
          </a:xfrm>
          <a:prstGeom prst="rect">
            <a:avLst/>
          </a:prstGeom>
        </p:spPr>
        <p:txBody>
          <a:bodyPr lIns="91440" rIns="91440">
            <a:normAutofit/>
          </a:bodyPr>
          <a:lstStyle>
            <a:lvl1pPr marL="0" indent="0" algn="r"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None/>
              <a:defRPr sz="3780" b="0" i="0" kern="1200" cap="all" spc="316" baseline="0">
                <a:solidFill>
                  <a:schemeClr val="tx2"/>
                </a:solidFill>
                <a:latin typeface="Open Sans Light" charset="0"/>
                <a:ea typeface="Open Sans Light" charset="0"/>
                <a:cs typeface="Open Sans Light" charset="0"/>
              </a:defRPr>
            </a:lvl1pPr>
            <a:lvl2pPr marL="720070"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2pPr>
            <a:lvl3pPr marL="1440144"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3pPr>
            <a:lvl4pPr marL="2160217"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4pPr>
            <a:lvl5pPr marL="2880290"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5pPr>
            <a:lvl6pPr marL="3600360"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6pPr>
            <a:lvl7pPr marL="432043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7pPr>
            <a:lvl8pPr marL="504050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8pPr>
            <a:lvl9pPr marL="576057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9pPr>
          </a:lstStyle>
          <a:p>
            <a:pPr algn="ctr"/>
            <a:r>
              <a:rPr lang="en-US" sz="3600" dirty="0">
                <a:latin typeface="Times New Roman" panose="02020603050405020304" pitchFamily="18" charset="0"/>
                <a:cs typeface="Times New Roman" panose="02020603050405020304" pitchFamily="18" charset="0"/>
              </a:rPr>
              <a:t>Reem Fayyad, Grace Russell, BSN, RN &amp; Cathi Propper, PhD</a:t>
            </a:r>
          </a:p>
        </p:txBody>
      </p:sp>
      <p:sp>
        <p:nvSpPr>
          <p:cNvPr id="8" name="Text Box 9"/>
          <p:cNvSpPr txBox="1">
            <a:spLocks noChangeArrowheads="1"/>
          </p:cNvSpPr>
          <p:nvPr/>
        </p:nvSpPr>
        <p:spPr bwMode="auto">
          <a:xfrm>
            <a:off x="32207201" y="3359213"/>
            <a:ext cx="10713720" cy="6823841"/>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Conclusions</a:t>
            </a:r>
            <a:endParaRPr lang="en-US" sz="2400" cap="all" dirty="0">
              <a:solidFill>
                <a:schemeClr val="accent2">
                  <a:lumMod val="50000"/>
                </a:schemeClr>
              </a:solidFill>
              <a:latin typeface="Times New Roman" panose="02020603050405020304" pitchFamily="18" charset="0"/>
              <a:cs typeface="Times New Roman" panose="02020603050405020304" pitchFamily="18" charset="0"/>
            </a:endParaRPr>
          </a:p>
          <a:p>
            <a:pPr marL="0" lvl="1" defTabSz="3041755" eaLnBrk="0" hangingPunct="0">
              <a:buClr>
                <a:srgbClr val="782327"/>
              </a:buClr>
              <a:buSzPct val="152000"/>
            </a:pPr>
            <a:r>
              <a:rPr lang="en-US" sz="2400" b="1" dirty="0">
                <a:solidFill>
                  <a:schemeClr val="accent2">
                    <a:lumMod val="50000"/>
                  </a:schemeClr>
                </a:solidFill>
                <a:latin typeface="Times New Roman" panose="02020603050405020304" pitchFamily="18" charset="0"/>
                <a:cs typeface="Times New Roman" panose="02020603050405020304" pitchFamily="18" charset="0"/>
              </a:rPr>
              <a:t>Significant Findings</a:t>
            </a:r>
          </a:p>
          <a:p>
            <a:pPr marL="342900" lvl="1" indent="-342900" defTabSz="3041755" eaLnBrk="0" hangingPunct="0">
              <a:buClr>
                <a:srgbClr val="782327"/>
              </a:buClr>
              <a:buSzPct val="152000"/>
              <a:buFont typeface="Arial" panose="020B0604020202020204" pitchFamily="34" charset="0"/>
              <a:buChar char="•"/>
            </a:pPr>
            <a:r>
              <a:rPr lang="en-US" sz="2400" b="1" dirty="0">
                <a:solidFill>
                  <a:schemeClr val="accent2">
                    <a:lumMod val="50000"/>
                  </a:schemeClr>
                </a:solidFill>
                <a:latin typeface="Times New Roman" panose="02020603050405020304" pitchFamily="18" charset="0"/>
                <a:cs typeface="Times New Roman" panose="02020603050405020304" pitchFamily="18" charset="0"/>
              </a:rPr>
              <a:t>Prenatal depression was significantly associated with maternal </a:t>
            </a:r>
            <a:r>
              <a:rPr lang="en-US" sz="2400" dirty="0">
                <a:solidFill>
                  <a:schemeClr val="accent2">
                    <a:lumMod val="50000"/>
                  </a:schemeClr>
                </a:solidFill>
                <a:latin typeface="Times New Roman" panose="02020603050405020304" pitchFamily="18" charset="0"/>
                <a:cs typeface="Times New Roman" panose="02020603050405020304" pitchFamily="18" charset="0"/>
              </a:rPr>
              <a:t>sensitivity such that higher prenatal depression was related to lower maternal sensitivity at 6-months</a:t>
            </a:r>
          </a:p>
          <a:p>
            <a:pPr marL="1570701" lvl="2"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This could mean there is something important about prenatal period that leads to longer term changes in behavior towards child (above and beyond concurrent depression, which was not associated with maternal sensitivity</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Neither perinatal anxiety (prenatal and post natal anxiety) or medication use was associated with maternal sensitivity </a:t>
            </a:r>
          </a:p>
          <a:p>
            <a:pPr marL="0" lvl="1" defTabSz="3041755" eaLnBrk="0" hangingPunct="0">
              <a:buClr>
                <a:srgbClr val="782327"/>
              </a:buClr>
              <a:buSzPct val="152000"/>
            </a:pPr>
            <a:r>
              <a:rPr lang="en-US" sz="2400" b="1" dirty="0">
                <a:solidFill>
                  <a:schemeClr val="accent2">
                    <a:lumMod val="50000"/>
                  </a:schemeClr>
                </a:solidFill>
                <a:latin typeface="Times New Roman" panose="02020603050405020304" pitchFamily="18" charset="0"/>
                <a:cs typeface="Times New Roman" panose="02020603050405020304" pitchFamily="18" charset="0"/>
              </a:rPr>
              <a:t>Limitations</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Self reported medication use that could be biased or inaccurate</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Maternal sensitivity measured at only one timepoint</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Possible COVID-19 disruptions </a:t>
            </a:r>
          </a:p>
          <a:p>
            <a:pPr marL="0" lvl="1" defTabSz="3041755" eaLnBrk="0" hangingPunct="0">
              <a:buClr>
                <a:srgbClr val="782327"/>
              </a:buClr>
              <a:buSzPct val="152000"/>
            </a:pPr>
            <a:endParaRPr lang="en-US" sz="2400" dirty="0">
              <a:solidFill>
                <a:schemeClr val="accent2">
                  <a:lumMod val="50000"/>
                </a:schemeClr>
              </a:solidFill>
              <a:cs typeface="Arial" pitchFamily="34" charset="0"/>
            </a:endParaRPr>
          </a:p>
          <a:p>
            <a:pPr marL="0" lvl="1" defTabSz="3041755" eaLnBrk="0" hangingPunct="0">
              <a:buClr>
                <a:srgbClr val="782327"/>
              </a:buClr>
              <a:buSzPct val="152000"/>
            </a:pPr>
            <a:endParaRPr lang="en-US" sz="2400" dirty="0">
              <a:solidFill>
                <a:schemeClr val="accent2">
                  <a:lumMod val="50000"/>
                </a:schemeClr>
              </a:solidFill>
              <a:cs typeface="Arial" pitchFamily="34" charset="0"/>
            </a:endParaRPr>
          </a:p>
          <a:p>
            <a:pPr marL="0" lvl="1" defTabSz="3041755" eaLnBrk="0" hangingPunct="0">
              <a:buClr>
                <a:srgbClr val="782327"/>
              </a:buClr>
              <a:buSzPct val="152000"/>
            </a:pPr>
            <a:endParaRPr lang="en-US" sz="2400" cap="all" dirty="0">
              <a:solidFill>
                <a:schemeClr val="accent2">
                  <a:lumMod val="50000"/>
                </a:schemeClr>
              </a:solidFill>
              <a:latin typeface="Calibri" charset="0"/>
              <a:cs typeface="Calibri" charset="0"/>
            </a:endParaRPr>
          </a:p>
        </p:txBody>
      </p:sp>
      <p:sp>
        <p:nvSpPr>
          <p:cNvPr id="16" name="Text Box 9"/>
          <p:cNvSpPr txBox="1">
            <a:spLocks noChangeArrowheads="1"/>
          </p:cNvSpPr>
          <p:nvPr/>
        </p:nvSpPr>
        <p:spPr bwMode="auto">
          <a:xfrm>
            <a:off x="11865146" y="10303849"/>
            <a:ext cx="9710420" cy="11132712"/>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Results</a:t>
            </a:r>
          </a:p>
          <a:p>
            <a:pPr marL="0" lvl="1" defTabSz="3041755" eaLnBrk="0" hangingPunct="0">
              <a:buClr>
                <a:srgbClr val="782327"/>
              </a:buClr>
              <a:buSzPct val="152000"/>
            </a:pPr>
            <a:r>
              <a:rPr lang="en-US" sz="3000" u="sng" cap="all" dirty="0">
                <a:solidFill>
                  <a:srgbClr val="7BAFD4"/>
                </a:solidFill>
                <a:latin typeface="Times New Roman" panose="02020603050405020304" pitchFamily="18" charset="0"/>
                <a:ea typeface="Calibri" charset="0"/>
                <a:cs typeface="Times New Roman" panose="02020603050405020304" pitchFamily="18" charset="0"/>
              </a:rPr>
              <a:t>Research Question 1</a:t>
            </a:r>
            <a:r>
              <a:rPr lang="en-US" sz="3000" cap="all" dirty="0">
                <a:solidFill>
                  <a:srgbClr val="7BAFD4"/>
                </a:solidFill>
                <a:latin typeface="Times New Roman" panose="02020603050405020304" pitchFamily="18" charset="0"/>
                <a:ea typeface="Calibri" charset="0"/>
                <a:cs typeface="Times New Roman" panose="02020603050405020304" pitchFamily="18" charset="0"/>
              </a:rPr>
              <a:t>: Is there an association between perinatal anxiety symptoms and maternal sensitivity when the infant is 6 months?</a:t>
            </a: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200" cap="all" dirty="0">
              <a:latin typeface="Calibri" charset="0"/>
              <a:ea typeface="Calibri" charset="0"/>
              <a:cs typeface="Calibri" charset="0"/>
            </a:endParaRPr>
          </a:p>
          <a:p>
            <a:pPr marL="0" lvl="1" defTabSz="3041755" eaLnBrk="0" hangingPunct="0">
              <a:buClr>
                <a:srgbClr val="782327"/>
              </a:buClr>
              <a:buSzPct val="152000"/>
            </a:pPr>
            <a:endParaRPr lang="en-US" sz="3200" cap="all" dirty="0">
              <a:latin typeface="Calibri" charset="0"/>
              <a:ea typeface="Calibri" charset="0"/>
              <a:cs typeface="Calibri" charset="0"/>
            </a:endParaRPr>
          </a:p>
        </p:txBody>
      </p:sp>
      <p:sp>
        <p:nvSpPr>
          <p:cNvPr id="21" name="Text Box 9"/>
          <p:cNvSpPr txBox="1">
            <a:spLocks noChangeArrowheads="1"/>
          </p:cNvSpPr>
          <p:nvPr/>
        </p:nvSpPr>
        <p:spPr bwMode="auto">
          <a:xfrm>
            <a:off x="990600" y="9896791"/>
            <a:ext cx="10693400" cy="1283862"/>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Purpose</a:t>
            </a:r>
          </a:p>
          <a:p>
            <a:pPr marL="0" lvl="1" defTabSz="3041755" eaLnBrk="0" hangingPunct="0">
              <a:spcAft>
                <a:spcPts val="728"/>
              </a:spcAft>
              <a:buClr>
                <a:srgbClr val="782327"/>
              </a:buClr>
              <a:buSzPct val="152000"/>
            </a:pPr>
            <a:r>
              <a:rPr lang="en-US" sz="2400" dirty="0">
                <a:solidFill>
                  <a:schemeClr val="accent2">
                    <a:lumMod val="50000"/>
                  </a:schemeClr>
                </a:solidFill>
                <a:latin typeface="Times New Roman" panose="02020603050405020304" pitchFamily="18" charset="0"/>
                <a:cs typeface="Times New Roman" panose="02020603050405020304" pitchFamily="18" charset="0"/>
              </a:rPr>
              <a:t>To analyze the relationships among maternal mental health, medication use and maternal sensitivity during the prenatal period and at 6 months of infant age. </a:t>
            </a: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2" name="Text Box 9"/>
          <p:cNvSpPr txBox="1">
            <a:spLocks noChangeArrowheads="1"/>
          </p:cNvSpPr>
          <p:nvPr/>
        </p:nvSpPr>
        <p:spPr bwMode="auto">
          <a:xfrm>
            <a:off x="971643" y="11327412"/>
            <a:ext cx="10693400" cy="9132165"/>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Methods</a:t>
            </a:r>
          </a:p>
          <a:p>
            <a:pPr marL="0" lvl="1" defTabSz="3041755" eaLnBrk="0" hangingPunct="0">
              <a:buClr>
                <a:srgbClr val="782327"/>
              </a:buClr>
              <a:buSzPct val="152000"/>
            </a:pPr>
            <a:endParaRPr lang="en-US" sz="3200" cap="all" dirty="0">
              <a:latin typeface="Times New Roman" panose="02020603050405020304" pitchFamily="18" charset="0"/>
              <a:ea typeface="Calibri" charset="0"/>
              <a:cs typeface="Times New Roman" panose="02020603050405020304" pitchFamily="18" charset="0"/>
            </a:endParaRPr>
          </a:p>
          <a:p>
            <a:pPr marL="0" lvl="1" defTabSz="3041755" eaLnBrk="0" hangingPunct="0">
              <a:buClr>
                <a:srgbClr val="782327"/>
              </a:buClr>
              <a:buSzPct val="152000"/>
            </a:pPr>
            <a:r>
              <a:rPr lang="en-US" sz="2800" cap="all" dirty="0">
                <a:solidFill>
                  <a:srgbClr val="7BAFD4"/>
                </a:solidFill>
                <a:latin typeface="Times New Roman" panose="02020603050405020304" pitchFamily="18" charset="0"/>
                <a:ea typeface="Calibri" charset="0"/>
                <a:cs typeface="Times New Roman" panose="02020603050405020304" pitchFamily="18" charset="0"/>
              </a:rPr>
              <a:t>Study Design </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Brain and Early Experience (BEE) Study</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Examined prenatal and early childhood factors influencing infant development </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Children followed from pregnancy until the age of 5</a:t>
            </a:r>
          </a:p>
          <a:p>
            <a:pPr marL="342900" lvl="1" indent="-3429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Data collected across multiple time points from mother and child</a:t>
            </a:r>
          </a:p>
          <a:p>
            <a:pPr marL="0" lvl="1" defTabSz="3041755" eaLnBrk="0" hangingPunct="0">
              <a:buClr>
                <a:srgbClr val="782327"/>
              </a:buClr>
              <a:buSzPct val="152000"/>
            </a:pPr>
            <a:endParaRPr lang="en-US" sz="2800" cap="all" dirty="0">
              <a:solidFill>
                <a:srgbClr val="7BAFD4"/>
              </a:solidFill>
              <a:latin typeface="Times New Roman" panose="02020603050405020304" pitchFamily="18" charset="0"/>
              <a:ea typeface="Calibri" charset="0"/>
              <a:cs typeface="Times New Roman" panose="02020603050405020304" pitchFamily="18" charset="0"/>
            </a:endParaRPr>
          </a:p>
          <a:p>
            <a:pPr marL="0" lvl="1" defTabSz="3041755" eaLnBrk="0" hangingPunct="0">
              <a:buClr>
                <a:srgbClr val="782327"/>
              </a:buClr>
              <a:buSzPct val="152000"/>
            </a:pPr>
            <a:r>
              <a:rPr lang="en-US" sz="2800" cap="all" dirty="0">
                <a:solidFill>
                  <a:srgbClr val="7BAFD4"/>
                </a:solidFill>
                <a:latin typeface="Times New Roman" panose="02020603050405020304" pitchFamily="18" charset="0"/>
                <a:ea typeface="Calibri" charset="0"/>
                <a:cs typeface="Times New Roman" panose="02020603050405020304" pitchFamily="18" charset="0"/>
              </a:rPr>
              <a:t>Sample </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203 mother-infant dyads </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Recruited through electronic medical records from UNC Hospitals, WIC centers, Instagram and Facebook advertisements</a:t>
            </a:r>
          </a:p>
          <a:p>
            <a:pPr marL="457200" lvl="1" indent="-457200" defTabSz="3041755" eaLnBrk="0" hangingPunct="0">
              <a:buClr>
                <a:srgbClr val="782327"/>
              </a:buClr>
              <a:buSzPct val="152000"/>
              <a:buFont typeface="Arial" panose="020B0604020202020204" pitchFamily="34" charset="0"/>
              <a:buChar char="•"/>
            </a:pP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0" lvl="1" defTabSz="3041755" eaLnBrk="0" hangingPunct="0">
              <a:buClr>
                <a:srgbClr val="782327"/>
              </a:buClr>
              <a:buSzPct val="152000"/>
            </a:pPr>
            <a:r>
              <a:rPr lang="en-US" sz="2800" cap="all" dirty="0">
                <a:solidFill>
                  <a:srgbClr val="7BAFD4"/>
                </a:solidFill>
                <a:latin typeface="Times New Roman" panose="02020603050405020304" pitchFamily="18" charset="0"/>
                <a:ea typeface="Calibri" charset="0"/>
                <a:cs typeface="Times New Roman" panose="02020603050405020304" pitchFamily="18" charset="0"/>
              </a:rPr>
              <a:t>Inclusion Criteria</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Mothers age of 18 years or older</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Spoke English at home</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Dyad must be more after 36.5 weeks gestation and weighed more than 5 pounds at birth </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Healthy births</a:t>
            </a:r>
          </a:p>
          <a:p>
            <a:pPr marL="457200" lvl="1" indent="-457200" defTabSz="3041755" eaLnBrk="0" hangingPunct="0">
              <a:buClr>
                <a:srgbClr val="782327"/>
              </a:buClr>
              <a:buSzPct val="152000"/>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Resided close to Chapel Hill during pregnancy (approx. 45 minutes)</a:t>
            </a:r>
          </a:p>
          <a:p>
            <a:pPr marL="457200" lvl="1" indent="-457200" defTabSz="3041755" eaLnBrk="0" hangingPunct="0">
              <a:buClr>
                <a:srgbClr val="782327"/>
              </a:buClr>
              <a:buSzPct val="152000"/>
              <a:buFont typeface="Arial" panose="020B0604020202020204" pitchFamily="34" charset="0"/>
              <a:buChar char="•"/>
            </a:pPr>
            <a:endParaRPr lang="en-US" sz="2200" cap="all" dirty="0">
              <a:solidFill>
                <a:srgbClr val="7BAFD4"/>
              </a:solidFill>
              <a:latin typeface="Times New Roman" panose="02020603050405020304" pitchFamily="18" charset="0"/>
              <a:ea typeface="Calibri" charset="0"/>
              <a:cs typeface="Times New Roman" panose="02020603050405020304" pitchFamily="18" charset="0"/>
            </a:endParaRPr>
          </a:p>
          <a:p>
            <a:pPr marL="0" lvl="1" defTabSz="3041755" eaLnBrk="0" hangingPunct="0">
              <a:buClr>
                <a:srgbClr val="782327"/>
              </a:buClr>
              <a:buSzPct val="152000"/>
            </a:pPr>
            <a:endParaRPr lang="en-US" sz="2800" cap="all" dirty="0">
              <a:solidFill>
                <a:srgbClr val="7BAFD4"/>
              </a:solidFill>
              <a:latin typeface="Times New Roman" panose="02020603050405020304" pitchFamily="18" charset="0"/>
              <a:ea typeface="Calibri" charset="0"/>
              <a:cs typeface="Times New Roman" panose="02020603050405020304" pitchFamily="18" charset="0"/>
            </a:endParaRPr>
          </a:p>
          <a:p>
            <a:pPr marL="0" lvl="1" defTabSz="3041755" eaLnBrk="0" hangingPunct="0">
              <a:buClr>
                <a:srgbClr val="782327"/>
              </a:buClr>
              <a:buSzPct val="152000"/>
            </a:pPr>
            <a:endParaRPr lang="en-US" sz="2800" cap="all" dirty="0">
              <a:solidFill>
                <a:srgbClr val="7BAFD4"/>
              </a:solidFill>
              <a:latin typeface="Calibri" charset="0"/>
              <a:ea typeface="Calibri" charset="0"/>
              <a:cs typeface="Calibri" charset="0"/>
            </a:endParaRPr>
          </a:p>
        </p:txBody>
      </p:sp>
      <p:sp>
        <p:nvSpPr>
          <p:cNvPr id="23" name="Text Box 9"/>
          <p:cNvSpPr txBox="1">
            <a:spLocks noChangeArrowheads="1"/>
          </p:cNvSpPr>
          <p:nvPr/>
        </p:nvSpPr>
        <p:spPr bwMode="auto">
          <a:xfrm>
            <a:off x="32335150" y="9527459"/>
            <a:ext cx="10713720" cy="2022526"/>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Implications &amp; FUTURE DIRECTIONS</a:t>
            </a:r>
          </a:p>
          <a:p>
            <a:pPr marL="0" lvl="1" defTabSz="3041755" eaLnBrk="0" hangingPunct="0">
              <a:buClr>
                <a:srgbClr val="782327"/>
              </a:buClr>
              <a:buSzPct val="152000"/>
            </a:pPr>
            <a:endParaRPr lang="en-US" sz="3200" cap="all" dirty="0">
              <a:latin typeface="Calibri" charset="0"/>
              <a:ea typeface="Calibri" charset="0"/>
              <a:cs typeface="Calibri" charset="0"/>
            </a:endParaRPr>
          </a:p>
          <a:p>
            <a:pPr marL="0" lvl="1" defTabSz="3041755" eaLnBrk="0" hangingPunct="0">
              <a:buClr>
                <a:srgbClr val="782327"/>
              </a:buClr>
              <a:buSzPct val="152000"/>
            </a:pPr>
            <a:endParaRPr lang="en-US" sz="3200" cap="all" dirty="0">
              <a:latin typeface="Calibri" charset="0"/>
              <a:ea typeface="Calibri" charset="0"/>
              <a:cs typeface="Calibri" charset="0"/>
            </a:endParaRPr>
          </a:p>
          <a:p>
            <a:pPr marL="0" lvl="1" defTabSz="3041755" eaLnBrk="0" hangingPunct="0">
              <a:buClr>
                <a:srgbClr val="782327"/>
              </a:buClr>
              <a:buSzPct val="152000"/>
            </a:pPr>
            <a:endParaRPr lang="en-US" sz="3200" cap="all" dirty="0">
              <a:latin typeface="Calibri" charset="0"/>
              <a:ea typeface="Calibri" charset="0"/>
              <a:cs typeface="Calibri" charset="0"/>
            </a:endParaRPr>
          </a:p>
        </p:txBody>
      </p:sp>
      <p:sp>
        <p:nvSpPr>
          <p:cNvPr id="11" name="Title 10">
            <a:extLst>
              <a:ext uri="{FF2B5EF4-FFF2-40B4-BE49-F238E27FC236}">
                <a16:creationId xmlns:a16="http://schemas.microsoft.com/office/drawing/2014/main" id="{CA3D2625-1510-484A-9932-65391F0AD964}"/>
              </a:ext>
            </a:extLst>
          </p:cNvPr>
          <p:cNvSpPr>
            <a:spLocks noGrp="1"/>
          </p:cNvSpPr>
          <p:nvPr>
            <p:ph type="title"/>
          </p:nvPr>
        </p:nvSpPr>
        <p:spPr>
          <a:xfrm>
            <a:off x="3958848" y="737841"/>
            <a:ext cx="36266945" cy="1162649"/>
          </a:xfrm>
        </p:spPr>
        <p:txBody>
          <a:bodyPr/>
          <a:lstStyle/>
          <a:p>
            <a:r>
              <a:rPr lang="en-US" b="1" dirty="0">
                <a:latin typeface="Times New Roman" panose="02020603050405020304" pitchFamily="18" charset="0"/>
                <a:cs typeface="Times New Roman" panose="02020603050405020304" pitchFamily="18" charset="0"/>
              </a:rPr>
              <a:t>Relationships Among Maternal Mental Health, Medication Use and Parental Sensitivity.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C93DDE6-F1CE-38A8-403E-5719EE729164}"/>
              </a:ext>
            </a:extLst>
          </p:cNvPr>
          <p:cNvPicPr>
            <a:picLocks noChangeAspect="1"/>
          </p:cNvPicPr>
          <p:nvPr/>
        </p:nvPicPr>
        <p:blipFill>
          <a:blip r:embed="rId3"/>
          <a:stretch>
            <a:fillRect/>
          </a:stretch>
        </p:blipFill>
        <p:spPr>
          <a:xfrm>
            <a:off x="42206540" y="17951930"/>
            <a:ext cx="1684660" cy="2049918"/>
          </a:xfrm>
          <a:prstGeom prst="rect">
            <a:avLst/>
          </a:prstGeom>
        </p:spPr>
      </p:pic>
      <p:sp>
        <p:nvSpPr>
          <p:cNvPr id="6" name="TextBox 5">
            <a:extLst>
              <a:ext uri="{FF2B5EF4-FFF2-40B4-BE49-F238E27FC236}">
                <a16:creationId xmlns:a16="http://schemas.microsoft.com/office/drawing/2014/main" id="{9C0297F5-32DA-79A1-86FA-BD4FF642A3BA}"/>
              </a:ext>
            </a:extLst>
          </p:cNvPr>
          <p:cNvSpPr txBox="1"/>
          <p:nvPr/>
        </p:nvSpPr>
        <p:spPr>
          <a:xfrm>
            <a:off x="39930246" y="18376725"/>
            <a:ext cx="2226893" cy="1200329"/>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The UNC Brain </a:t>
            </a:r>
          </a:p>
          <a:p>
            <a:pPr algn="ctr"/>
            <a:r>
              <a:rPr lang="en-US" sz="2400" dirty="0">
                <a:latin typeface="Times New Roman" panose="02020603050405020304" pitchFamily="18" charset="0"/>
                <a:cs typeface="Times New Roman" panose="02020603050405020304" pitchFamily="18" charset="0"/>
              </a:rPr>
              <a:t>and Early </a:t>
            </a:r>
          </a:p>
          <a:p>
            <a:pPr algn="ctr"/>
            <a:r>
              <a:rPr lang="en-US" sz="2400" dirty="0">
                <a:latin typeface="Times New Roman" panose="02020603050405020304" pitchFamily="18" charset="0"/>
                <a:cs typeface="Times New Roman" panose="02020603050405020304" pitchFamily="18" charset="0"/>
              </a:rPr>
              <a:t>Experience Lab</a:t>
            </a:r>
          </a:p>
        </p:txBody>
      </p:sp>
      <p:sp>
        <p:nvSpPr>
          <p:cNvPr id="15" name="Text Box 9">
            <a:extLst>
              <a:ext uri="{FF2B5EF4-FFF2-40B4-BE49-F238E27FC236}">
                <a16:creationId xmlns:a16="http://schemas.microsoft.com/office/drawing/2014/main" id="{F6034FF5-8054-CBF2-B172-0E84ACDD33BB}"/>
              </a:ext>
            </a:extLst>
          </p:cNvPr>
          <p:cNvSpPr txBox="1">
            <a:spLocks noChangeArrowheads="1"/>
          </p:cNvSpPr>
          <p:nvPr/>
        </p:nvSpPr>
        <p:spPr bwMode="auto">
          <a:xfrm>
            <a:off x="12313323" y="3212823"/>
            <a:ext cx="9632277" cy="976086"/>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buClr>
                <a:srgbClr val="782327"/>
              </a:buClr>
              <a:buSzPct val="152000"/>
            </a:pPr>
            <a:r>
              <a:rPr lang="en-US" sz="2800" cap="all" dirty="0">
                <a:solidFill>
                  <a:srgbClr val="7BAFD4"/>
                </a:solidFill>
                <a:latin typeface="Times New Roman" panose="02020603050405020304" pitchFamily="18" charset="0"/>
                <a:ea typeface="Calibri" charset="0"/>
                <a:cs typeface="Times New Roman" panose="02020603050405020304" pitchFamily="18" charset="0"/>
              </a:rPr>
              <a:t>Measures</a:t>
            </a:r>
          </a:p>
          <a:p>
            <a:pPr marL="0" lvl="1" defTabSz="3041755" eaLnBrk="0" hangingPunct="0">
              <a:buClr>
                <a:srgbClr val="782327"/>
              </a:buClr>
              <a:buSzPct val="152000"/>
            </a:pPr>
            <a:endParaRPr lang="en-US" sz="3200" cap="all" dirty="0">
              <a:solidFill>
                <a:srgbClr val="7BAFD4"/>
              </a:solidFill>
              <a:latin typeface="Calibri" charset="0"/>
              <a:ea typeface="Calibri" charset="0"/>
              <a:cs typeface="Calibri" charset="0"/>
            </a:endParaRPr>
          </a:p>
        </p:txBody>
      </p:sp>
      <p:sp>
        <p:nvSpPr>
          <p:cNvPr id="27" name="TextBox 26">
            <a:extLst>
              <a:ext uri="{FF2B5EF4-FFF2-40B4-BE49-F238E27FC236}">
                <a16:creationId xmlns:a16="http://schemas.microsoft.com/office/drawing/2014/main" id="{C2618438-8BF9-66D9-3F8B-F0C14BA1B4E3}"/>
              </a:ext>
            </a:extLst>
          </p:cNvPr>
          <p:cNvSpPr txBox="1"/>
          <p:nvPr/>
        </p:nvSpPr>
        <p:spPr>
          <a:xfrm>
            <a:off x="22010496" y="3359213"/>
            <a:ext cx="9710420" cy="12095619"/>
          </a:xfrm>
          <a:prstGeom prst="rect">
            <a:avLst/>
          </a:prstGeom>
          <a:noFill/>
        </p:spPr>
        <p:txBody>
          <a:bodyPr wrap="square">
            <a:spAutoFit/>
          </a:bodyPr>
          <a:lstStyle/>
          <a:p>
            <a:pPr marL="0" lvl="1" defTabSz="3041755" eaLnBrk="0" hangingPunct="0">
              <a:buClr>
                <a:srgbClr val="782327"/>
              </a:buClr>
              <a:buSzPct val="152000"/>
            </a:pPr>
            <a:r>
              <a:rPr lang="en-US" sz="3000" u="sng" cap="all" dirty="0">
                <a:solidFill>
                  <a:srgbClr val="7BAFD4"/>
                </a:solidFill>
                <a:latin typeface="Times New Roman" panose="02020603050405020304" pitchFamily="18" charset="0"/>
                <a:ea typeface="Calibri" charset="0"/>
                <a:cs typeface="Times New Roman" panose="02020603050405020304" pitchFamily="18" charset="0"/>
              </a:rPr>
              <a:t>Research Question 2</a:t>
            </a:r>
            <a:r>
              <a:rPr lang="en-US" sz="3000" cap="all" dirty="0">
                <a:solidFill>
                  <a:srgbClr val="7BAFD4"/>
                </a:solidFill>
                <a:latin typeface="Times New Roman" panose="02020603050405020304" pitchFamily="18" charset="0"/>
                <a:ea typeface="Calibri" charset="0"/>
                <a:cs typeface="Times New Roman" panose="02020603050405020304" pitchFamily="18" charset="0"/>
              </a:rPr>
              <a:t>: Is there an association between perinatal depression symptoms and maternal sensitivity when the infant is 6 months?</a:t>
            </a: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endParaRPr lang="en-US" sz="3000" u="sng" cap="all" dirty="0">
              <a:solidFill>
                <a:srgbClr val="7BAFD4"/>
              </a:solidFill>
              <a:latin typeface="Calibri" charset="0"/>
              <a:ea typeface="Calibri" charset="0"/>
              <a:cs typeface="Calibri" charset="0"/>
            </a:endParaRPr>
          </a:p>
          <a:p>
            <a:pPr marL="0" lvl="1" defTabSz="3041755" eaLnBrk="0" hangingPunct="0">
              <a:buClr>
                <a:srgbClr val="782327"/>
              </a:buClr>
              <a:buSzPct val="152000"/>
            </a:pPr>
            <a:r>
              <a:rPr lang="en-US" sz="3000" u="sng" cap="all" dirty="0">
                <a:solidFill>
                  <a:srgbClr val="7BAFD4"/>
                </a:solidFill>
                <a:latin typeface="Times New Roman" panose="02020603050405020304" pitchFamily="18" charset="0"/>
                <a:ea typeface="Calibri" charset="0"/>
                <a:cs typeface="Times New Roman" panose="02020603050405020304" pitchFamily="18" charset="0"/>
              </a:rPr>
              <a:t>Research Question 3</a:t>
            </a:r>
            <a:r>
              <a:rPr lang="en-US" sz="3000" cap="all" dirty="0">
                <a:solidFill>
                  <a:srgbClr val="7BAFD4"/>
                </a:solidFill>
                <a:latin typeface="Times New Roman" panose="02020603050405020304" pitchFamily="18" charset="0"/>
                <a:ea typeface="Calibri" charset="0"/>
                <a:cs typeface="Times New Roman" panose="02020603050405020304" pitchFamily="18" charset="0"/>
              </a:rPr>
              <a:t>: Does maternal sensitivity when infants are 6 months differ between mothers who take mental health medication prenatally and/or postpartum and mothers who do not take mental health medications during this period?</a:t>
            </a:r>
          </a:p>
        </p:txBody>
      </p:sp>
      <p:sp>
        <p:nvSpPr>
          <p:cNvPr id="29" name="TextBox 28">
            <a:extLst>
              <a:ext uri="{FF2B5EF4-FFF2-40B4-BE49-F238E27FC236}">
                <a16:creationId xmlns:a16="http://schemas.microsoft.com/office/drawing/2014/main" id="{602B605E-BB02-CF99-C922-43C71EEA52B8}"/>
              </a:ext>
            </a:extLst>
          </p:cNvPr>
          <p:cNvSpPr txBox="1"/>
          <p:nvPr/>
        </p:nvSpPr>
        <p:spPr>
          <a:xfrm>
            <a:off x="32304990" y="15609883"/>
            <a:ext cx="9514841" cy="1692771"/>
          </a:xfrm>
          <a:prstGeom prst="rect">
            <a:avLst/>
          </a:prstGeom>
          <a:noFill/>
        </p:spPr>
        <p:txBody>
          <a:bodyPr wrap="square">
            <a:spAutoFit/>
          </a:bodyPr>
          <a:lstStyle/>
          <a:p>
            <a:pPr marL="0" lvl="1" defTabSz="3154300"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Acknowledgement</a:t>
            </a:r>
          </a:p>
          <a:p>
            <a:pPr marL="0" lvl="1" defTabSz="3154300" eaLnBrk="0" hangingPunct="0">
              <a:buClr>
                <a:srgbClr val="782327"/>
              </a:buClr>
              <a:buSzPct val="152000"/>
            </a:pPr>
            <a:r>
              <a:rPr lang="en-US" sz="24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Brain and Early Experience study is funded by the National Institute of Child Health and Human Development (grant R01 HD091148; PIs: Cathi Propper &amp; Sarah Short)</a:t>
            </a:r>
          </a:p>
        </p:txBody>
      </p:sp>
      <p:sp>
        <p:nvSpPr>
          <p:cNvPr id="31" name="TextBox 30">
            <a:extLst>
              <a:ext uri="{FF2B5EF4-FFF2-40B4-BE49-F238E27FC236}">
                <a16:creationId xmlns:a16="http://schemas.microsoft.com/office/drawing/2014/main" id="{79FEC152-5566-E667-56C9-D5320F17E1BE}"/>
              </a:ext>
            </a:extLst>
          </p:cNvPr>
          <p:cNvSpPr txBox="1"/>
          <p:nvPr/>
        </p:nvSpPr>
        <p:spPr>
          <a:xfrm>
            <a:off x="32345309" y="18265835"/>
            <a:ext cx="8950010" cy="584775"/>
          </a:xfrm>
          <a:prstGeom prst="rect">
            <a:avLst/>
          </a:prstGeom>
          <a:noFill/>
        </p:spPr>
        <p:txBody>
          <a:bodyPr wrap="square">
            <a:spAutoFit/>
          </a:bodyPr>
          <a:lstStyle/>
          <a:p>
            <a:pPr marL="0" lvl="1" defTabSz="3154300" eaLnBrk="0" hangingPunct="0">
              <a:buClr>
                <a:srgbClr val="782327"/>
              </a:buClr>
              <a:buSzPct val="152000"/>
            </a:pPr>
            <a:r>
              <a:rPr lang="en-US" sz="3200" cap="all" dirty="0">
                <a:latin typeface="Times New Roman" panose="02020603050405020304" pitchFamily="18" charset="0"/>
                <a:ea typeface="Calibri" charset="0"/>
                <a:cs typeface="Times New Roman" panose="02020603050405020304" pitchFamily="18" charset="0"/>
              </a:rPr>
              <a:t>References</a:t>
            </a:r>
            <a:endParaRPr lang="en-US" sz="32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B89587FB-EC9A-E332-4D26-F444D4A78AD2}"/>
              </a:ext>
            </a:extLst>
          </p:cNvPr>
          <p:cNvPicPr>
            <a:picLocks noChangeAspect="1"/>
          </p:cNvPicPr>
          <p:nvPr/>
        </p:nvPicPr>
        <p:blipFill rotWithShape="1">
          <a:blip r:embed="rId4"/>
          <a:srcRect l="6414" t="6146" r="5905" b="13026"/>
          <a:stretch>
            <a:fillRect/>
          </a:stretch>
        </p:blipFill>
        <p:spPr>
          <a:xfrm>
            <a:off x="32207201" y="10353813"/>
            <a:ext cx="9710421" cy="4403778"/>
          </a:xfrm>
          <a:prstGeom prst="rect">
            <a:avLst/>
          </a:prstGeom>
        </p:spPr>
      </p:pic>
      <p:pic>
        <p:nvPicPr>
          <p:cNvPr id="44" name="Picture 43">
            <a:extLst>
              <a:ext uri="{FF2B5EF4-FFF2-40B4-BE49-F238E27FC236}">
                <a16:creationId xmlns:a16="http://schemas.microsoft.com/office/drawing/2014/main" id="{7213425F-08EC-3F4D-42BA-C5966E418279}"/>
              </a:ext>
            </a:extLst>
          </p:cNvPr>
          <p:cNvPicPr>
            <a:picLocks noChangeAspect="1"/>
          </p:cNvPicPr>
          <p:nvPr/>
        </p:nvPicPr>
        <p:blipFill>
          <a:blip r:embed="rId5"/>
          <a:srcRect r="21076"/>
          <a:stretch>
            <a:fillRect/>
          </a:stretch>
        </p:blipFill>
        <p:spPr>
          <a:xfrm>
            <a:off x="19476707" y="12977129"/>
            <a:ext cx="2405976" cy="5637587"/>
          </a:xfrm>
          <a:prstGeom prst="rect">
            <a:avLst/>
          </a:prstGeom>
        </p:spPr>
      </p:pic>
      <p:pic>
        <p:nvPicPr>
          <p:cNvPr id="33" name="Picture 32">
            <a:extLst>
              <a:ext uri="{FF2B5EF4-FFF2-40B4-BE49-F238E27FC236}">
                <a16:creationId xmlns:a16="http://schemas.microsoft.com/office/drawing/2014/main" id="{C06F0F9D-C5BA-A9BB-2430-7ACB0126D608}"/>
              </a:ext>
            </a:extLst>
          </p:cNvPr>
          <p:cNvPicPr>
            <a:picLocks noChangeAspect="1"/>
          </p:cNvPicPr>
          <p:nvPr/>
        </p:nvPicPr>
        <p:blipFill>
          <a:blip r:embed="rId6"/>
          <a:srcRect l="10131" t="11013" r="11580" b="7698"/>
          <a:stretch>
            <a:fillRect/>
          </a:stretch>
        </p:blipFill>
        <p:spPr>
          <a:xfrm>
            <a:off x="9440813" y="6326211"/>
            <a:ext cx="2964198" cy="2994729"/>
          </a:xfrm>
          <a:prstGeom prst="rect">
            <a:avLst/>
          </a:prstGeom>
        </p:spPr>
      </p:pic>
      <p:pic>
        <p:nvPicPr>
          <p:cNvPr id="54" name="Picture 53">
            <a:extLst>
              <a:ext uri="{FF2B5EF4-FFF2-40B4-BE49-F238E27FC236}">
                <a16:creationId xmlns:a16="http://schemas.microsoft.com/office/drawing/2014/main" id="{F3CE330C-99AE-F542-F2EF-504CB2191F0F}"/>
              </a:ext>
            </a:extLst>
          </p:cNvPr>
          <p:cNvPicPr>
            <a:picLocks noChangeAspect="1"/>
          </p:cNvPicPr>
          <p:nvPr/>
        </p:nvPicPr>
        <p:blipFill>
          <a:blip r:embed="rId7"/>
          <a:srcRect b="6130"/>
          <a:stretch>
            <a:fillRect/>
          </a:stretch>
        </p:blipFill>
        <p:spPr>
          <a:xfrm>
            <a:off x="22092320" y="5351439"/>
            <a:ext cx="7937197" cy="6208881"/>
          </a:xfrm>
          <a:prstGeom prst="rect">
            <a:avLst/>
          </a:prstGeom>
        </p:spPr>
      </p:pic>
      <p:pic>
        <p:nvPicPr>
          <p:cNvPr id="58" name="Picture 57">
            <a:extLst>
              <a:ext uri="{FF2B5EF4-FFF2-40B4-BE49-F238E27FC236}">
                <a16:creationId xmlns:a16="http://schemas.microsoft.com/office/drawing/2014/main" id="{CE5156BE-38CA-934B-F4D4-3B76E8314C4B}"/>
              </a:ext>
            </a:extLst>
          </p:cNvPr>
          <p:cNvPicPr>
            <a:picLocks noChangeAspect="1"/>
          </p:cNvPicPr>
          <p:nvPr/>
        </p:nvPicPr>
        <p:blipFill>
          <a:blip r:embed="rId8"/>
          <a:srcRect l="63424" t="14036" r="8193" b="58670"/>
          <a:stretch>
            <a:fillRect/>
          </a:stretch>
        </p:blipFill>
        <p:spPr>
          <a:xfrm>
            <a:off x="28950917" y="6353771"/>
            <a:ext cx="2851823" cy="1919723"/>
          </a:xfrm>
          <a:prstGeom prst="rect">
            <a:avLst/>
          </a:prstGeom>
        </p:spPr>
      </p:pic>
      <p:pic>
        <p:nvPicPr>
          <p:cNvPr id="60" name="Picture 59">
            <a:extLst>
              <a:ext uri="{FF2B5EF4-FFF2-40B4-BE49-F238E27FC236}">
                <a16:creationId xmlns:a16="http://schemas.microsoft.com/office/drawing/2014/main" id="{E98B13A9-448B-55C7-25DD-5BE421DB6AAF}"/>
              </a:ext>
            </a:extLst>
          </p:cNvPr>
          <p:cNvPicPr>
            <a:picLocks noChangeAspect="1"/>
          </p:cNvPicPr>
          <p:nvPr/>
        </p:nvPicPr>
        <p:blipFill>
          <a:blip r:embed="rId9"/>
          <a:srcRect l="63627" t="34336" r="8264" b="34659"/>
          <a:stretch>
            <a:fillRect/>
          </a:stretch>
        </p:blipFill>
        <p:spPr>
          <a:xfrm>
            <a:off x="28932833" y="8075448"/>
            <a:ext cx="2869907" cy="2215996"/>
          </a:xfrm>
          <a:prstGeom prst="rect">
            <a:avLst/>
          </a:prstGeom>
        </p:spPr>
      </p:pic>
      <p:pic>
        <p:nvPicPr>
          <p:cNvPr id="62" name="Picture 61">
            <a:extLst>
              <a:ext uri="{FF2B5EF4-FFF2-40B4-BE49-F238E27FC236}">
                <a16:creationId xmlns:a16="http://schemas.microsoft.com/office/drawing/2014/main" id="{3B9EAC80-C725-C745-EEC1-672037B25285}"/>
              </a:ext>
            </a:extLst>
          </p:cNvPr>
          <p:cNvPicPr>
            <a:picLocks noChangeAspect="1"/>
          </p:cNvPicPr>
          <p:nvPr/>
        </p:nvPicPr>
        <p:blipFill>
          <a:blip r:embed="rId10"/>
          <a:srcRect l="6426" t="78249" r="20792" b="8558"/>
          <a:stretch>
            <a:fillRect/>
          </a:stretch>
        </p:blipFill>
        <p:spPr>
          <a:xfrm>
            <a:off x="23259932" y="11569768"/>
            <a:ext cx="6870330" cy="795738"/>
          </a:xfrm>
          <a:prstGeom prst="rect">
            <a:avLst/>
          </a:prstGeom>
        </p:spPr>
      </p:pic>
      <p:pic>
        <p:nvPicPr>
          <p:cNvPr id="9" name="Picture 8">
            <a:extLst>
              <a:ext uri="{FF2B5EF4-FFF2-40B4-BE49-F238E27FC236}">
                <a16:creationId xmlns:a16="http://schemas.microsoft.com/office/drawing/2014/main" id="{190D89FA-47AB-C59C-E4E0-BFA902DE3450}"/>
              </a:ext>
            </a:extLst>
          </p:cNvPr>
          <p:cNvPicPr>
            <a:picLocks noChangeAspect="1"/>
          </p:cNvPicPr>
          <p:nvPr/>
        </p:nvPicPr>
        <p:blipFill>
          <a:blip r:embed="rId11"/>
          <a:srcRect l="6053" t="1" r="5994" b="20106"/>
          <a:stretch>
            <a:fillRect/>
          </a:stretch>
        </p:blipFill>
        <p:spPr>
          <a:xfrm>
            <a:off x="11929609" y="12645164"/>
            <a:ext cx="8042011" cy="6087613"/>
          </a:xfrm>
          <a:prstGeom prst="rect">
            <a:avLst/>
          </a:prstGeom>
        </p:spPr>
      </p:pic>
      <p:pic>
        <p:nvPicPr>
          <p:cNvPr id="25" name="Picture 24">
            <a:extLst>
              <a:ext uri="{FF2B5EF4-FFF2-40B4-BE49-F238E27FC236}">
                <a16:creationId xmlns:a16="http://schemas.microsoft.com/office/drawing/2014/main" id="{59D88424-E7A1-14E4-E2C4-FA0CE3164CF9}"/>
              </a:ext>
            </a:extLst>
          </p:cNvPr>
          <p:cNvPicPr>
            <a:picLocks noChangeAspect="1"/>
          </p:cNvPicPr>
          <p:nvPr/>
        </p:nvPicPr>
        <p:blipFill>
          <a:blip r:embed="rId12"/>
          <a:stretch>
            <a:fillRect/>
          </a:stretch>
        </p:blipFill>
        <p:spPr>
          <a:xfrm>
            <a:off x="35614886" y="17570000"/>
            <a:ext cx="2226893" cy="2325553"/>
          </a:xfrm>
          <a:prstGeom prst="rect">
            <a:avLst/>
          </a:prstGeom>
        </p:spPr>
      </p:pic>
      <p:pic>
        <p:nvPicPr>
          <p:cNvPr id="32" name="Picture 31">
            <a:extLst>
              <a:ext uri="{FF2B5EF4-FFF2-40B4-BE49-F238E27FC236}">
                <a16:creationId xmlns:a16="http://schemas.microsoft.com/office/drawing/2014/main" id="{965A536A-794C-E3EF-8233-82B71AC1C869}"/>
              </a:ext>
            </a:extLst>
          </p:cNvPr>
          <p:cNvPicPr>
            <a:picLocks noChangeAspect="1"/>
          </p:cNvPicPr>
          <p:nvPr/>
        </p:nvPicPr>
        <p:blipFill>
          <a:blip r:embed="rId13"/>
          <a:srcRect t="1096" r="23901" b="39476"/>
          <a:stretch>
            <a:fillRect/>
          </a:stretch>
        </p:blipFill>
        <p:spPr>
          <a:xfrm>
            <a:off x="23479232" y="15286300"/>
            <a:ext cx="5399732" cy="3328416"/>
          </a:xfrm>
          <a:prstGeom prst="rect">
            <a:avLst/>
          </a:prstGeom>
        </p:spPr>
      </p:pic>
      <p:pic>
        <p:nvPicPr>
          <p:cNvPr id="37" name="Picture 36">
            <a:extLst>
              <a:ext uri="{FF2B5EF4-FFF2-40B4-BE49-F238E27FC236}">
                <a16:creationId xmlns:a16="http://schemas.microsoft.com/office/drawing/2014/main" id="{7CA2DC53-0612-C17E-430F-9102D093BA2C}"/>
              </a:ext>
            </a:extLst>
          </p:cNvPr>
          <p:cNvPicPr>
            <a:picLocks noChangeAspect="1"/>
          </p:cNvPicPr>
          <p:nvPr/>
        </p:nvPicPr>
        <p:blipFill>
          <a:blip r:embed="rId14"/>
          <a:srcRect l="69255" r="7581" b="42449"/>
          <a:stretch>
            <a:fillRect/>
          </a:stretch>
        </p:blipFill>
        <p:spPr>
          <a:xfrm>
            <a:off x="28734561" y="15453695"/>
            <a:ext cx="1798124" cy="3127248"/>
          </a:xfrm>
          <a:prstGeom prst="rect">
            <a:avLst/>
          </a:prstGeom>
        </p:spPr>
      </p:pic>
      <p:sp>
        <p:nvSpPr>
          <p:cNvPr id="10" name="AutoShape 4">
            <a:extLst>
              <a:ext uri="{FF2B5EF4-FFF2-40B4-BE49-F238E27FC236}">
                <a16:creationId xmlns:a16="http://schemas.microsoft.com/office/drawing/2014/main" id="{AB7E03FF-4587-D239-40B4-AEC5834595FD}"/>
              </a:ext>
            </a:extLst>
          </p:cNvPr>
          <p:cNvSpPr>
            <a:spLocks noChangeAspect="1" noChangeArrowheads="1"/>
          </p:cNvSpPr>
          <p:nvPr/>
        </p:nvSpPr>
        <p:spPr bwMode="auto">
          <a:xfrm flipH="1" flipV="1">
            <a:off x="19971620" y="8998820"/>
            <a:ext cx="1821580" cy="18215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FB955EB4-3BF4-3481-2B81-23C6FEFDEB55}"/>
              </a:ext>
            </a:extLst>
          </p:cNvPr>
          <p:cNvPicPr>
            <a:picLocks noChangeAspect="1"/>
          </p:cNvPicPr>
          <p:nvPr/>
        </p:nvPicPr>
        <p:blipFill>
          <a:blip r:embed="rId15"/>
          <a:srcRect l="1328" t="56853" r="8010" b="10008"/>
          <a:stretch>
            <a:fillRect/>
          </a:stretch>
        </p:blipFill>
        <p:spPr>
          <a:xfrm>
            <a:off x="23787612" y="18558221"/>
            <a:ext cx="5642170" cy="1443627"/>
          </a:xfrm>
          <a:prstGeom prst="rect">
            <a:avLst/>
          </a:prstGeom>
        </p:spPr>
      </p:pic>
      <p:pic>
        <p:nvPicPr>
          <p:cNvPr id="18" name="Picture 17">
            <a:extLst>
              <a:ext uri="{FF2B5EF4-FFF2-40B4-BE49-F238E27FC236}">
                <a16:creationId xmlns:a16="http://schemas.microsoft.com/office/drawing/2014/main" id="{9E15D2EE-BFF2-6DDC-E591-0BAD01CF67F6}"/>
              </a:ext>
            </a:extLst>
          </p:cNvPr>
          <p:cNvPicPr>
            <a:picLocks noChangeAspect="1"/>
          </p:cNvPicPr>
          <p:nvPr/>
        </p:nvPicPr>
        <p:blipFill>
          <a:blip r:embed="rId15"/>
          <a:srcRect l="-582" t="22542" r="7106" b="59517"/>
          <a:stretch>
            <a:fillRect/>
          </a:stretch>
        </p:blipFill>
        <p:spPr>
          <a:xfrm>
            <a:off x="12458941" y="18858384"/>
            <a:ext cx="7900056" cy="1061361"/>
          </a:xfrm>
          <a:prstGeom prst="rect">
            <a:avLst/>
          </a:prstGeom>
        </p:spPr>
      </p:pic>
      <p:pic>
        <p:nvPicPr>
          <p:cNvPr id="20" name="Picture 19">
            <a:extLst>
              <a:ext uri="{FF2B5EF4-FFF2-40B4-BE49-F238E27FC236}">
                <a16:creationId xmlns:a16="http://schemas.microsoft.com/office/drawing/2014/main" id="{66525A18-E817-8A79-0581-451A14C5F840}"/>
              </a:ext>
            </a:extLst>
          </p:cNvPr>
          <p:cNvPicPr>
            <a:picLocks noChangeAspect="1"/>
          </p:cNvPicPr>
          <p:nvPr/>
        </p:nvPicPr>
        <p:blipFill>
          <a:blip r:embed="rId16"/>
          <a:srcRect l="4642" r="3642" b="12283"/>
          <a:stretch>
            <a:fillRect/>
          </a:stretch>
        </p:blipFill>
        <p:spPr>
          <a:xfrm>
            <a:off x="12423095" y="3841807"/>
            <a:ext cx="9154089" cy="6128569"/>
          </a:xfrm>
          <a:prstGeom prst="rect">
            <a:avLst/>
          </a:prstGeom>
        </p:spPr>
      </p:pic>
    </p:spTree>
    <p:extLst>
      <p:ext uri="{BB962C8B-B14F-4D97-AF65-F5344CB8AC3E}">
        <p14:creationId xmlns:p14="http://schemas.microsoft.com/office/powerpoint/2010/main" val="1336661623"/>
      </p:ext>
    </p:extLst>
  </p:cSld>
  <p:clrMapOvr>
    <a:masterClrMapping/>
  </p:clrMapOvr>
</p:sld>
</file>

<file path=ppt/theme/theme1.xml><?xml version="1.0" encoding="utf-8"?>
<a:theme xmlns:a="http://schemas.openxmlformats.org/drawingml/2006/main" name="SON Stnd 1">
  <a:themeElements>
    <a:clrScheme name="Custom 1">
      <a:dk1>
        <a:srgbClr val="00233D"/>
      </a:dk1>
      <a:lt1>
        <a:srgbClr val="FFFFFF"/>
      </a:lt1>
      <a:dk2>
        <a:srgbClr val="7BAFD4"/>
      </a:dk2>
      <a:lt2>
        <a:srgbClr val="BED6DB"/>
      </a:lt2>
      <a:accent1>
        <a:srgbClr val="003150"/>
      </a:accent1>
      <a:accent2>
        <a:srgbClr val="A5ACAF"/>
      </a:accent2>
      <a:accent3>
        <a:srgbClr val="A5D867"/>
      </a:accent3>
      <a:accent4>
        <a:srgbClr val="E4D5D3"/>
      </a:accent4>
      <a:accent5>
        <a:srgbClr val="D6938A"/>
      </a:accent5>
      <a:accent6>
        <a:srgbClr val="EDE8C4"/>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ON 96x48 4 column poster - 2026" id="{53E21A3A-33A4-FC42-8E32-8553C297A8E2}" vid="{D106745A-2DB9-BA40-A083-AE36D48BAC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28e02d-9ae8-4f14-8123-c5291f222428">
      <Terms xmlns="http://schemas.microsoft.com/office/infopath/2007/PartnerControls"/>
    </lcf76f155ced4ddcb4097134ff3c332f>
    <TaxCatchAll xmlns="7f5cce54-953e-4401-b8ca-d639869d96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9859A42727E84CAE3BC9F4C3190CFD" ma:contentTypeVersion="11" ma:contentTypeDescription="Create a new document." ma:contentTypeScope="" ma:versionID="5b80a1847ba5856d33cfe718f688e172">
  <xsd:schema xmlns:xsd="http://www.w3.org/2001/XMLSchema" xmlns:xs="http://www.w3.org/2001/XMLSchema" xmlns:p="http://schemas.microsoft.com/office/2006/metadata/properties" xmlns:ns2="b728e02d-9ae8-4f14-8123-c5291f222428" xmlns:ns3="7f5cce54-953e-4401-b8ca-d639869d96fb" targetNamespace="http://schemas.microsoft.com/office/2006/metadata/properties" ma:root="true" ma:fieldsID="008e299eb3c9a4a4940f7c7a2ce931f9" ns2:_="" ns3:_="">
    <xsd:import namespace="b728e02d-9ae8-4f14-8123-c5291f222428"/>
    <xsd:import namespace="7f5cce54-953e-4401-b8ca-d639869d96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8e02d-9ae8-4f14-8123-c5291f2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cce54-953e-4401-b8ca-d639869d96f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47df48-0d5f-498a-8c6a-73e01115ce72}" ma:internalName="TaxCatchAll" ma:showField="CatchAllData" ma:web="7f5cce54-953e-4401-b8ca-d639869d96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54AD5-6DB0-4F90-9A08-7769DC48129D}">
  <ds:schemaRefs>
    <ds:schemaRef ds:uri="http://schemas.microsoft.com/sharepoint/v3/contenttype/forms"/>
  </ds:schemaRefs>
</ds:datastoreItem>
</file>

<file path=customXml/itemProps2.xml><?xml version="1.0" encoding="utf-8"?>
<ds:datastoreItem xmlns:ds="http://schemas.openxmlformats.org/officeDocument/2006/customXml" ds:itemID="{8E73E53F-0308-4A4B-97F7-A330E8C27703}">
  <ds:schemaRefs>
    <ds:schemaRef ds:uri="http://schemas.microsoft.com/office/2006/metadata/properties"/>
    <ds:schemaRef ds:uri="7e86d7e4-945d-43a1-8828-bce84e7da022"/>
    <ds:schemaRef ds:uri="http://purl.org/dc/terms/"/>
    <ds:schemaRef ds:uri="http://schemas.openxmlformats.org/package/2006/metadata/core-properties"/>
    <ds:schemaRef ds:uri="http://schemas.microsoft.com/office/2006/documentManagement/types"/>
    <ds:schemaRef ds:uri="8df628f5-26fc-432c-986f-cf366109a24e"/>
    <ds:schemaRef ds:uri="http://purl.org/dc/elements/1.1/"/>
    <ds:schemaRef ds:uri="http://schemas.microsoft.com/office/infopath/2007/PartnerControls"/>
    <ds:schemaRef ds:uri="http://www.w3.org/XML/1998/namespace"/>
    <ds:schemaRef ds:uri="http://purl.org/dc/dcmitype/"/>
    <ds:schemaRef ds:uri="b728e02d-9ae8-4f14-8123-c5291f222428"/>
    <ds:schemaRef ds:uri="7f5cce54-953e-4401-b8ca-d639869d96fb"/>
  </ds:schemaRefs>
</ds:datastoreItem>
</file>

<file path=customXml/itemProps3.xml><?xml version="1.0" encoding="utf-8"?>
<ds:datastoreItem xmlns:ds="http://schemas.openxmlformats.org/officeDocument/2006/customXml" ds:itemID="{26C78A67-6E20-4009-AD3F-F0E8FF0AA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8e02d-9ae8-4f14-8123-c5291f222428"/>
    <ds:schemaRef ds:uri="7f5cce54-953e-4401-b8ca-d639869d96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SON 96x48 4 column poster - 2026</Template>
  <TotalTime>5289</TotalTime>
  <Words>567</Words>
  <Application>Microsoft Macintosh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Open Sans</vt:lpstr>
      <vt:lpstr>Times New Roman</vt:lpstr>
      <vt:lpstr>SON Stnd 1</vt:lpstr>
      <vt:lpstr>Relationships Among Maternal Mental Health, Medication Use and Parental Sensitivity. </vt:lpstr>
    </vt:vector>
  </TitlesOfParts>
  <Manager/>
  <Company>UNC Chapel Hill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Davis, Suja</dc:creator>
  <cp:keywords/>
  <dc:description/>
  <cp:lastModifiedBy>Fayyad, Reem Mazin</cp:lastModifiedBy>
  <cp:revision>8</cp:revision>
  <cp:lastPrinted>2026-04-12T21:15:07Z</cp:lastPrinted>
  <dcterms:created xsi:type="dcterms:W3CDTF">2026-04-07T17:02:41Z</dcterms:created>
  <dcterms:modified xsi:type="dcterms:W3CDTF">2026-04-17T17:17:30Z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0x010100AB9859A42727E84CAE3BC9F4C3190CFD</vt:lpwstr>
  </property>
</Properties>
</file>