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1"/>
  </p:sldMasterIdLst>
  <p:notesMasterIdLst>
    <p:notesMasterId r:id="rId3"/>
  </p:notesMasterIdLst>
  <p:handoutMasterIdLst>
    <p:handoutMasterId r:id="rId4"/>
  </p:handoutMasterIdLst>
  <p:sldIdLst>
    <p:sldId id="256" r:id="rId2"/>
  </p:sldIdLst>
  <p:sldSz cx="25603200" cy="19202400"/>
  <p:notesSz cx="6858000" cy="9144000"/>
  <p:defaultTextStyle>
    <a:defPPr>
      <a:defRPr lang="en-US"/>
    </a:defPPr>
    <a:lvl1pPr algn="l" defTabSz="2500313" rtl="0" eaLnBrk="0" fontAlgn="base" hangingPunct="0">
      <a:spcBef>
        <a:spcPct val="0"/>
      </a:spcBef>
      <a:spcAft>
        <a:spcPct val="0"/>
      </a:spcAft>
      <a:defRPr sz="4900" kern="1200">
        <a:solidFill>
          <a:schemeClr val="tx1"/>
        </a:solidFill>
        <a:latin typeface="Calibri" charset="0"/>
        <a:ea typeface="+mn-ea"/>
        <a:cs typeface="+mn-cs"/>
      </a:defRPr>
    </a:lvl1pPr>
    <a:lvl2pPr marL="1249363" indent="-792163" algn="l" defTabSz="2500313" rtl="0" eaLnBrk="0" fontAlgn="base" hangingPunct="0">
      <a:spcBef>
        <a:spcPct val="0"/>
      </a:spcBef>
      <a:spcAft>
        <a:spcPct val="0"/>
      </a:spcAft>
      <a:defRPr sz="4900" kern="1200">
        <a:solidFill>
          <a:schemeClr val="tx1"/>
        </a:solidFill>
        <a:latin typeface="Calibri" charset="0"/>
        <a:ea typeface="+mn-ea"/>
        <a:cs typeface="+mn-cs"/>
      </a:defRPr>
    </a:lvl2pPr>
    <a:lvl3pPr marL="2500313" indent="-1585913" algn="l" defTabSz="2500313" rtl="0" eaLnBrk="0" fontAlgn="base" hangingPunct="0">
      <a:spcBef>
        <a:spcPct val="0"/>
      </a:spcBef>
      <a:spcAft>
        <a:spcPct val="0"/>
      </a:spcAft>
      <a:defRPr sz="4900" kern="1200">
        <a:solidFill>
          <a:schemeClr val="tx1"/>
        </a:solidFill>
        <a:latin typeface="Calibri" charset="0"/>
        <a:ea typeface="+mn-ea"/>
        <a:cs typeface="+mn-cs"/>
      </a:defRPr>
    </a:lvl3pPr>
    <a:lvl4pPr marL="3751263" indent="-2379663" algn="l" defTabSz="2500313" rtl="0" eaLnBrk="0" fontAlgn="base" hangingPunct="0">
      <a:spcBef>
        <a:spcPct val="0"/>
      </a:spcBef>
      <a:spcAft>
        <a:spcPct val="0"/>
      </a:spcAft>
      <a:defRPr sz="4900" kern="1200">
        <a:solidFill>
          <a:schemeClr val="tx1"/>
        </a:solidFill>
        <a:latin typeface="Calibri" charset="0"/>
        <a:ea typeface="+mn-ea"/>
        <a:cs typeface="+mn-cs"/>
      </a:defRPr>
    </a:lvl4pPr>
    <a:lvl5pPr marL="5002213" indent="-3173413" algn="l" defTabSz="2500313" rtl="0" eaLnBrk="0" fontAlgn="base" hangingPunct="0">
      <a:spcBef>
        <a:spcPct val="0"/>
      </a:spcBef>
      <a:spcAft>
        <a:spcPct val="0"/>
      </a:spcAft>
      <a:defRPr sz="4900" kern="1200">
        <a:solidFill>
          <a:schemeClr val="tx1"/>
        </a:solidFill>
        <a:latin typeface="Calibri" charset="0"/>
        <a:ea typeface="+mn-ea"/>
        <a:cs typeface="+mn-cs"/>
      </a:defRPr>
    </a:lvl5pPr>
    <a:lvl6pPr marL="2286000" algn="l" defTabSz="914400" rtl="0" eaLnBrk="1" latinLnBrk="0" hangingPunct="1">
      <a:defRPr sz="4900" kern="1200">
        <a:solidFill>
          <a:schemeClr val="tx1"/>
        </a:solidFill>
        <a:latin typeface="Calibri" charset="0"/>
        <a:ea typeface="+mn-ea"/>
        <a:cs typeface="+mn-cs"/>
      </a:defRPr>
    </a:lvl6pPr>
    <a:lvl7pPr marL="2743200" algn="l" defTabSz="914400" rtl="0" eaLnBrk="1" latinLnBrk="0" hangingPunct="1">
      <a:defRPr sz="4900" kern="1200">
        <a:solidFill>
          <a:schemeClr val="tx1"/>
        </a:solidFill>
        <a:latin typeface="Calibri" charset="0"/>
        <a:ea typeface="+mn-ea"/>
        <a:cs typeface="+mn-cs"/>
      </a:defRPr>
    </a:lvl7pPr>
    <a:lvl8pPr marL="3200400" algn="l" defTabSz="914400" rtl="0" eaLnBrk="1" latinLnBrk="0" hangingPunct="1">
      <a:defRPr sz="4900" kern="1200">
        <a:solidFill>
          <a:schemeClr val="tx1"/>
        </a:solidFill>
        <a:latin typeface="Calibri" charset="0"/>
        <a:ea typeface="+mn-ea"/>
        <a:cs typeface="+mn-cs"/>
      </a:defRPr>
    </a:lvl8pPr>
    <a:lvl9pPr marL="3657600" algn="l" defTabSz="914400" rtl="0" eaLnBrk="1" latinLnBrk="0" hangingPunct="1">
      <a:defRPr sz="4900" kern="1200">
        <a:solidFill>
          <a:schemeClr val="tx1"/>
        </a:solidFill>
        <a:latin typeface="Calibri"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AFD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C5284B-60D2-BD4C-A6EF-DC491B4DDB0E}" v="504" dt="2026-04-01T20:32:52.464"/>
  </p1510:revLst>
</p1510:revInfo>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73"/>
    <p:restoredTop sz="96442"/>
  </p:normalViewPr>
  <p:slideViewPr>
    <p:cSldViewPr snapToGrid="0" snapToObjects="1">
      <p:cViewPr varScale="1">
        <p:scale>
          <a:sx n="66" d="100"/>
          <a:sy n="66" d="100"/>
        </p:scale>
        <p:origin x="1008" y="2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s, Megan Suzanne Hardin" userId="4c1c765f-3174-4c08-a86d-8a83c1aeccb5" providerId="ADAL" clId="{233A75EE-7C3C-56DC-8737-4C8D30914341}"/>
    <pc:docChg chg="undo custSel modSld">
      <pc:chgData name="Ross, Megan Suzanne Hardin" userId="4c1c765f-3174-4c08-a86d-8a83c1aeccb5" providerId="ADAL" clId="{233A75EE-7C3C-56DC-8737-4C8D30914341}" dt="2026-04-01T20:43:30.269" v="488" actId="1076"/>
      <pc:docMkLst>
        <pc:docMk/>
      </pc:docMkLst>
      <pc:sldChg chg="addSp modSp mod">
        <pc:chgData name="Ross, Megan Suzanne Hardin" userId="4c1c765f-3174-4c08-a86d-8a83c1aeccb5" providerId="ADAL" clId="{233A75EE-7C3C-56DC-8737-4C8D30914341}" dt="2026-04-01T20:43:30.269" v="488" actId="1076"/>
        <pc:sldMkLst>
          <pc:docMk/>
          <pc:sldMk cId="0" sldId="256"/>
        </pc:sldMkLst>
        <pc:spChg chg="mod">
          <ac:chgData name="Ross, Megan Suzanne Hardin" userId="4c1c765f-3174-4c08-a86d-8a83c1aeccb5" providerId="ADAL" clId="{233A75EE-7C3C-56DC-8737-4C8D30914341}" dt="2026-04-01T20:29:10.759" v="326" actId="20577"/>
          <ac:spMkLst>
            <pc:docMk/>
            <pc:sldMk cId="0" sldId="256"/>
            <ac:spMk id="3" creationId="{00000000-0000-0000-0000-000000000000}"/>
          </ac:spMkLst>
        </pc:spChg>
        <pc:spChg chg="add mod">
          <ac:chgData name="Ross, Megan Suzanne Hardin" userId="4c1c765f-3174-4c08-a86d-8a83c1aeccb5" providerId="ADAL" clId="{233A75EE-7C3C-56DC-8737-4C8D30914341}" dt="2026-04-01T20:43:30.269" v="488" actId="1076"/>
          <ac:spMkLst>
            <pc:docMk/>
            <pc:sldMk cId="0" sldId="256"/>
            <ac:spMk id="6" creationId="{BC246CBA-FDF4-747B-9CB8-BCE503B91033}"/>
          </ac:spMkLst>
        </pc:spChg>
        <pc:spChg chg="mod">
          <ac:chgData name="Ross, Megan Suzanne Hardin" userId="4c1c765f-3174-4c08-a86d-8a83c1aeccb5" providerId="ADAL" clId="{233A75EE-7C3C-56DC-8737-4C8D30914341}" dt="2026-04-01T20:43:27.086" v="487" actId="1076"/>
          <ac:spMkLst>
            <pc:docMk/>
            <pc:sldMk cId="0" sldId="256"/>
            <ac:spMk id="8" creationId="{00000000-0000-0000-0000-000000000000}"/>
          </ac:spMkLst>
        </pc:spChg>
        <pc:spChg chg="mod">
          <ac:chgData name="Ross, Megan Suzanne Hardin" userId="4c1c765f-3174-4c08-a86d-8a83c1aeccb5" providerId="ADAL" clId="{233A75EE-7C3C-56DC-8737-4C8D30914341}" dt="2026-04-01T20:41:45.618" v="472" actId="1076"/>
          <ac:spMkLst>
            <pc:docMk/>
            <pc:sldMk cId="0" sldId="256"/>
            <ac:spMk id="21" creationId="{00000000-0000-0000-0000-000000000000}"/>
          </ac:spMkLst>
        </pc:spChg>
        <pc:spChg chg="mod">
          <ac:chgData name="Ross, Megan Suzanne Hardin" userId="4c1c765f-3174-4c08-a86d-8a83c1aeccb5" providerId="ADAL" clId="{233A75EE-7C3C-56DC-8737-4C8D30914341}" dt="2026-04-01T20:43:08.056" v="486" actId="15"/>
          <ac:spMkLst>
            <pc:docMk/>
            <pc:sldMk cId="0" sldId="256"/>
            <ac:spMk id="22" creationId="{00000000-0000-0000-0000-000000000000}"/>
          </ac:spMkLst>
        </pc:spChg>
        <pc:spChg chg="mod">
          <ac:chgData name="Ross, Megan Suzanne Hardin" userId="4c1c765f-3174-4c08-a86d-8a83c1aeccb5" providerId="ADAL" clId="{233A75EE-7C3C-56DC-8737-4C8D30914341}" dt="2026-04-01T20:40:37.552" v="465" actId="113"/>
          <ac:spMkLst>
            <pc:docMk/>
            <pc:sldMk cId="0" sldId="256"/>
            <ac:spMk id="23" creationId="{00000000-0000-0000-0000-000000000000}"/>
          </ac:spMkLst>
        </pc:spChg>
        <pc:spChg chg="mod">
          <ac:chgData name="Ross, Megan Suzanne Hardin" userId="4c1c765f-3174-4c08-a86d-8a83c1aeccb5" providerId="ADAL" clId="{233A75EE-7C3C-56DC-8737-4C8D30914341}" dt="2026-04-01T20:20:02.886" v="53" actId="403"/>
          <ac:spMkLst>
            <pc:docMk/>
            <pc:sldMk cId="0" sldId="256"/>
            <ac:spMk id="45" creationId="{7D6CD516-0ACF-31A9-1D57-C31B2B3C7F2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2DBD74-2468-406D-BB94-7E9C7E3243C3}" type="doc">
      <dgm:prSet loTypeId="urn:microsoft.com/office/officeart/2005/8/layout/vList2" loCatId="" qsTypeId="urn:microsoft.com/office/officeart/2005/8/quickstyle/simple1" qsCatId="simple" csTypeId="urn:microsoft.com/office/officeart/2005/8/colors/accent1_3" csCatId="accent1" phldr="1"/>
      <dgm:spPr/>
      <dgm:t>
        <a:bodyPr/>
        <a:lstStyle/>
        <a:p>
          <a:endParaRPr lang="en-US"/>
        </a:p>
      </dgm:t>
    </dgm:pt>
    <dgm:pt modelId="{EF6C9607-5301-4B5F-9A08-B697745F31E1}">
      <dgm:prSet custT="1"/>
      <dgm:spPr/>
      <dgm:t>
        <a:bodyPr/>
        <a:lstStyle/>
        <a:p>
          <a:r>
            <a:rPr lang="en-US" sz="2400" dirty="0">
              <a:latin typeface="+mj-lt"/>
            </a:rPr>
            <a:t>Theme 1: Impact of Meeting Format</a:t>
          </a:r>
        </a:p>
      </dgm:t>
    </dgm:pt>
    <dgm:pt modelId="{B0973B8B-D0B5-47C2-BA96-8A4CC8EDB22A}" type="parTrans" cxnId="{A3B39FC7-F76B-4FDE-84ED-CBBBE3766601}">
      <dgm:prSet/>
      <dgm:spPr/>
      <dgm:t>
        <a:bodyPr/>
        <a:lstStyle/>
        <a:p>
          <a:endParaRPr lang="en-US" sz="2000"/>
        </a:p>
      </dgm:t>
    </dgm:pt>
    <dgm:pt modelId="{AAE51D81-00ED-47AA-A761-B9B36EF12298}" type="sibTrans" cxnId="{A3B39FC7-F76B-4FDE-84ED-CBBBE3766601}">
      <dgm:prSet/>
      <dgm:spPr/>
      <dgm:t>
        <a:bodyPr/>
        <a:lstStyle/>
        <a:p>
          <a:endParaRPr lang="en-US" sz="2000"/>
        </a:p>
      </dgm:t>
    </dgm:pt>
    <dgm:pt modelId="{37386D3B-5A21-42F7-B2BD-BB5C6DFEEF29}">
      <dgm:prSet custT="1"/>
      <dgm:spPr/>
      <dgm:t>
        <a:bodyPr/>
        <a:lstStyle/>
        <a:p>
          <a:r>
            <a:rPr lang="en-US" sz="1800" dirty="0">
              <a:latin typeface="+mj-lt"/>
            </a:rPr>
            <a:t>Virtual Meetings: Flexibility; Technical difficulties; Limited nonverbal cues</a:t>
          </a:r>
        </a:p>
      </dgm:t>
    </dgm:pt>
    <dgm:pt modelId="{29392321-2C98-4A57-9DA4-106E855BF1C1}" type="parTrans" cxnId="{1C49BAFF-162D-4D9B-85CC-EC8DFC158EBA}">
      <dgm:prSet/>
      <dgm:spPr/>
      <dgm:t>
        <a:bodyPr/>
        <a:lstStyle/>
        <a:p>
          <a:endParaRPr lang="en-US" sz="2000"/>
        </a:p>
      </dgm:t>
    </dgm:pt>
    <dgm:pt modelId="{8C778929-2EB6-4EDB-B137-9410AA964ECD}" type="sibTrans" cxnId="{1C49BAFF-162D-4D9B-85CC-EC8DFC158EBA}">
      <dgm:prSet/>
      <dgm:spPr/>
      <dgm:t>
        <a:bodyPr/>
        <a:lstStyle/>
        <a:p>
          <a:endParaRPr lang="en-US" sz="2000"/>
        </a:p>
      </dgm:t>
    </dgm:pt>
    <dgm:pt modelId="{FF3D0E9B-5E22-47CB-A7D2-6FC1916BB27F}">
      <dgm:prSet custT="1"/>
      <dgm:spPr/>
      <dgm:t>
        <a:bodyPr/>
        <a:lstStyle/>
        <a:p>
          <a:r>
            <a:rPr lang="en-US" sz="1800" dirty="0">
              <a:latin typeface="+mj-lt"/>
            </a:rPr>
            <a:t>In-person Meetings: Preferred; enhanced communication; viewed as more serious &amp; professional</a:t>
          </a:r>
        </a:p>
      </dgm:t>
    </dgm:pt>
    <dgm:pt modelId="{FB3932B3-D6B0-41A3-818A-24F659F118C4}" type="parTrans" cxnId="{D158A21F-69FD-405B-A386-EEB22E8397C7}">
      <dgm:prSet/>
      <dgm:spPr/>
      <dgm:t>
        <a:bodyPr/>
        <a:lstStyle/>
        <a:p>
          <a:endParaRPr lang="en-US" sz="2000"/>
        </a:p>
      </dgm:t>
    </dgm:pt>
    <dgm:pt modelId="{D79140DC-EB4A-40E3-BC01-836568D25D4C}" type="sibTrans" cxnId="{D158A21F-69FD-405B-A386-EEB22E8397C7}">
      <dgm:prSet/>
      <dgm:spPr/>
      <dgm:t>
        <a:bodyPr/>
        <a:lstStyle/>
        <a:p>
          <a:endParaRPr lang="en-US" sz="2000"/>
        </a:p>
      </dgm:t>
    </dgm:pt>
    <dgm:pt modelId="{79FCBDEA-1AB7-419F-AE45-43D39467DDFF}">
      <dgm:prSet custT="1"/>
      <dgm:spPr/>
      <dgm:t>
        <a:bodyPr/>
        <a:lstStyle/>
        <a:p>
          <a:r>
            <a:rPr lang="en-US" sz="1800" dirty="0">
              <a:latin typeface="+mj-lt"/>
            </a:rPr>
            <a:t>Simulation Format: Highly desired; preferred standardized patients</a:t>
          </a:r>
        </a:p>
      </dgm:t>
    </dgm:pt>
    <dgm:pt modelId="{174F8586-731A-4634-A53A-B113BDD84B7C}" type="parTrans" cxnId="{EF55BA76-43BA-4352-B81E-0F25DCBE2E9D}">
      <dgm:prSet/>
      <dgm:spPr/>
      <dgm:t>
        <a:bodyPr/>
        <a:lstStyle/>
        <a:p>
          <a:endParaRPr lang="en-US" sz="2000"/>
        </a:p>
      </dgm:t>
    </dgm:pt>
    <dgm:pt modelId="{3C8873BB-C3CE-40FF-9F04-F63BDF7D1E7C}" type="sibTrans" cxnId="{EF55BA76-43BA-4352-B81E-0F25DCBE2E9D}">
      <dgm:prSet/>
      <dgm:spPr/>
      <dgm:t>
        <a:bodyPr/>
        <a:lstStyle/>
        <a:p>
          <a:endParaRPr lang="en-US" sz="2000"/>
        </a:p>
      </dgm:t>
    </dgm:pt>
    <dgm:pt modelId="{B78125D1-6079-447B-A75D-FE1BCD68AB1D}">
      <dgm:prSet custT="1"/>
      <dgm:spPr/>
      <dgm:t>
        <a:bodyPr/>
        <a:lstStyle/>
        <a:p>
          <a:r>
            <a:rPr lang="en-US" sz="1800" dirty="0">
              <a:latin typeface="+mj-lt"/>
            </a:rPr>
            <a:t>Multiple Meetings: Fostered deeper discussions &amp; connections; increased confidence &amp; engagement</a:t>
          </a:r>
        </a:p>
      </dgm:t>
    </dgm:pt>
    <dgm:pt modelId="{E1EFD87D-B097-4999-A17F-081687960686}" type="parTrans" cxnId="{3FA41C1A-8C7D-4EFF-9E3E-1AC83C475E7D}">
      <dgm:prSet/>
      <dgm:spPr/>
      <dgm:t>
        <a:bodyPr/>
        <a:lstStyle/>
        <a:p>
          <a:endParaRPr lang="en-US" sz="2000"/>
        </a:p>
      </dgm:t>
    </dgm:pt>
    <dgm:pt modelId="{5BBEDF3C-0758-4F8B-AAA2-BC5FD3B4A03A}" type="sibTrans" cxnId="{3FA41C1A-8C7D-4EFF-9E3E-1AC83C475E7D}">
      <dgm:prSet/>
      <dgm:spPr/>
      <dgm:t>
        <a:bodyPr/>
        <a:lstStyle/>
        <a:p>
          <a:endParaRPr lang="en-US" sz="2000"/>
        </a:p>
      </dgm:t>
    </dgm:pt>
    <dgm:pt modelId="{253CE4AF-33ED-4368-86E2-E62152B320A8}">
      <dgm:prSet custT="1"/>
      <dgm:spPr/>
      <dgm:t>
        <a:bodyPr/>
        <a:lstStyle/>
        <a:p>
          <a:r>
            <a:rPr lang="en-US" sz="1800" dirty="0">
              <a:latin typeface="+mj-lt"/>
            </a:rPr>
            <a:t>Introductions: Encouraged comfort </a:t>
          </a:r>
        </a:p>
      </dgm:t>
    </dgm:pt>
    <dgm:pt modelId="{46391211-0777-4CCB-8052-C3F54954AD17}" type="parTrans" cxnId="{CE3C231C-6AA9-420D-B737-22499C87CF45}">
      <dgm:prSet/>
      <dgm:spPr/>
      <dgm:t>
        <a:bodyPr/>
        <a:lstStyle/>
        <a:p>
          <a:endParaRPr lang="en-US" sz="2000"/>
        </a:p>
      </dgm:t>
    </dgm:pt>
    <dgm:pt modelId="{1D1DC8F9-F632-45BF-A203-0C847FAF1ABC}" type="sibTrans" cxnId="{CE3C231C-6AA9-420D-B737-22499C87CF45}">
      <dgm:prSet/>
      <dgm:spPr/>
      <dgm:t>
        <a:bodyPr/>
        <a:lstStyle/>
        <a:p>
          <a:endParaRPr lang="en-US" sz="2000"/>
        </a:p>
      </dgm:t>
    </dgm:pt>
    <dgm:pt modelId="{AA60B273-BC99-4105-892B-3B2AF30EEA33}">
      <dgm:prSet custT="1"/>
      <dgm:spPr/>
      <dgm:t>
        <a:bodyPr/>
        <a:lstStyle/>
        <a:p>
          <a:r>
            <a:rPr lang="en-US" sz="1800">
              <a:latin typeface="+mj-lt"/>
            </a:rPr>
            <a:t>Defining Roles: Clarified responsibilities </a:t>
          </a:r>
        </a:p>
      </dgm:t>
    </dgm:pt>
    <dgm:pt modelId="{9CEB7DD4-C647-439C-A371-9C9DA552FC78}" type="parTrans" cxnId="{383DA40F-3988-47D1-B60B-21D1CF2C1E9A}">
      <dgm:prSet/>
      <dgm:spPr/>
      <dgm:t>
        <a:bodyPr/>
        <a:lstStyle/>
        <a:p>
          <a:endParaRPr lang="en-US" sz="2000"/>
        </a:p>
      </dgm:t>
    </dgm:pt>
    <dgm:pt modelId="{3832121B-1A8B-4E85-8983-8D5D99239791}" type="sibTrans" cxnId="{383DA40F-3988-47D1-B60B-21D1CF2C1E9A}">
      <dgm:prSet/>
      <dgm:spPr/>
      <dgm:t>
        <a:bodyPr/>
        <a:lstStyle/>
        <a:p>
          <a:endParaRPr lang="en-US" sz="2000"/>
        </a:p>
      </dgm:t>
    </dgm:pt>
    <dgm:pt modelId="{99A0752F-F563-4B7B-AED5-E03E59C121CA}">
      <dgm:prSet custT="1"/>
      <dgm:spPr/>
      <dgm:t>
        <a:bodyPr/>
        <a:lstStyle/>
        <a:p>
          <a:r>
            <a:rPr lang="en-US" sz="1800" dirty="0">
              <a:latin typeface="+mj-lt"/>
            </a:rPr>
            <a:t>Relationship Building: Fostered comfort &amp; collaboration; Strengthened future professional interactions</a:t>
          </a:r>
        </a:p>
      </dgm:t>
    </dgm:pt>
    <dgm:pt modelId="{54A1B38E-F77F-4733-BCC6-0463C267274F}" type="parTrans" cxnId="{D8D0B553-2E07-4D84-A9CB-A4671B18837C}">
      <dgm:prSet/>
      <dgm:spPr/>
      <dgm:t>
        <a:bodyPr/>
        <a:lstStyle/>
        <a:p>
          <a:endParaRPr lang="en-US" sz="2000"/>
        </a:p>
      </dgm:t>
    </dgm:pt>
    <dgm:pt modelId="{9CD928B5-9A32-4DF0-8DC1-CBB53081DBC8}" type="sibTrans" cxnId="{D8D0B553-2E07-4D84-A9CB-A4671B18837C}">
      <dgm:prSet/>
      <dgm:spPr/>
      <dgm:t>
        <a:bodyPr/>
        <a:lstStyle/>
        <a:p>
          <a:endParaRPr lang="en-US" sz="2000"/>
        </a:p>
      </dgm:t>
    </dgm:pt>
    <dgm:pt modelId="{487A739F-E880-4E20-9BAB-648A6EE71594}">
      <dgm:prSet custT="1"/>
      <dgm:spPr/>
      <dgm:t>
        <a:bodyPr/>
        <a:lstStyle/>
        <a:p>
          <a:r>
            <a:rPr lang="en-US" sz="1800" dirty="0">
              <a:latin typeface="+mj-lt"/>
            </a:rPr>
            <a:t>Professional Hierarchies: Perceived status differences impacted comfort</a:t>
          </a:r>
        </a:p>
      </dgm:t>
    </dgm:pt>
    <dgm:pt modelId="{FD6F11A7-07BC-42CD-81C2-FA8C602E2CED}" type="parTrans" cxnId="{B258032C-57A1-42A6-950F-2BB527AFEE88}">
      <dgm:prSet/>
      <dgm:spPr/>
      <dgm:t>
        <a:bodyPr/>
        <a:lstStyle/>
        <a:p>
          <a:endParaRPr lang="en-US" sz="2000"/>
        </a:p>
      </dgm:t>
    </dgm:pt>
    <dgm:pt modelId="{97F68978-1520-437A-8C31-80883892FA00}" type="sibTrans" cxnId="{B258032C-57A1-42A6-950F-2BB527AFEE88}">
      <dgm:prSet/>
      <dgm:spPr/>
      <dgm:t>
        <a:bodyPr/>
        <a:lstStyle/>
        <a:p>
          <a:endParaRPr lang="en-US" sz="2000"/>
        </a:p>
      </dgm:t>
    </dgm:pt>
    <dgm:pt modelId="{AEC86CFE-DA23-4915-8278-3D768E709CA4}">
      <dgm:prSet custT="1"/>
      <dgm:spPr/>
      <dgm:t>
        <a:bodyPr/>
        <a:lstStyle/>
        <a:p>
          <a:r>
            <a:rPr lang="en-US" sz="1800">
              <a:latin typeface="+mj-lt"/>
            </a:rPr>
            <a:t>Peer Support: EAL peer presence increased comfort &amp; belonging</a:t>
          </a:r>
        </a:p>
      </dgm:t>
    </dgm:pt>
    <dgm:pt modelId="{C67982D2-2D92-4C4C-A3C3-3CB3F1ED3B1A}" type="parTrans" cxnId="{94B8C7E3-B998-4E16-BACC-276F4F98DFB6}">
      <dgm:prSet/>
      <dgm:spPr/>
      <dgm:t>
        <a:bodyPr/>
        <a:lstStyle/>
        <a:p>
          <a:endParaRPr lang="en-US" sz="2000"/>
        </a:p>
      </dgm:t>
    </dgm:pt>
    <dgm:pt modelId="{AD201895-570E-402E-86E5-5AD1C31A7772}" type="sibTrans" cxnId="{94B8C7E3-B998-4E16-BACC-276F4F98DFB6}">
      <dgm:prSet/>
      <dgm:spPr/>
      <dgm:t>
        <a:bodyPr/>
        <a:lstStyle/>
        <a:p>
          <a:endParaRPr lang="en-US" sz="2000"/>
        </a:p>
      </dgm:t>
    </dgm:pt>
    <dgm:pt modelId="{999CD526-2CEF-4EA1-A5C7-6851FF9406A0}">
      <dgm:prSet custT="1"/>
      <dgm:spPr/>
      <dgm:t>
        <a:bodyPr/>
        <a:lstStyle/>
        <a:p>
          <a:r>
            <a:rPr lang="en-US" sz="2400" dirty="0">
              <a:latin typeface="+mj-lt"/>
            </a:rPr>
            <a:t>Theme 3: Role of Language</a:t>
          </a:r>
        </a:p>
      </dgm:t>
    </dgm:pt>
    <dgm:pt modelId="{AEF79D2C-86FE-4614-A17D-EC814EDBF8E2}" type="parTrans" cxnId="{FAA84719-2112-4A0F-AD62-B9C85735DE85}">
      <dgm:prSet/>
      <dgm:spPr/>
      <dgm:t>
        <a:bodyPr/>
        <a:lstStyle/>
        <a:p>
          <a:endParaRPr lang="en-US" sz="2000"/>
        </a:p>
      </dgm:t>
    </dgm:pt>
    <dgm:pt modelId="{7D91A59A-9F6D-4995-9A47-B06E0AEDED91}" type="sibTrans" cxnId="{FAA84719-2112-4A0F-AD62-B9C85735DE85}">
      <dgm:prSet/>
      <dgm:spPr/>
      <dgm:t>
        <a:bodyPr/>
        <a:lstStyle/>
        <a:p>
          <a:endParaRPr lang="en-US" sz="2000"/>
        </a:p>
      </dgm:t>
    </dgm:pt>
    <dgm:pt modelId="{9E7B607E-8676-43AE-B231-4AA3D48B2C3E}">
      <dgm:prSet custT="1"/>
      <dgm:spPr/>
      <dgm:t>
        <a:bodyPr/>
        <a:lstStyle/>
        <a:p>
          <a:r>
            <a:rPr lang="en-US" sz="1800" dirty="0">
              <a:latin typeface="+mj-lt"/>
            </a:rPr>
            <a:t>Medical Terminology: Challenging for all, especially other professions' terminology</a:t>
          </a:r>
        </a:p>
      </dgm:t>
    </dgm:pt>
    <dgm:pt modelId="{8196C2D9-4112-42E5-816B-BFB58F1E793F}" type="parTrans" cxnId="{F8AAB81E-E335-4237-A251-C69BF444CB55}">
      <dgm:prSet/>
      <dgm:spPr/>
      <dgm:t>
        <a:bodyPr/>
        <a:lstStyle/>
        <a:p>
          <a:endParaRPr lang="en-US" sz="2000"/>
        </a:p>
      </dgm:t>
    </dgm:pt>
    <dgm:pt modelId="{ADDF5CF6-1CBB-4735-9636-9772B2CE17EE}" type="sibTrans" cxnId="{F8AAB81E-E335-4237-A251-C69BF444CB55}">
      <dgm:prSet/>
      <dgm:spPr/>
      <dgm:t>
        <a:bodyPr/>
        <a:lstStyle/>
        <a:p>
          <a:endParaRPr lang="en-US" sz="2000"/>
        </a:p>
      </dgm:t>
    </dgm:pt>
    <dgm:pt modelId="{2C652332-3DD4-49F0-8DF6-C8B8CA18FDF6}">
      <dgm:prSet custT="1"/>
      <dgm:spPr/>
      <dgm:t>
        <a:bodyPr/>
        <a:lstStyle/>
        <a:p>
          <a:r>
            <a:rPr lang="en-US" sz="1800" dirty="0">
              <a:latin typeface="+mj-lt"/>
            </a:rPr>
            <a:t>English Confidence: Fear of judgment affected participation; Comfort increased with familiar or diverse groups</a:t>
          </a:r>
        </a:p>
      </dgm:t>
    </dgm:pt>
    <dgm:pt modelId="{0B1A7F83-B45B-4F4D-9FCC-6F6E93D77EEA}" type="parTrans" cxnId="{130F7751-384A-4240-A821-0B9349BFE4A2}">
      <dgm:prSet/>
      <dgm:spPr/>
      <dgm:t>
        <a:bodyPr/>
        <a:lstStyle/>
        <a:p>
          <a:endParaRPr lang="en-US" sz="2000"/>
        </a:p>
      </dgm:t>
    </dgm:pt>
    <dgm:pt modelId="{12ED2B05-3D55-43F5-8C13-97BEDF3685FE}" type="sibTrans" cxnId="{130F7751-384A-4240-A821-0B9349BFE4A2}">
      <dgm:prSet/>
      <dgm:spPr/>
      <dgm:t>
        <a:bodyPr/>
        <a:lstStyle/>
        <a:p>
          <a:endParaRPr lang="en-US" sz="2000"/>
        </a:p>
      </dgm:t>
    </dgm:pt>
    <dgm:pt modelId="{B9ABA272-F50F-470B-9123-D915939B9260}">
      <dgm:prSet custT="1"/>
      <dgm:spPr/>
      <dgm:t>
        <a:bodyPr/>
        <a:lstStyle/>
        <a:p>
          <a:r>
            <a:rPr lang="en-US" sz="1800">
              <a:latin typeface="+mj-lt"/>
            </a:rPr>
            <a:t>Casual Conversation: Jokes and cultural references created exclusion; Felt like outsider</a:t>
          </a:r>
        </a:p>
      </dgm:t>
    </dgm:pt>
    <dgm:pt modelId="{217D2074-D621-4F72-B741-3BD1E8AC61A2}" type="parTrans" cxnId="{A6508370-A120-4AE2-B834-5BD2F7E927C3}">
      <dgm:prSet/>
      <dgm:spPr/>
      <dgm:t>
        <a:bodyPr/>
        <a:lstStyle/>
        <a:p>
          <a:endParaRPr lang="en-US" sz="2000"/>
        </a:p>
      </dgm:t>
    </dgm:pt>
    <dgm:pt modelId="{7F05DDB8-B67F-4CF1-9BF6-2E86DD44E4C8}" type="sibTrans" cxnId="{A6508370-A120-4AE2-B834-5BD2F7E927C3}">
      <dgm:prSet/>
      <dgm:spPr/>
      <dgm:t>
        <a:bodyPr/>
        <a:lstStyle/>
        <a:p>
          <a:endParaRPr lang="en-US" sz="2000"/>
        </a:p>
      </dgm:t>
    </dgm:pt>
    <dgm:pt modelId="{CF65EBE5-EE83-48F1-8754-4B8D469E240E}">
      <dgm:prSet custT="1"/>
      <dgm:spPr/>
      <dgm:t>
        <a:bodyPr/>
        <a:lstStyle/>
        <a:p>
          <a:r>
            <a:rPr lang="en-US" sz="1800">
              <a:latin typeface="+mj-lt"/>
            </a:rPr>
            <a:t>Nonverbal Communication: Crucial for understanding and connections</a:t>
          </a:r>
        </a:p>
      </dgm:t>
    </dgm:pt>
    <dgm:pt modelId="{C0624179-616F-448E-96EC-0124178D1801}" type="parTrans" cxnId="{BC696732-4501-4DD3-870A-A92667B057A7}">
      <dgm:prSet/>
      <dgm:spPr/>
      <dgm:t>
        <a:bodyPr/>
        <a:lstStyle/>
        <a:p>
          <a:endParaRPr lang="en-US" sz="2000"/>
        </a:p>
      </dgm:t>
    </dgm:pt>
    <dgm:pt modelId="{49823C94-96F9-4360-9D67-7D8AEDD8CC52}" type="sibTrans" cxnId="{BC696732-4501-4DD3-870A-A92667B057A7}">
      <dgm:prSet/>
      <dgm:spPr/>
      <dgm:t>
        <a:bodyPr/>
        <a:lstStyle/>
        <a:p>
          <a:endParaRPr lang="en-US" sz="2000"/>
        </a:p>
      </dgm:t>
    </dgm:pt>
    <dgm:pt modelId="{EDE8EB1C-D505-49AC-BB3F-DA231B6DF1C0}">
      <dgm:prSet custT="1"/>
      <dgm:spPr/>
      <dgm:t>
        <a:bodyPr/>
        <a:lstStyle/>
        <a:p>
          <a:r>
            <a:rPr lang="en-US" sz="2400" dirty="0">
              <a:latin typeface="+mj-lt"/>
            </a:rPr>
            <a:t>Theme 4: Desire for Preparation</a:t>
          </a:r>
        </a:p>
      </dgm:t>
    </dgm:pt>
    <dgm:pt modelId="{1AB0DAB7-F12A-45AB-A54A-AA914FA80BF0}" type="parTrans" cxnId="{C803A65A-D347-4D97-A7AC-20277AB1DDD2}">
      <dgm:prSet/>
      <dgm:spPr/>
      <dgm:t>
        <a:bodyPr/>
        <a:lstStyle/>
        <a:p>
          <a:endParaRPr lang="en-US" sz="2000"/>
        </a:p>
      </dgm:t>
    </dgm:pt>
    <dgm:pt modelId="{8C8D65FC-A744-4874-B48E-73718446CA4E}" type="sibTrans" cxnId="{C803A65A-D347-4D97-A7AC-20277AB1DDD2}">
      <dgm:prSet/>
      <dgm:spPr/>
      <dgm:t>
        <a:bodyPr/>
        <a:lstStyle/>
        <a:p>
          <a:endParaRPr lang="en-US" sz="2000"/>
        </a:p>
      </dgm:t>
    </dgm:pt>
    <dgm:pt modelId="{27F188A9-846C-431E-BA13-39C099887191}">
      <dgm:prSet custT="1"/>
      <dgm:spPr/>
      <dgm:t>
        <a:bodyPr/>
        <a:lstStyle/>
        <a:p>
          <a:r>
            <a:rPr lang="en-US" sz="1800" dirty="0">
              <a:latin typeface="+mj-lt"/>
            </a:rPr>
            <a:t>Preparation Boosts Confidence: Need time to prepare before discussions</a:t>
          </a:r>
        </a:p>
      </dgm:t>
    </dgm:pt>
    <dgm:pt modelId="{6D41BE73-4FFF-4D31-AB1D-591D036D89FD}" type="parTrans" cxnId="{132F1DFD-56C3-469C-97FB-7CE159AB822D}">
      <dgm:prSet/>
      <dgm:spPr/>
      <dgm:t>
        <a:bodyPr/>
        <a:lstStyle/>
        <a:p>
          <a:endParaRPr lang="en-US" sz="2000"/>
        </a:p>
      </dgm:t>
    </dgm:pt>
    <dgm:pt modelId="{04DCE660-46C3-400C-8BAD-A07DAA6C3843}" type="sibTrans" cxnId="{132F1DFD-56C3-469C-97FB-7CE159AB822D}">
      <dgm:prSet/>
      <dgm:spPr/>
      <dgm:t>
        <a:bodyPr/>
        <a:lstStyle/>
        <a:p>
          <a:endParaRPr lang="en-US" sz="2000"/>
        </a:p>
      </dgm:t>
    </dgm:pt>
    <dgm:pt modelId="{FE835A53-88EE-4E7A-88A1-C9B2A73F1A97}">
      <dgm:prSet custT="1"/>
      <dgm:spPr/>
      <dgm:t>
        <a:bodyPr/>
        <a:lstStyle/>
        <a:p>
          <a:r>
            <a:rPr lang="en-US" sz="1800" dirty="0">
              <a:latin typeface="+mj-lt"/>
            </a:rPr>
            <a:t>Pre-work Assignments: Small, manageable tasks; Reinforced understanding</a:t>
          </a:r>
        </a:p>
      </dgm:t>
    </dgm:pt>
    <dgm:pt modelId="{5D4A31D4-9C80-4BDF-BDC1-2EFBC687C956}" type="parTrans" cxnId="{E566E3DC-6A73-4ECE-8474-E5247DC89B98}">
      <dgm:prSet/>
      <dgm:spPr/>
      <dgm:t>
        <a:bodyPr/>
        <a:lstStyle/>
        <a:p>
          <a:endParaRPr lang="en-US" sz="2000"/>
        </a:p>
      </dgm:t>
    </dgm:pt>
    <dgm:pt modelId="{B89E9C55-E29E-4E45-B37D-1886916B48BD}" type="sibTrans" cxnId="{E566E3DC-6A73-4ECE-8474-E5247DC89B98}">
      <dgm:prSet/>
      <dgm:spPr/>
      <dgm:t>
        <a:bodyPr/>
        <a:lstStyle/>
        <a:p>
          <a:endParaRPr lang="en-US" sz="2000"/>
        </a:p>
      </dgm:t>
    </dgm:pt>
    <dgm:pt modelId="{4A96AC8E-3471-4D63-AA73-00BD1CDC8FF3}">
      <dgm:prSet custT="1"/>
      <dgm:spPr/>
      <dgm:t>
        <a:bodyPr/>
        <a:lstStyle/>
        <a:p>
          <a:r>
            <a:rPr lang="en-US" sz="1800" dirty="0">
              <a:latin typeface="+mj-lt"/>
            </a:rPr>
            <a:t>Clear Expectations &amp; Structure: Decreased anxiety</a:t>
          </a:r>
        </a:p>
      </dgm:t>
    </dgm:pt>
    <dgm:pt modelId="{0ACC56A4-8F5F-4260-9344-ED91010A809C}" type="parTrans" cxnId="{BD40E0BE-00F3-49C6-A2CD-52C0BB5C0A0C}">
      <dgm:prSet/>
      <dgm:spPr/>
      <dgm:t>
        <a:bodyPr/>
        <a:lstStyle/>
        <a:p>
          <a:endParaRPr lang="en-US" sz="2000"/>
        </a:p>
      </dgm:t>
    </dgm:pt>
    <dgm:pt modelId="{29E0FA8C-1CAA-444D-BBF3-CCD447E91D60}" type="sibTrans" cxnId="{BD40E0BE-00F3-49C6-A2CD-52C0BB5C0A0C}">
      <dgm:prSet/>
      <dgm:spPr/>
      <dgm:t>
        <a:bodyPr/>
        <a:lstStyle/>
        <a:p>
          <a:endParaRPr lang="en-US" sz="2000"/>
        </a:p>
      </dgm:t>
    </dgm:pt>
    <dgm:pt modelId="{C7A11D7C-DA23-4D10-99FB-4B76BE9FF6A0}">
      <dgm:prSet custT="1"/>
      <dgm:spPr/>
      <dgm:t>
        <a:bodyPr/>
        <a:lstStyle/>
        <a:p>
          <a:r>
            <a:rPr lang="en-US" sz="2400" dirty="0">
              <a:latin typeface="+mj-lt"/>
            </a:rPr>
            <a:t>Theme 5: Necessity of Time</a:t>
          </a:r>
        </a:p>
      </dgm:t>
    </dgm:pt>
    <dgm:pt modelId="{81ED19B7-B01A-45BF-9F94-E4451EB4B272}" type="parTrans" cxnId="{B7704B53-08C8-4D2C-9CFB-01803AFA8183}">
      <dgm:prSet/>
      <dgm:spPr/>
      <dgm:t>
        <a:bodyPr/>
        <a:lstStyle/>
        <a:p>
          <a:endParaRPr lang="en-US" sz="2000"/>
        </a:p>
      </dgm:t>
    </dgm:pt>
    <dgm:pt modelId="{FE72F737-4E11-4C5B-879F-BB2C8F289322}" type="sibTrans" cxnId="{B7704B53-08C8-4D2C-9CFB-01803AFA8183}">
      <dgm:prSet/>
      <dgm:spPr/>
      <dgm:t>
        <a:bodyPr/>
        <a:lstStyle/>
        <a:p>
          <a:endParaRPr lang="en-US" sz="2000"/>
        </a:p>
      </dgm:t>
    </dgm:pt>
    <dgm:pt modelId="{8C35900C-921C-498C-95B0-F4937F1EE168}">
      <dgm:prSet custT="1"/>
      <dgm:spPr/>
      <dgm:t>
        <a:bodyPr/>
        <a:lstStyle/>
        <a:p>
          <a:r>
            <a:rPr lang="en-US" sz="1800" dirty="0">
              <a:latin typeface="+mj-lt"/>
            </a:rPr>
            <a:t>Additional Time: Slower comprehension of medical/complex language; Repetition required; Frequent need to look up terms</a:t>
          </a:r>
        </a:p>
      </dgm:t>
    </dgm:pt>
    <dgm:pt modelId="{A0AC1972-802E-4816-9455-92E715B01BC7}" type="parTrans" cxnId="{80AF288B-0585-4DB3-95B2-4F63CDDD28A7}">
      <dgm:prSet/>
      <dgm:spPr/>
      <dgm:t>
        <a:bodyPr/>
        <a:lstStyle/>
        <a:p>
          <a:endParaRPr lang="en-US" sz="2000"/>
        </a:p>
      </dgm:t>
    </dgm:pt>
    <dgm:pt modelId="{16EAB389-D103-445F-9D76-D1B4FB934A6B}" type="sibTrans" cxnId="{80AF288B-0585-4DB3-95B2-4F63CDDD28A7}">
      <dgm:prSet/>
      <dgm:spPr/>
      <dgm:t>
        <a:bodyPr/>
        <a:lstStyle/>
        <a:p>
          <a:endParaRPr lang="en-US" sz="2000"/>
        </a:p>
      </dgm:t>
    </dgm:pt>
    <dgm:pt modelId="{DDEE6478-805C-4EBD-B79A-F5FC586704CC}">
      <dgm:prSet custT="1"/>
      <dgm:spPr/>
      <dgm:t>
        <a:bodyPr/>
        <a:lstStyle/>
        <a:p>
          <a:r>
            <a:rPr lang="en-US" sz="1800" dirty="0">
              <a:latin typeface="+mj-lt"/>
            </a:rPr>
            <a:t>Activity Time Constraints: Short sessions hindered collaboration; Flexibility increased engagement</a:t>
          </a:r>
        </a:p>
      </dgm:t>
    </dgm:pt>
    <dgm:pt modelId="{8FF44BF7-3D8C-4EDC-BB67-99C4EF37B4B8}" type="parTrans" cxnId="{F8EC3427-B6FB-4D06-B157-710A3DBB018C}">
      <dgm:prSet/>
      <dgm:spPr/>
      <dgm:t>
        <a:bodyPr/>
        <a:lstStyle/>
        <a:p>
          <a:endParaRPr lang="en-US" sz="2000"/>
        </a:p>
      </dgm:t>
    </dgm:pt>
    <dgm:pt modelId="{5B2BDA87-22AD-4358-89FE-CE7BDE6507A5}" type="sibTrans" cxnId="{F8EC3427-B6FB-4D06-B157-710A3DBB018C}">
      <dgm:prSet/>
      <dgm:spPr/>
      <dgm:t>
        <a:bodyPr/>
        <a:lstStyle/>
        <a:p>
          <a:endParaRPr lang="en-US" sz="2000"/>
        </a:p>
      </dgm:t>
    </dgm:pt>
    <dgm:pt modelId="{4893F68D-D72A-4358-8A16-D14C653BA92C}">
      <dgm:prSet custT="1"/>
      <dgm:spPr/>
      <dgm:t>
        <a:bodyPr/>
        <a:lstStyle/>
        <a:p>
          <a:r>
            <a:rPr lang="en-US" sz="1800" dirty="0">
              <a:latin typeface="+mj-lt"/>
            </a:rPr>
            <a:t>Scheduling Challenges: Difficult to coordinate across programs</a:t>
          </a:r>
        </a:p>
      </dgm:t>
    </dgm:pt>
    <dgm:pt modelId="{D3B8C381-B5FA-4C3B-842C-9CA905B0D08F}" type="parTrans" cxnId="{0C49535F-6223-41A5-A122-8A1DD3B6739E}">
      <dgm:prSet/>
      <dgm:spPr/>
      <dgm:t>
        <a:bodyPr/>
        <a:lstStyle/>
        <a:p>
          <a:endParaRPr lang="en-US" sz="2000"/>
        </a:p>
      </dgm:t>
    </dgm:pt>
    <dgm:pt modelId="{7CD06D8E-D04D-4D10-9E31-5A907DB3B3BD}" type="sibTrans" cxnId="{0C49535F-6223-41A5-A122-8A1DD3B6739E}">
      <dgm:prSet/>
      <dgm:spPr/>
      <dgm:t>
        <a:bodyPr/>
        <a:lstStyle/>
        <a:p>
          <a:endParaRPr lang="en-US" sz="2000"/>
        </a:p>
      </dgm:t>
    </dgm:pt>
    <dgm:pt modelId="{3BD23C61-5337-4189-AB83-FFBEA7B5CCD7}">
      <dgm:prSet custT="1"/>
      <dgm:spPr/>
      <dgm:t>
        <a:bodyPr/>
        <a:lstStyle/>
        <a:p>
          <a:r>
            <a:rPr lang="en-US" sz="2400" dirty="0">
              <a:latin typeface="+mj-lt"/>
            </a:rPr>
            <a:t>Theme 2: Importance of Connections</a:t>
          </a:r>
        </a:p>
      </dgm:t>
    </dgm:pt>
    <dgm:pt modelId="{DE9220E3-3A3A-4348-AF56-9F0CD6BCD8D9}" type="sibTrans" cxnId="{16012E23-E83A-422F-B565-BB86A05AC401}">
      <dgm:prSet/>
      <dgm:spPr/>
      <dgm:t>
        <a:bodyPr/>
        <a:lstStyle/>
        <a:p>
          <a:endParaRPr lang="en-US" sz="2000"/>
        </a:p>
      </dgm:t>
    </dgm:pt>
    <dgm:pt modelId="{080FF2E9-A86D-45B0-AC31-C94B238F4101}" type="parTrans" cxnId="{16012E23-E83A-422F-B565-BB86A05AC401}">
      <dgm:prSet/>
      <dgm:spPr/>
      <dgm:t>
        <a:bodyPr/>
        <a:lstStyle/>
        <a:p>
          <a:endParaRPr lang="en-US" sz="2000"/>
        </a:p>
      </dgm:t>
    </dgm:pt>
    <dgm:pt modelId="{D4CFFEC7-27B3-3749-A0AC-8943F5B302E6}" type="pres">
      <dgm:prSet presAssocID="{A12DBD74-2468-406D-BB94-7E9C7E3243C3}" presName="linear" presStyleCnt="0">
        <dgm:presLayoutVars>
          <dgm:animLvl val="lvl"/>
          <dgm:resizeHandles val="exact"/>
        </dgm:presLayoutVars>
      </dgm:prSet>
      <dgm:spPr/>
    </dgm:pt>
    <dgm:pt modelId="{CC051485-C82F-F749-A311-5F8FBAA9C54A}" type="pres">
      <dgm:prSet presAssocID="{EF6C9607-5301-4B5F-9A08-B697745F31E1}" presName="parentText" presStyleLbl="node1" presStyleIdx="0" presStyleCnt="5" custLinFactNeighborY="-7611">
        <dgm:presLayoutVars>
          <dgm:chMax val="0"/>
          <dgm:bulletEnabled val="1"/>
        </dgm:presLayoutVars>
      </dgm:prSet>
      <dgm:spPr/>
    </dgm:pt>
    <dgm:pt modelId="{5E04D69F-6DE8-3B44-A2D6-0BA762124C82}" type="pres">
      <dgm:prSet presAssocID="{EF6C9607-5301-4B5F-9A08-B697745F31E1}" presName="childText" presStyleLbl="revTx" presStyleIdx="0" presStyleCnt="5">
        <dgm:presLayoutVars>
          <dgm:bulletEnabled val="1"/>
        </dgm:presLayoutVars>
      </dgm:prSet>
      <dgm:spPr/>
    </dgm:pt>
    <dgm:pt modelId="{99385BFE-AAB4-7B48-B6F7-1F446BCCEE1C}" type="pres">
      <dgm:prSet presAssocID="{3BD23C61-5337-4189-AB83-FFBEA7B5CCD7}" presName="parentText" presStyleLbl="node1" presStyleIdx="1" presStyleCnt="5">
        <dgm:presLayoutVars>
          <dgm:chMax val="0"/>
          <dgm:bulletEnabled val="1"/>
        </dgm:presLayoutVars>
      </dgm:prSet>
      <dgm:spPr/>
    </dgm:pt>
    <dgm:pt modelId="{7DA47C63-18EB-9942-8F8A-4B1D500AF0A7}" type="pres">
      <dgm:prSet presAssocID="{3BD23C61-5337-4189-AB83-FFBEA7B5CCD7}" presName="childText" presStyleLbl="revTx" presStyleIdx="1" presStyleCnt="5">
        <dgm:presLayoutVars>
          <dgm:bulletEnabled val="1"/>
        </dgm:presLayoutVars>
      </dgm:prSet>
      <dgm:spPr/>
    </dgm:pt>
    <dgm:pt modelId="{AC5978A2-C99F-7A4A-B916-3C5F03756C34}" type="pres">
      <dgm:prSet presAssocID="{999CD526-2CEF-4EA1-A5C7-6851FF9406A0}" presName="parentText" presStyleLbl="node1" presStyleIdx="2" presStyleCnt="5">
        <dgm:presLayoutVars>
          <dgm:chMax val="0"/>
          <dgm:bulletEnabled val="1"/>
        </dgm:presLayoutVars>
      </dgm:prSet>
      <dgm:spPr/>
    </dgm:pt>
    <dgm:pt modelId="{18FCC1C3-0FDB-B94D-B3DB-EF4118B5585F}" type="pres">
      <dgm:prSet presAssocID="{999CD526-2CEF-4EA1-A5C7-6851FF9406A0}" presName="childText" presStyleLbl="revTx" presStyleIdx="2" presStyleCnt="5">
        <dgm:presLayoutVars>
          <dgm:bulletEnabled val="1"/>
        </dgm:presLayoutVars>
      </dgm:prSet>
      <dgm:spPr/>
    </dgm:pt>
    <dgm:pt modelId="{E70B6FFA-2C32-7243-84A9-71EF6A96F4AD}" type="pres">
      <dgm:prSet presAssocID="{EDE8EB1C-D505-49AC-BB3F-DA231B6DF1C0}" presName="parentText" presStyleLbl="node1" presStyleIdx="3" presStyleCnt="5">
        <dgm:presLayoutVars>
          <dgm:chMax val="0"/>
          <dgm:bulletEnabled val="1"/>
        </dgm:presLayoutVars>
      </dgm:prSet>
      <dgm:spPr/>
    </dgm:pt>
    <dgm:pt modelId="{60F77FBE-3C1D-3843-94A7-AABFA541C6A2}" type="pres">
      <dgm:prSet presAssocID="{EDE8EB1C-D505-49AC-BB3F-DA231B6DF1C0}" presName="childText" presStyleLbl="revTx" presStyleIdx="3" presStyleCnt="5">
        <dgm:presLayoutVars>
          <dgm:bulletEnabled val="1"/>
        </dgm:presLayoutVars>
      </dgm:prSet>
      <dgm:spPr/>
    </dgm:pt>
    <dgm:pt modelId="{8F307092-88D0-CD4D-B767-2D07531AD38E}" type="pres">
      <dgm:prSet presAssocID="{C7A11D7C-DA23-4D10-99FB-4B76BE9FF6A0}" presName="parentText" presStyleLbl="node1" presStyleIdx="4" presStyleCnt="5">
        <dgm:presLayoutVars>
          <dgm:chMax val="0"/>
          <dgm:bulletEnabled val="1"/>
        </dgm:presLayoutVars>
      </dgm:prSet>
      <dgm:spPr/>
    </dgm:pt>
    <dgm:pt modelId="{67702851-3A2E-B74C-88D4-6652B4710B18}" type="pres">
      <dgm:prSet presAssocID="{C7A11D7C-DA23-4D10-99FB-4B76BE9FF6A0}" presName="childText" presStyleLbl="revTx" presStyleIdx="4" presStyleCnt="5">
        <dgm:presLayoutVars>
          <dgm:bulletEnabled val="1"/>
        </dgm:presLayoutVars>
      </dgm:prSet>
      <dgm:spPr/>
    </dgm:pt>
  </dgm:ptLst>
  <dgm:cxnLst>
    <dgm:cxn modelId="{383DA40F-3988-47D1-B60B-21D1CF2C1E9A}" srcId="{3BD23C61-5337-4189-AB83-FFBEA7B5CCD7}" destId="{AA60B273-BC99-4105-892B-3B2AF30EEA33}" srcOrd="1" destOrd="0" parTransId="{9CEB7DD4-C647-439C-A371-9C9DA552FC78}" sibTransId="{3832121B-1A8B-4E85-8983-8D5D99239791}"/>
    <dgm:cxn modelId="{953D2F17-AB93-FD44-990B-754C0E6B392D}" type="presOf" srcId="{79FCBDEA-1AB7-419F-AE45-43D39467DDFF}" destId="{5E04D69F-6DE8-3B44-A2D6-0BA762124C82}" srcOrd="0" destOrd="2" presId="urn:microsoft.com/office/officeart/2005/8/layout/vList2"/>
    <dgm:cxn modelId="{FAA84719-2112-4A0F-AD62-B9C85735DE85}" srcId="{A12DBD74-2468-406D-BB94-7E9C7E3243C3}" destId="{999CD526-2CEF-4EA1-A5C7-6851FF9406A0}" srcOrd="2" destOrd="0" parTransId="{AEF79D2C-86FE-4614-A17D-EC814EDBF8E2}" sibTransId="{7D91A59A-9F6D-4995-9A47-B06E0AEDED91}"/>
    <dgm:cxn modelId="{3FA41C1A-8C7D-4EFF-9E3E-1AC83C475E7D}" srcId="{EF6C9607-5301-4B5F-9A08-B697745F31E1}" destId="{B78125D1-6079-447B-A75D-FE1BCD68AB1D}" srcOrd="3" destOrd="0" parTransId="{E1EFD87D-B097-4999-A17F-081687960686}" sibTransId="{5BBEDF3C-0758-4F8B-AAA2-BC5FD3B4A03A}"/>
    <dgm:cxn modelId="{CE3C231C-6AA9-420D-B737-22499C87CF45}" srcId="{3BD23C61-5337-4189-AB83-FFBEA7B5CCD7}" destId="{253CE4AF-33ED-4368-86E2-E62152B320A8}" srcOrd="0" destOrd="0" parTransId="{46391211-0777-4CCB-8052-C3F54954AD17}" sibTransId="{1D1DC8F9-F632-45BF-A203-0C847FAF1ABC}"/>
    <dgm:cxn modelId="{F8AAB81E-E335-4237-A251-C69BF444CB55}" srcId="{999CD526-2CEF-4EA1-A5C7-6851FF9406A0}" destId="{9E7B607E-8676-43AE-B231-4AA3D48B2C3E}" srcOrd="0" destOrd="0" parTransId="{8196C2D9-4112-42E5-816B-BFB58F1E793F}" sibTransId="{ADDF5CF6-1CBB-4735-9636-9772B2CE17EE}"/>
    <dgm:cxn modelId="{D158A21F-69FD-405B-A386-EEB22E8397C7}" srcId="{EF6C9607-5301-4B5F-9A08-B697745F31E1}" destId="{FF3D0E9B-5E22-47CB-A7D2-6FC1916BB27F}" srcOrd="1" destOrd="0" parTransId="{FB3932B3-D6B0-41A3-818A-24F659F118C4}" sibTransId="{D79140DC-EB4A-40E3-BC01-836568D25D4C}"/>
    <dgm:cxn modelId="{A5D3EC22-44D7-654D-ADE1-D38014AE0F76}" type="presOf" srcId="{AEC86CFE-DA23-4915-8278-3D768E709CA4}" destId="{7DA47C63-18EB-9942-8F8A-4B1D500AF0A7}" srcOrd="0" destOrd="4" presId="urn:microsoft.com/office/officeart/2005/8/layout/vList2"/>
    <dgm:cxn modelId="{16012E23-E83A-422F-B565-BB86A05AC401}" srcId="{A12DBD74-2468-406D-BB94-7E9C7E3243C3}" destId="{3BD23C61-5337-4189-AB83-FFBEA7B5CCD7}" srcOrd="1" destOrd="0" parTransId="{080FF2E9-A86D-45B0-AC31-C94B238F4101}" sibTransId="{DE9220E3-3A3A-4348-AF56-9F0CD6BCD8D9}"/>
    <dgm:cxn modelId="{F8EC3427-B6FB-4D06-B157-710A3DBB018C}" srcId="{C7A11D7C-DA23-4D10-99FB-4B76BE9FF6A0}" destId="{DDEE6478-805C-4EBD-B79A-F5FC586704CC}" srcOrd="1" destOrd="0" parTransId="{8FF44BF7-3D8C-4EDC-BB67-99C4EF37B4B8}" sibTransId="{5B2BDA87-22AD-4358-89FE-CE7BDE6507A5}"/>
    <dgm:cxn modelId="{B258032C-57A1-42A6-950F-2BB527AFEE88}" srcId="{3BD23C61-5337-4189-AB83-FFBEA7B5CCD7}" destId="{487A739F-E880-4E20-9BAB-648A6EE71594}" srcOrd="3" destOrd="0" parTransId="{FD6F11A7-07BC-42CD-81C2-FA8C602E2CED}" sibTransId="{97F68978-1520-437A-8C31-80883892FA00}"/>
    <dgm:cxn modelId="{BC696732-4501-4DD3-870A-A92667B057A7}" srcId="{999CD526-2CEF-4EA1-A5C7-6851FF9406A0}" destId="{CF65EBE5-EE83-48F1-8754-4B8D469E240E}" srcOrd="3" destOrd="0" parTransId="{C0624179-616F-448E-96EC-0124178D1801}" sibTransId="{49823C94-96F9-4360-9D67-7D8AEDD8CC52}"/>
    <dgm:cxn modelId="{2C4DEB33-E08D-AD4D-9D87-76A7B23CB8F1}" type="presOf" srcId="{4893F68D-D72A-4358-8A16-D14C653BA92C}" destId="{67702851-3A2E-B74C-88D4-6652B4710B18}" srcOrd="0" destOrd="2" presId="urn:microsoft.com/office/officeart/2005/8/layout/vList2"/>
    <dgm:cxn modelId="{8CC85644-E6E7-5A44-9CDE-822EAE90DAAA}" type="presOf" srcId="{99A0752F-F563-4B7B-AED5-E03E59C121CA}" destId="{7DA47C63-18EB-9942-8F8A-4B1D500AF0A7}" srcOrd="0" destOrd="2" presId="urn:microsoft.com/office/officeart/2005/8/layout/vList2"/>
    <dgm:cxn modelId="{130F7751-384A-4240-A821-0B9349BFE4A2}" srcId="{999CD526-2CEF-4EA1-A5C7-6851FF9406A0}" destId="{2C652332-3DD4-49F0-8DF6-C8B8CA18FDF6}" srcOrd="1" destOrd="0" parTransId="{0B1A7F83-B45B-4F4D-9FCC-6F6E93D77EEA}" sibTransId="{12ED2B05-3D55-43F5-8C13-97BEDF3685FE}"/>
    <dgm:cxn modelId="{B7704B53-08C8-4D2C-9CFB-01803AFA8183}" srcId="{A12DBD74-2468-406D-BB94-7E9C7E3243C3}" destId="{C7A11D7C-DA23-4D10-99FB-4B76BE9FF6A0}" srcOrd="4" destOrd="0" parTransId="{81ED19B7-B01A-45BF-9F94-E4451EB4B272}" sibTransId="{FE72F737-4E11-4C5B-879F-BB2C8F289322}"/>
    <dgm:cxn modelId="{D8D0B553-2E07-4D84-A9CB-A4671B18837C}" srcId="{3BD23C61-5337-4189-AB83-FFBEA7B5CCD7}" destId="{99A0752F-F563-4B7B-AED5-E03E59C121CA}" srcOrd="2" destOrd="0" parTransId="{54A1B38E-F77F-4733-BCC6-0463C267274F}" sibTransId="{9CD928B5-9A32-4DF0-8DC1-CBB53081DBC8}"/>
    <dgm:cxn modelId="{ED648A58-29F5-5E4F-94F7-204FDE0427FC}" type="presOf" srcId="{B78125D1-6079-447B-A75D-FE1BCD68AB1D}" destId="{5E04D69F-6DE8-3B44-A2D6-0BA762124C82}" srcOrd="0" destOrd="3" presId="urn:microsoft.com/office/officeart/2005/8/layout/vList2"/>
    <dgm:cxn modelId="{C803A65A-D347-4D97-A7AC-20277AB1DDD2}" srcId="{A12DBD74-2468-406D-BB94-7E9C7E3243C3}" destId="{EDE8EB1C-D505-49AC-BB3F-DA231B6DF1C0}" srcOrd="3" destOrd="0" parTransId="{1AB0DAB7-F12A-45AB-A54A-AA914FA80BF0}" sibTransId="{8C8D65FC-A744-4874-B48E-73718446CA4E}"/>
    <dgm:cxn modelId="{0C49535F-6223-41A5-A122-8A1DD3B6739E}" srcId="{C7A11D7C-DA23-4D10-99FB-4B76BE9FF6A0}" destId="{4893F68D-D72A-4358-8A16-D14C653BA92C}" srcOrd="2" destOrd="0" parTransId="{D3B8C381-B5FA-4C3B-842C-9CA905B0D08F}" sibTransId="{7CD06D8E-D04D-4D10-9E31-5A907DB3B3BD}"/>
    <dgm:cxn modelId="{32909567-D11C-CD49-8797-77B322866649}" type="presOf" srcId="{C7A11D7C-DA23-4D10-99FB-4B76BE9FF6A0}" destId="{8F307092-88D0-CD4D-B767-2D07531AD38E}" srcOrd="0" destOrd="0" presId="urn:microsoft.com/office/officeart/2005/8/layout/vList2"/>
    <dgm:cxn modelId="{DB0CCD69-41BC-7944-B016-E5E1CD56C824}" type="presOf" srcId="{4A96AC8E-3471-4D63-AA73-00BD1CDC8FF3}" destId="{60F77FBE-3C1D-3843-94A7-AABFA541C6A2}" srcOrd="0" destOrd="2" presId="urn:microsoft.com/office/officeart/2005/8/layout/vList2"/>
    <dgm:cxn modelId="{A6508370-A120-4AE2-B834-5BD2F7E927C3}" srcId="{999CD526-2CEF-4EA1-A5C7-6851FF9406A0}" destId="{B9ABA272-F50F-470B-9123-D915939B9260}" srcOrd="2" destOrd="0" parTransId="{217D2074-D621-4F72-B741-3BD1E8AC61A2}" sibTransId="{7F05DDB8-B67F-4CF1-9BF6-2E86DD44E4C8}"/>
    <dgm:cxn modelId="{3AD3B974-4069-A045-B03B-583C5C6AF6F9}" type="presOf" srcId="{27F188A9-846C-431E-BA13-39C099887191}" destId="{60F77FBE-3C1D-3843-94A7-AABFA541C6A2}" srcOrd="0" destOrd="0" presId="urn:microsoft.com/office/officeart/2005/8/layout/vList2"/>
    <dgm:cxn modelId="{EF55BA76-43BA-4352-B81E-0F25DCBE2E9D}" srcId="{EF6C9607-5301-4B5F-9A08-B697745F31E1}" destId="{79FCBDEA-1AB7-419F-AE45-43D39467DDFF}" srcOrd="2" destOrd="0" parTransId="{174F8586-731A-4634-A53A-B113BDD84B7C}" sibTransId="{3C8873BB-C3CE-40FF-9F04-F63BDF7D1E7C}"/>
    <dgm:cxn modelId="{B5A1BB7C-5CE6-BD4E-8EFA-FCF586CB7F61}" type="presOf" srcId="{FF3D0E9B-5E22-47CB-A7D2-6FC1916BB27F}" destId="{5E04D69F-6DE8-3B44-A2D6-0BA762124C82}" srcOrd="0" destOrd="1" presId="urn:microsoft.com/office/officeart/2005/8/layout/vList2"/>
    <dgm:cxn modelId="{B759E77F-844B-DA42-9142-D618997435EE}" type="presOf" srcId="{B9ABA272-F50F-470B-9123-D915939B9260}" destId="{18FCC1C3-0FDB-B94D-B3DB-EF4118B5585F}" srcOrd="0" destOrd="2" presId="urn:microsoft.com/office/officeart/2005/8/layout/vList2"/>
    <dgm:cxn modelId="{80AF288B-0585-4DB3-95B2-4F63CDDD28A7}" srcId="{C7A11D7C-DA23-4D10-99FB-4B76BE9FF6A0}" destId="{8C35900C-921C-498C-95B0-F4937F1EE168}" srcOrd="0" destOrd="0" parTransId="{A0AC1972-802E-4816-9455-92E715B01BC7}" sibTransId="{16EAB389-D103-445F-9D76-D1B4FB934A6B}"/>
    <dgm:cxn modelId="{06C75D8F-59FE-4B47-86BE-102297DC6621}" type="presOf" srcId="{9E7B607E-8676-43AE-B231-4AA3D48B2C3E}" destId="{18FCC1C3-0FDB-B94D-B3DB-EF4118B5585F}" srcOrd="0" destOrd="0" presId="urn:microsoft.com/office/officeart/2005/8/layout/vList2"/>
    <dgm:cxn modelId="{E533E392-63A6-254E-86C9-46EF6A907739}" type="presOf" srcId="{CF65EBE5-EE83-48F1-8754-4B8D469E240E}" destId="{18FCC1C3-0FDB-B94D-B3DB-EF4118B5585F}" srcOrd="0" destOrd="3" presId="urn:microsoft.com/office/officeart/2005/8/layout/vList2"/>
    <dgm:cxn modelId="{F0CA6697-7B93-B34E-B785-59957281764F}" type="presOf" srcId="{253CE4AF-33ED-4368-86E2-E62152B320A8}" destId="{7DA47C63-18EB-9942-8F8A-4B1D500AF0A7}" srcOrd="0" destOrd="0" presId="urn:microsoft.com/office/officeart/2005/8/layout/vList2"/>
    <dgm:cxn modelId="{2147189D-BE1B-B643-9CB5-3E4B05034F64}" type="presOf" srcId="{999CD526-2CEF-4EA1-A5C7-6851FF9406A0}" destId="{AC5978A2-C99F-7A4A-B916-3C5F03756C34}" srcOrd="0" destOrd="0" presId="urn:microsoft.com/office/officeart/2005/8/layout/vList2"/>
    <dgm:cxn modelId="{322652A0-017C-6C42-B5F3-6A220904131C}" type="presOf" srcId="{37386D3B-5A21-42F7-B2BD-BB5C6DFEEF29}" destId="{5E04D69F-6DE8-3B44-A2D6-0BA762124C82}" srcOrd="0" destOrd="0" presId="urn:microsoft.com/office/officeart/2005/8/layout/vList2"/>
    <dgm:cxn modelId="{E00890A6-E811-F746-87F3-93DF381666CA}" type="presOf" srcId="{8C35900C-921C-498C-95B0-F4937F1EE168}" destId="{67702851-3A2E-B74C-88D4-6652B4710B18}" srcOrd="0" destOrd="0" presId="urn:microsoft.com/office/officeart/2005/8/layout/vList2"/>
    <dgm:cxn modelId="{D55BC3AB-6B4F-D346-B959-EF2D9EA6C29F}" type="presOf" srcId="{FE835A53-88EE-4E7A-88A1-C9B2A73F1A97}" destId="{60F77FBE-3C1D-3843-94A7-AABFA541C6A2}" srcOrd="0" destOrd="1" presId="urn:microsoft.com/office/officeart/2005/8/layout/vList2"/>
    <dgm:cxn modelId="{BD40E0BE-00F3-49C6-A2CD-52C0BB5C0A0C}" srcId="{EDE8EB1C-D505-49AC-BB3F-DA231B6DF1C0}" destId="{4A96AC8E-3471-4D63-AA73-00BD1CDC8FF3}" srcOrd="2" destOrd="0" parTransId="{0ACC56A4-8F5F-4260-9344-ED91010A809C}" sibTransId="{29E0FA8C-1CAA-444D-BBF3-CCD447E91D60}"/>
    <dgm:cxn modelId="{A3B39FC7-F76B-4FDE-84ED-CBBBE3766601}" srcId="{A12DBD74-2468-406D-BB94-7E9C7E3243C3}" destId="{EF6C9607-5301-4B5F-9A08-B697745F31E1}" srcOrd="0" destOrd="0" parTransId="{B0973B8B-D0B5-47C2-BA96-8A4CC8EDB22A}" sibTransId="{AAE51D81-00ED-47AA-A761-B9B36EF12298}"/>
    <dgm:cxn modelId="{9F5491CC-92BC-6340-8FA9-A0E1D5BBD687}" type="presOf" srcId="{EF6C9607-5301-4B5F-9A08-B697745F31E1}" destId="{CC051485-C82F-F749-A311-5F8FBAA9C54A}" srcOrd="0" destOrd="0" presId="urn:microsoft.com/office/officeart/2005/8/layout/vList2"/>
    <dgm:cxn modelId="{1A4CA7D0-9CA2-D445-834A-BB33B854FC11}" type="presOf" srcId="{AA60B273-BC99-4105-892B-3B2AF30EEA33}" destId="{7DA47C63-18EB-9942-8F8A-4B1D500AF0A7}" srcOrd="0" destOrd="1" presId="urn:microsoft.com/office/officeart/2005/8/layout/vList2"/>
    <dgm:cxn modelId="{116219DB-1214-0548-86D2-18E55AC0B4DE}" type="presOf" srcId="{3BD23C61-5337-4189-AB83-FFBEA7B5CCD7}" destId="{99385BFE-AAB4-7B48-B6F7-1F446BCCEE1C}" srcOrd="0" destOrd="0" presId="urn:microsoft.com/office/officeart/2005/8/layout/vList2"/>
    <dgm:cxn modelId="{E566E3DC-6A73-4ECE-8474-E5247DC89B98}" srcId="{EDE8EB1C-D505-49AC-BB3F-DA231B6DF1C0}" destId="{FE835A53-88EE-4E7A-88A1-C9B2A73F1A97}" srcOrd="1" destOrd="0" parTransId="{5D4A31D4-9C80-4BDF-BDC1-2EFBC687C956}" sibTransId="{B89E9C55-E29E-4E45-B37D-1886916B48BD}"/>
    <dgm:cxn modelId="{07631FE1-AE4D-6D4C-B4A8-1D4395A4B633}" type="presOf" srcId="{DDEE6478-805C-4EBD-B79A-F5FC586704CC}" destId="{67702851-3A2E-B74C-88D4-6652B4710B18}" srcOrd="0" destOrd="1" presId="urn:microsoft.com/office/officeart/2005/8/layout/vList2"/>
    <dgm:cxn modelId="{C4BC24E1-00FD-F744-936B-15AA8ACB5516}" type="presOf" srcId="{487A739F-E880-4E20-9BAB-648A6EE71594}" destId="{7DA47C63-18EB-9942-8F8A-4B1D500AF0A7}" srcOrd="0" destOrd="3" presId="urn:microsoft.com/office/officeart/2005/8/layout/vList2"/>
    <dgm:cxn modelId="{94B8C7E3-B998-4E16-BACC-276F4F98DFB6}" srcId="{3BD23C61-5337-4189-AB83-FFBEA7B5CCD7}" destId="{AEC86CFE-DA23-4915-8278-3D768E709CA4}" srcOrd="4" destOrd="0" parTransId="{C67982D2-2D92-4C4C-A3C3-3CB3F1ED3B1A}" sibTransId="{AD201895-570E-402E-86E5-5AD1C31A7772}"/>
    <dgm:cxn modelId="{AD3C6EE6-E929-8D45-88E2-4ED09C82935B}" type="presOf" srcId="{A12DBD74-2468-406D-BB94-7E9C7E3243C3}" destId="{D4CFFEC7-27B3-3749-A0AC-8943F5B302E6}" srcOrd="0" destOrd="0" presId="urn:microsoft.com/office/officeart/2005/8/layout/vList2"/>
    <dgm:cxn modelId="{598D7EF8-A3D7-2147-80FF-0C23C0CC6E3E}" type="presOf" srcId="{2C652332-3DD4-49F0-8DF6-C8B8CA18FDF6}" destId="{18FCC1C3-0FDB-B94D-B3DB-EF4118B5585F}" srcOrd="0" destOrd="1" presId="urn:microsoft.com/office/officeart/2005/8/layout/vList2"/>
    <dgm:cxn modelId="{A017CDF8-EB74-C443-9B89-81CDB9B28AE7}" type="presOf" srcId="{EDE8EB1C-D505-49AC-BB3F-DA231B6DF1C0}" destId="{E70B6FFA-2C32-7243-84A9-71EF6A96F4AD}" srcOrd="0" destOrd="0" presId="urn:microsoft.com/office/officeart/2005/8/layout/vList2"/>
    <dgm:cxn modelId="{132F1DFD-56C3-469C-97FB-7CE159AB822D}" srcId="{EDE8EB1C-D505-49AC-BB3F-DA231B6DF1C0}" destId="{27F188A9-846C-431E-BA13-39C099887191}" srcOrd="0" destOrd="0" parTransId="{6D41BE73-4FFF-4D31-AB1D-591D036D89FD}" sibTransId="{04DCE660-46C3-400C-8BAD-A07DAA6C3843}"/>
    <dgm:cxn modelId="{1C49BAFF-162D-4D9B-85CC-EC8DFC158EBA}" srcId="{EF6C9607-5301-4B5F-9A08-B697745F31E1}" destId="{37386D3B-5A21-42F7-B2BD-BB5C6DFEEF29}" srcOrd="0" destOrd="0" parTransId="{29392321-2C98-4A57-9DA4-106E855BF1C1}" sibTransId="{8C778929-2EB6-4EDB-B137-9410AA964ECD}"/>
    <dgm:cxn modelId="{B1BB47D4-E19A-CC44-9BFE-E1C6B06B9804}" type="presParOf" srcId="{D4CFFEC7-27B3-3749-A0AC-8943F5B302E6}" destId="{CC051485-C82F-F749-A311-5F8FBAA9C54A}" srcOrd="0" destOrd="0" presId="urn:microsoft.com/office/officeart/2005/8/layout/vList2"/>
    <dgm:cxn modelId="{DBF309DD-48F7-F541-A1E9-F518DC481A62}" type="presParOf" srcId="{D4CFFEC7-27B3-3749-A0AC-8943F5B302E6}" destId="{5E04D69F-6DE8-3B44-A2D6-0BA762124C82}" srcOrd="1" destOrd="0" presId="urn:microsoft.com/office/officeart/2005/8/layout/vList2"/>
    <dgm:cxn modelId="{4431E93B-923C-B945-B80A-C6582932D53A}" type="presParOf" srcId="{D4CFFEC7-27B3-3749-A0AC-8943F5B302E6}" destId="{99385BFE-AAB4-7B48-B6F7-1F446BCCEE1C}" srcOrd="2" destOrd="0" presId="urn:microsoft.com/office/officeart/2005/8/layout/vList2"/>
    <dgm:cxn modelId="{75076B8E-9C04-FF4B-900F-F2C9CC321B54}" type="presParOf" srcId="{D4CFFEC7-27B3-3749-A0AC-8943F5B302E6}" destId="{7DA47C63-18EB-9942-8F8A-4B1D500AF0A7}" srcOrd="3" destOrd="0" presId="urn:microsoft.com/office/officeart/2005/8/layout/vList2"/>
    <dgm:cxn modelId="{517383C9-8B1D-9F49-AE91-CA8316F732AF}" type="presParOf" srcId="{D4CFFEC7-27B3-3749-A0AC-8943F5B302E6}" destId="{AC5978A2-C99F-7A4A-B916-3C5F03756C34}" srcOrd="4" destOrd="0" presId="urn:microsoft.com/office/officeart/2005/8/layout/vList2"/>
    <dgm:cxn modelId="{8AABAB39-4028-0E44-BEA7-538240D646F5}" type="presParOf" srcId="{D4CFFEC7-27B3-3749-A0AC-8943F5B302E6}" destId="{18FCC1C3-0FDB-B94D-B3DB-EF4118B5585F}" srcOrd="5" destOrd="0" presId="urn:microsoft.com/office/officeart/2005/8/layout/vList2"/>
    <dgm:cxn modelId="{CBB7D8C4-5AF8-6447-A653-670AE27B25A6}" type="presParOf" srcId="{D4CFFEC7-27B3-3749-A0AC-8943F5B302E6}" destId="{E70B6FFA-2C32-7243-84A9-71EF6A96F4AD}" srcOrd="6" destOrd="0" presId="urn:microsoft.com/office/officeart/2005/8/layout/vList2"/>
    <dgm:cxn modelId="{D9214F3A-7E0D-7948-8F92-D83E45A3D64B}" type="presParOf" srcId="{D4CFFEC7-27B3-3749-A0AC-8943F5B302E6}" destId="{60F77FBE-3C1D-3843-94A7-AABFA541C6A2}" srcOrd="7" destOrd="0" presId="urn:microsoft.com/office/officeart/2005/8/layout/vList2"/>
    <dgm:cxn modelId="{720BCBC8-13D0-2D43-A230-AF61D930DDAD}" type="presParOf" srcId="{D4CFFEC7-27B3-3749-A0AC-8943F5B302E6}" destId="{8F307092-88D0-CD4D-B767-2D07531AD38E}" srcOrd="8" destOrd="0" presId="urn:microsoft.com/office/officeart/2005/8/layout/vList2"/>
    <dgm:cxn modelId="{30548467-9FB7-4B43-B3C2-99AF34994290}" type="presParOf" srcId="{D4CFFEC7-27B3-3749-A0AC-8943F5B302E6}" destId="{67702851-3A2E-B74C-88D4-6652B4710B18}" srcOrd="9"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051485-C82F-F749-A311-5F8FBAA9C54A}">
      <dsp:nvSpPr>
        <dsp:cNvPr id="0" name=""/>
        <dsp:cNvSpPr/>
      </dsp:nvSpPr>
      <dsp:spPr>
        <a:xfrm>
          <a:off x="0" y="0"/>
          <a:ext cx="9177804" cy="655200"/>
        </a:xfrm>
        <a:prstGeom prst="roundRect">
          <a:avLst/>
        </a:prstGeom>
        <a:solidFill>
          <a:schemeClr val="accent1">
            <a:shade val="8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mj-lt"/>
            </a:rPr>
            <a:t>Theme 1: Impact of Meeting Format</a:t>
          </a:r>
        </a:p>
      </dsp:txBody>
      <dsp:txXfrm>
        <a:off x="31984" y="31984"/>
        <a:ext cx="9113836" cy="591232"/>
      </dsp:txXfrm>
    </dsp:sp>
    <dsp:sp modelId="{5E04D69F-6DE8-3B44-A2D6-0BA762124C82}">
      <dsp:nvSpPr>
        <dsp:cNvPr id="0" name=""/>
        <dsp:cNvSpPr/>
      </dsp:nvSpPr>
      <dsp:spPr>
        <a:xfrm>
          <a:off x="0" y="671597"/>
          <a:ext cx="9177804" cy="1738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1395"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latin typeface="+mj-lt"/>
            </a:rPr>
            <a:t>Virtual Meetings: Flexibility; Technical difficulties; Limited nonverbal cues</a:t>
          </a:r>
        </a:p>
        <a:p>
          <a:pPr marL="171450" lvl="1" indent="-171450" algn="l" defTabSz="800100">
            <a:lnSpc>
              <a:spcPct val="90000"/>
            </a:lnSpc>
            <a:spcBef>
              <a:spcPct val="0"/>
            </a:spcBef>
            <a:spcAft>
              <a:spcPct val="20000"/>
            </a:spcAft>
            <a:buChar char="•"/>
          </a:pPr>
          <a:r>
            <a:rPr lang="en-US" sz="1800" kern="1200" dirty="0">
              <a:latin typeface="+mj-lt"/>
            </a:rPr>
            <a:t>In-person Meetings: Preferred; enhanced communication; viewed as more serious &amp; professional</a:t>
          </a:r>
        </a:p>
        <a:p>
          <a:pPr marL="171450" lvl="1" indent="-171450" algn="l" defTabSz="800100">
            <a:lnSpc>
              <a:spcPct val="90000"/>
            </a:lnSpc>
            <a:spcBef>
              <a:spcPct val="0"/>
            </a:spcBef>
            <a:spcAft>
              <a:spcPct val="20000"/>
            </a:spcAft>
            <a:buChar char="•"/>
          </a:pPr>
          <a:r>
            <a:rPr lang="en-US" sz="1800" kern="1200" dirty="0">
              <a:latin typeface="+mj-lt"/>
            </a:rPr>
            <a:t>Simulation Format: Highly desired; preferred standardized patients</a:t>
          </a:r>
        </a:p>
        <a:p>
          <a:pPr marL="171450" lvl="1" indent="-171450" algn="l" defTabSz="800100">
            <a:lnSpc>
              <a:spcPct val="90000"/>
            </a:lnSpc>
            <a:spcBef>
              <a:spcPct val="0"/>
            </a:spcBef>
            <a:spcAft>
              <a:spcPct val="20000"/>
            </a:spcAft>
            <a:buChar char="•"/>
          </a:pPr>
          <a:r>
            <a:rPr lang="en-US" sz="1800" kern="1200" dirty="0">
              <a:latin typeface="+mj-lt"/>
            </a:rPr>
            <a:t>Multiple Meetings: Fostered deeper discussions &amp; connections; increased confidence &amp; engagement</a:t>
          </a:r>
        </a:p>
      </dsp:txBody>
      <dsp:txXfrm>
        <a:off x="0" y="671597"/>
        <a:ext cx="9177804" cy="1738800"/>
      </dsp:txXfrm>
    </dsp:sp>
    <dsp:sp modelId="{99385BFE-AAB4-7B48-B6F7-1F446BCCEE1C}">
      <dsp:nvSpPr>
        <dsp:cNvPr id="0" name=""/>
        <dsp:cNvSpPr/>
      </dsp:nvSpPr>
      <dsp:spPr>
        <a:xfrm>
          <a:off x="0" y="2410397"/>
          <a:ext cx="9177804" cy="655200"/>
        </a:xfrm>
        <a:prstGeom prst="roundRect">
          <a:avLst/>
        </a:prstGeom>
        <a:solidFill>
          <a:schemeClr val="accent1">
            <a:shade val="80000"/>
            <a:hueOff val="189805"/>
            <a:satOff val="-23492"/>
            <a:lumOff val="116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mj-lt"/>
            </a:rPr>
            <a:t>Theme 2: Importance of Connections</a:t>
          </a:r>
        </a:p>
      </dsp:txBody>
      <dsp:txXfrm>
        <a:off x="31984" y="2442381"/>
        <a:ext cx="9113836" cy="591232"/>
      </dsp:txXfrm>
    </dsp:sp>
    <dsp:sp modelId="{7DA47C63-18EB-9942-8F8A-4B1D500AF0A7}">
      <dsp:nvSpPr>
        <dsp:cNvPr id="0" name=""/>
        <dsp:cNvSpPr/>
      </dsp:nvSpPr>
      <dsp:spPr>
        <a:xfrm>
          <a:off x="0" y="3065597"/>
          <a:ext cx="9177804" cy="1811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1395"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latin typeface="+mj-lt"/>
            </a:rPr>
            <a:t>Introductions: Encouraged comfort </a:t>
          </a:r>
        </a:p>
        <a:p>
          <a:pPr marL="171450" lvl="1" indent="-171450" algn="l" defTabSz="800100">
            <a:lnSpc>
              <a:spcPct val="90000"/>
            </a:lnSpc>
            <a:spcBef>
              <a:spcPct val="0"/>
            </a:spcBef>
            <a:spcAft>
              <a:spcPct val="20000"/>
            </a:spcAft>
            <a:buChar char="•"/>
          </a:pPr>
          <a:r>
            <a:rPr lang="en-US" sz="1800" kern="1200">
              <a:latin typeface="+mj-lt"/>
            </a:rPr>
            <a:t>Defining Roles: Clarified responsibilities </a:t>
          </a:r>
        </a:p>
        <a:p>
          <a:pPr marL="171450" lvl="1" indent="-171450" algn="l" defTabSz="800100">
            <a:lnSpc>
              <a:spcPct val="90000"/>
            </a:lnSpc>
            <a:spcBef>
              <a:spcPct val="0"/>
            </a:spcBef>
            <a:spcAft>
              <a:spcPct val="20000"/>
            </a:spcAft>
            <a:buChar char="•"/>
          </a:pPr>
          <a:r>
            <a:rPr lang="en-US" sz="1800" kern="1200" dirty="0">
              <a:latin typeface="+mj-lt"/>
            </a:rPr>
            <a:t>Relationship Building: Fostered comfort &amp; collaboration; Strengthened future professional interactions</a:t>
          </a:r>
        </a:p>
        <a:p>
          <a:pPr marL="171450" lvl="1" indent="-171450" algn="l" defTabSz="800100">
            <a:lnSpc>
              <a:spcPct val="90000"/>
            </a:lnSpc>
            <a:spcBef>
              <a:spcPct val="0"/>
            </a:spcBef>
            <a:spcAft>
              <a:spcPct val="20000"/>
            </a:spcAft>
            <a:buChar char="•"/>
          </a:pPr>
          <a:r>
            <a:rPr lang="en-US" sz="1800" kern="1200" dirty="0">
              <a:latin typeface="+mj-lt"/>
            </a:rPr>
            <a:t>Professional Hierarchies: Perceived status differences impacted comfort</a:t>
          </a:r>
        </a:p>
        <a:p>
          <a:pPr marL="171450" lvl="1" indent="-171450" algn="l" defTabSz="800100">
            <a:lnSpc>
              <a:spcPct val="90000"/>
            </a:lnSpc>
            <a:spcBef>
              <a:spcPct val="0"/>
            </a:spcBef>
            <a:spcAft>
              <a:spcPct val="20000"/>
            </a:spcAft>
            <a:buChar char="•"/>
          </a:pPr>
          <a:r>
            <a:rPr lang="en-US" sz="1800" kern="1200">
              <a:latin typeface="+mj-lt"/>
            </a:rPr>
            <a:t>Peer Support: EAL peer presence increased comfort &amp; belonging</a:t>
          </a:r>
        </a:p>
      </dsp:txBody>
      <dsp:txXfrm>
        <a:off x="0" y="3065597"/>
        <a:ext cx="9177804" cy="1811250"/>
      </dsp:txXfrm>
    </dsp:sp>
    <dsp:sp modelId="{AC5978A2-C99F-7A4A-B916-3C5F03756C34}">
      <dsp:nvSpPr>
        <dsp:cNvPr id="0" name=""/>
        <dsp:cNvSpPr/>
      </dsp:nvSpPr>
      <dsp:spPr>
        <a:xfrm>
          <a:off x="0" y="4876847"/>
          <a:ext cx="9177804" cy="655200"/>
        </a:xfrm>
        <a:prstGeom prst="roundRect">
          <a:avLst/>
        </a:prstGeom>
        <a:solidFill>
          <a:schemeClr val="accent1">
            <a:shade val="80000"/>
            <a:hueOff val="379610"/>
            <a:satOff val="-46984"/>
            <a:lumOff val="2335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mj-lt"/>
            </a:rPr>
            <a:t>Theme 3: Role of Language</a:t>
          </a:r>
        </a:p>
      </dsp:txBody>
      <dsp:txXfrm>
        <a:off x="31984" y="4908831"/>
        <a:ext cx="9113836" cy="591232"/>
      </dsp:txXfrm>
    </dsp:sp>
    <dsp:sp modelId="{18FCC1C3-0FDB-B94D-B3DB-EF4118B5585F}">
      <dsp:nvSpPr>
        <dsp:cNvPr id="0" name=""/>
        <dsp:cNvSpPr/>
      </dsp:nvSpPr>
      <dsp:spPr>
        <a:xfrm>
          <a:off x="0" y="5532047"/>
          <a:ext cx="9177804" cy="14852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1395"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latin typeface="+mj-lt"/>
            </a:rPr>
            <a:t>Medical Terminology: Challenging for all, especially other professions' terminology</a:t>
          </a:r>
        </a:p>
        <a:p>
          <a:pPr marL="171450" lvl="1" indent="-171450" algn="l" defTabSz="800100">
            <a:lnSpc>
              <a:spcPct val="90000"/>
            </a:lnSpc>
            <a:spcBef>
              <a:spcPct val="0"/>
            </a:spcBef>
            <a:spcAft>
              <a:spcPct val="20000"/>
            </a:spcAft>
            <a:buChar char="•"/>
          </a:pPr>
          <a:r>
            <a:rPr lang="en-US" sz="1800" kern="1200" dirty="0">
              <a:latin typeface="+mj-lt"/>
            </a:rPr>
            <a:t>English Confidence: Fear of judgment affected participation; Comfort increased with familiar or diverse groups</a:t>
          </a:r>
        </a:p>
        <a:p>
          <a:pPr marL="171450" lvl="1" indent="-171450" algn="l" defTabSz="800100">
            <a:lnSpc>
              <a:spcPct val="90000"/>
            </a:lnSpc>
            <a:spcBef>
              <a:spcPct val="0"/>
            </a:spcBef>
            <a:spcAft>
              <a:spcPct val="20000"/>
            </a:spcAft>
            <a:buChar char="•"/>
          </a:pPr>
          <a:r>
            <a:rPr lang="en-US" sz="1800" kern="1200">
              <a:latin typeface="+mj-lt"/>
            </a:rPr>
            <a:t>Casual Conversation: Jokes and cultural references created exclusion; Felt like outsider</a:t>
          </a:r>
        </a:p>
        <a:p>
          <a:pPr marL="171450" lvl="1" indent="-171450" algn="l" defTabSz="800100">
            <a:lnSpc>
              <a:spcPct val="90000"/>
            </a:lnSpc>
            <a:spcBef>
              <a:spcPct val="0"/>
            </a:spcBef>
            <a:spcAft>
              <a:spcPct val="20000"/>
            </a:spcAft>
            <a:buChar char="•"/>
          </a:pPr>
          <a:r>
            <a:rPr lang="en-US" sz="1800" kern="1200">
              <a:latin typeface="+mj-lt"/>
            </a:rPr>
            <a:t>Nonverbal Communication: Crucial for understanding and connections</a:t>
          </a:r>
        </a:p>
      </dsp:txBody>
      <dsp:txXfrm>
        <a:off x="0" y="5532047"/>
        <a:ext cx="9177804" cy="1485224"/>
      </dsp:txXfrm>
    </dsp:sp>
    <dsp:sp modelId="{E70B6FFA-2C32-7243-84A9-71EF6A96F4AD}">
      <dsp:nvSpPr>
        <dsp:cNvPr id="0" name=""/>
        <dsp:cNvSpPr/>
      </dsp:nvSpPr>
      <dsp:spPr>
        <a:xfrm>
          <a:off x="0" y="7017272"/>
          <a:ext cx="9177804" cy="655200"/>
        </a:xfrm>
        <a:prstGeom prst="roundRect">
          <a:avLst/>
        </a:prstGeom>
        <a:solidFill>
          <a:schemeClr val="accent1">
            <a:shade val="80000"/>
            <a:hueOff val="569415"/>
            <a:satOff val="-70477"/>
            <a:lumOff val="3502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mj-lt"/>
            </a:rPr>
            <a:t>Theme 4: Desire for Preparation</a:t>
          </a:r>
        </a:p>
      </dsp:txBody>
      <dsp:txXfrm>
        <a:off x="31984" y="7049256"/>
        <a:ext cx="9113836" cy="591232"/>
      </dsp:txXfrm>
    </dsp:sp>
    <dsp:sp modelId="{60F77FBE-3C1D-3843-94A7-AABFA541C6A2}">
      <dsp:nvSpPr>
        <dsp:cNvPr id="0" name=""/>
        <dsp:cNvSpPr/>
      </dsp:nvSpPr>
      <dsp:spPr>
        <a:xfrm>
          <a:off x="0" y="7672472"/>
          <a:ext cx="9177804" cy="9237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1395"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latin typeface="+mj-lt"/>
            </a:rPr>
            <a:t>Preparation Boosts Confidence: Need time to prepare before discussions</a:t>
          </a:r>
        </a:p>
        <a:p>
          <a:pPr marL="171450" lvl="1" indent="-171450" algn="l" defTabSz="800100">
            <a:lnSpc>
              <a:spcPct val="90000"/>
            </a:lnSpc>
            <a:spcBef>
              <a:spcPct val="0"/>
            </a:spcBef>
            <a:spcAft>
              <a:spcPct val="20000"/>
            </a:spcAft>
            <a:buChar char="•"/>
          </a:pPr>
          <a:r>
            <a:rPr lang="en-US" sz="1800" kern="1200" dirty="0">
              <a:latin typeface="+mj-lt"/>
            </a:rPr>
            <a:t>Pre-work Assignments: Small, manageable tasks; Reinforced understanding</a:t>
          </a:r>
        </a:p>
        <a:p>
          <a:pPr marL="171450" lvl="1" indent="-171450" algn="l" defTabSz="800100">
            <a:lnSpc>
              <a:spcPct val="90000"/>
            </a:lnSpc>
            <a:spcBef>
              <a:spcPct val="0"/>
            </a:spcBef>
            <a:spcAft>
              <a:spcPct val="20000"/>
            </a:spcAft>
            <a:buChar char="•"/>
          </a:pPr>
          <a:r>
            <a:rPr lang="en-US" sz="1800" kern="1200" dirty="0">
              <a:latin typeface="+mj-lt"/>
            </a:rPr>
            <a:t>Clear Expectations &amp; Structure: Decreased anxiety</a:t>
          </a:r>
        </a:p>
      </dsp:txBody>
      <dsp:txXfrm>
        <a:off x="0" y="7672472"/>
        <a:ext cx="9177804" cy="923737"/>
      </dsp:txXfrm>
    </dsp:sp>
    <dsp:sp modelId="{8F307092-88D0-CD4D-B767-2D07531AD38E}">
      <dsp:nvSpPr>
        <dsp:cNvPr id="0" name=""/>
        <dsp:cNvSpPr/>
      </dsp:nvSpPr>
      <dsp:spPr>
        <a:xfrm>
          <a:off x="0" y="8596210"/>
          <a:ext cx="9177804" cy="655200"/>
        </a:xfrm>
        <a:prstGeom prst="roundRect">
          <a:avLst/>
        </a:prstGeom>
        <a:solidFill>
          <a:schemeClr val="accent1">
            <a:shade val="80000"/>
            <a:hueOff val="759220"/>
            <a:satOff val="-93969"/>
            <a:lumOff val="4670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latin typeface="+mj-lt"/>
            </a:rPr>
            <a:t>Theme 5: Necessity of Time</a:t>
          </a:r>
        </a:p>
      </dsp:txBody>
      <dsp:txXfrm>
        <a:off x="31984" y="8628194"/>
        <a:ext cx="9113836" cy="591232"/>
      </dsp:txXfrm>
    </dsp:sp>
    <dsp:sp modelId="{67702851-3A2E-B74C-88D4-6652B4710B18}">
      <dsp:nvSpPr>
        <dsp:cNvPr id="0" name=""/>
        <dsp:cNvSpPr/>
      </dsp:nvSpPr>
      <dsp:spPr>
        <a:xfrm>
          <a:off x="0" y="9251410"/>
          <a:ext cx="9177804" cy="14127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1395"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latin typeface="+mj-lt"/>
            </a:rPr>
            <a:t>Additional Time: Slower comprehension of medical/complex language; Repetition required; Frequent need to look up terms</a:t>
          </a:r>
        </a:p>
        <a:p>
          <a:pPr marL="171450" lvl="1" indent="-171450" algn="l" defTabSz="800100">
            <a:lnSpc>
              <a:spcPct val="90000"/>
            </a:lnSpc>
            <a:spcBef>
              <a:spcPct val="0"/>
            </a:spcBef>
            <a:spcAft>
              <a:spcPct val="20000"/>
            </a:spcAft>
            <a:buChar char="•"/>
          </a:pPr>
          <a:r>
            <a:rPr lang="en-US" sz="1800" kern="1200" dirty="0">
              <a:latin typeface="+mj-lt"/>
            </a:rPr>
            <a:t>Activity Time Constraints: Short sessions hindered collaboration; Flexibility increased engagement</a:t>
          </a:r>
        </a:p>
        <a:p>
          <a:pPr marL="171450" lvl="1" indent="-171450" algn="l" defTabSz="800100">
            <a:lnSpc>
              <a:spcPct val="90000"/>
            </a:lnSpc>
            <a:spcBef>
              <a:spcPct val="0"/>
            </a:spcBef>
            <a:spcAft>
              <a:spcPct val="20000"/>
            </a:spcAft>
            <a:buChar char="•"/>
          </a:pPr>
          <a:r>
            <a:rPr lang="en-US" sz="1800" kern="1200" dirty="0">
              <a:latin typeface="+mj-lt"/>
            </a:rPr>
            <a:t>Scheduling Challenges: Difficult to coordinate across programs</a:t>
          </a:r>
        </a:p>
      </dsp:txBody>
      <dsp:txXfrm>
        <a:off x="0" y="9251410"/>
        <a:ext cx="9177804" cy="141277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defTabSz="2501798"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defTabSz="2501798" eaLnBrk="1" fontAlgn="auto" hangingPunct="1">
              <a:spcBef>
                <a:spcPts val="0"/>
              </a:spcBef>
              <a:spcAft>
                <a:spcPts val="0"/>
              </a:spcAft>
              <a:defRPr sz="1200" smtClean="0">
                <a:latin typeface="+mn-lt"/>
              </a:defRPr>
            </a:lvl1pPr>
          </a:lstStyle>
          <a:p>
            <a:pPr>
              <a:defRPr/>
            </a:pPr>
            <a:fld id="{DE786A1E-6656-2D4E-9717-9EBEC4590F90}" type="datetimeFigureOut">
              <a:rPr lang="en-US"/>
              <a:pPr>
                <a:defRPr/>
              </a:pPr>
              <a:t>4/1/26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defTabSz="2501798"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defTabSz="2501798" eaLnBrk="1" fontAlgn="auto" hangingPunct="1">
              <a:spcBef>
                <a:spcPts val="0"/>
              </a:spcBef>
              <a:spcAft>
                <a:spcPts val="0"/>
              </a:spcAft>
              <a:defRPr sz="1200" smtClean="0">
                <a:latin typeface="+mn-lt"/>
              </a:defRPr>
            </a:lvl1pPr>
          </a:lstStyle>
          <a:p>
            <a:pPr>
              <a:defRPr/>
            </a:pPr>
            <a:fld id="{7B133616-E159-7847-8913-DACF1CE3A19C}"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defTabSz="2501798"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defTabSz="2501798" eaLnBrk="1" fontAlgn="auto" hangingPunct="1">
              <a:spcBef>
                <a:spcPts val="0"/>
              </a:spcBef>
              <a:spcAft>
                <a:spcPts val="0"/>
              </a:spcAft>
              <a:defRPr sz="1200" smtClean="0">
                <a:latin typeface="+mn-lt"/>
              </a:defRPr>
            </a:lvl1pPr>
          </a:lstStyle>
          <a:p>
            <a:pPr>
              <a:defRPr/>
            </a:pPr>
            <a:fld id="{4464141B-3216-8241-96C2-531F92E621F5}" type="datetimeFigureOut">
              <a:rPr lang="en-US"/>
              <a:pPr>
                <a:defRPr/>
              </a:pPr>
              <a:t>4/1/26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defTabSz="2501798"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defTabSz="2501798" eaLnBrk="1" fontAlgn="auto" hangingPunct="1">
              <a:spcBef>
                <a:spcPts val="0"/>
              </a:spcBef>
              <a:spcAft>
                <a:spcPts val="0"/>
              </a:spcAft>
              <a:defRPr sz="1200" smtClean="0">
                <a:latin typeface="+mn-lt"/>
              </a:defRPr>
            </a:lvl1pPr>
          </a:lstStyle>
          <a:p>
            <a:pPr>
              <a:defRPr/>
            </a:pPr>
            <a:fld id="{87850314-7A90-AC49-89B3-A8C884DCBFE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2500313" rtl="0" fontAlgn="base">
      <a:spcBef>
        <a:spcPct val="30000"/>
      </a:spcBef>
      <a:spcAft>
        <a:spcPct val="0"/>
      </a:spcAft>
      <a:defRPr sz="3200" kern="1200">
        <a:solidFill>
          <a:schemeClr val="tx1"/>
        </a:solidFill>
        <a:latin typeface="+mn-lt"/>
        <a:ea typeface="+mn-ea"/>
        <a:cs typeface="+mn-cs"/>
      </a:defRPr>
    </a:lvl1pPr>
    <a:lvl2pPr marL="1249363" algn="l" defTabSz="2500313" rtl="0" fontAlgn="base">
      <a:spcBef>
        <a:spcPct val="30000"/>
      </a:spcBef>
      <a:spcAft>
        <a:spcPct val="0"/>
      </a:spcAft>
      <a:defRPr sz="3200" kern="1200">
        <a:solidFill>
          <a:schemeClr val="tx1"/>
        </a:solidFill>
        <a:latin typeface="+mn-lt"/>
        <a:ea typeface="+mn-ea"/>
        <a:cs typeface="+mn-cs"/>
      </a:defRPr>
    </a:lvl2pPr>
    <a:lvl3pPr marL="2500313" algn="l" defTabSz="2500313" rtl="0" fontAlgn="base">
      <a:spcBef>
        <a:spcPct val="30000"/>
      </a:spcBef>
      <a:spcAft>
        <a:spcPct val="0"/>
      </a:spcAft>
      <a:defRPr sz="3200" kern="1200">
        <a:solidFill>
          <a:schemeClr val="tx1"/>
        </a:solidFill>
        <a:latin typeface="+mn-lt"/>
        <a:ea typeface="+mn-ea"/>
        <a:cs typeface="+mn-cs"/>
      </a:defRPr>
    </a:lvl3pPr>
    <a:lvl4pPr marL="3751263" algn="l" defTabSz="2500313" rtl="0" fontAlgn="base">
      <a:spcBef>
        <a:spcPct val="30000"/>
      </a:spcBef>
      <a:spcAft>
        <a:spcPct val="0"/>
      </a:spcAft>
      <a:defRPr sz="3200" kern="1200">
        <a:solidFill>
          <a:schemeClr val="tx1"/>
        </a:solidFill>
        <a:latin typeface="+mn-lt"/>
        <a:ea typeface="+mn-ea"/>
        <a:cs typeface="+mn-cs"/>
      </a:defRPr>
    </a:lvl4pPr>
    <a:lvl5pPr marL="5002213" algn="l" defTabSz="2500313" rtl="0" fontAlgn="base">
      <a:spcBef>
        <a:spcPct val="30000"/>
      </a:spcBef>
      <a:spcAft>
        <a:spcPct val="0"/>
      </a:spcAft>
      <a:defRPr sz="3200" kern="1200">
        <a:solidFill>
          <a:schemeClr val="tx1"/>
        </a:solidFill>
        <a:latin typeface="+mn-lt"/>
        <a:ea typeface="+mn-ea"/>
        <a:cs typeface="+mn-cs"/>
      </a:defRPr>
    </a:lvl5pPr>
    <a:lvl6pPr marL="6254496" algn="l" defTabSz="2501798" rtl="0" eaLnBrk="1" latinLnBrk="0" hangingPunct="1">
      <a:defRPr sz="3283" kern="1200">
        <a:solidFill>
          <a:schemeClr val="tx1"/>
        </a:solidFill>
        <a:latin typeface="+mn-lt"/>
        <a:ea typeface="+mn-ea"/>
        <a:cs typeface="+mn-cs"/>
      </a:defRPr>
    </a:lvl6pPr>
    <a:lvl7pPr marL="7505395" algn="l" defTabSz="2501798" rtl="0" eaLnBrk="1" latinLnBrk="0" hangingPunct="1">
      <a:defRPr sz="3283" kern="1200">
        <a:solidFill>
          <a:schemeClr val="tx1"/>
        </a:solidFill>
        <a:latin typeface="+mn-lt"/>
        <a:ea typeface="+mn-ea"/>
        <a:cs typeface="+mn-cs"/>
      </a:defRPr>
    </a:lvl7pPr>
    <a:lvl8pPr marL="8756294" algn="l" defTabSz="2501798" rtl="0" eaLnBrk="1" latinLnBrk="0" hangingPunct="1">
      <a:defRPr sz="3283" kern="1200">
        <a:solidFill>
          <a:schemeClr val="tx1"/>
        </a:solidFill>
        <a:latin typeface="+mn-lt"/>
        <a:ea typeface="+mn-ea"/>
        <a:cs typeface="+mn-cs"/>
      </a:defRPr>
    </a:lvl8pPr>
    <a:lvl9pPr marL="10007194" algn="l" defTabSz="2501798" rtl="0" eaLnBrk="1" latinLnBrk="0" hangingPunct="1">
      <a:defRPr sz="328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 name="Notes Placeholder 2"/>
          <p:cNvSpPr>
            <a:spLocks noGrp="1"/>
          </p:cNvSpPr>
          <p:nvPr>
            <p:ph type="body" idx="1"/>
          </p:nvPr>
        </p:nvSpPr>
        <p:spPr/>
        <p:txBody>
          <a:bodyPr/>
          <a:lstStyle/>
          <a:p>
            <a:pPr defTabSz="2501798" fontAlgn="auto">
              <a:spcBef>
                <a:spcPts val="0"/>
              </a:spcBef>
              <a:spcAft>
                <a:spcPts val="0"/>
              </a:spcAft>
              <a:defRPr/>
            </a:pPr>
            <a:r>
              <a:rPr lang="en-US" sz="3283" dirty="0"/>
              <a:t>4x3</a:t>
            </a:r>
            <a:r>
              <a:rPr lang="en-US" sz="3283" baseline="0" dirty="0"/>
              <a:t> aspect ratio </a:t>
            </a:r>
            <a:r>
              <a:rPr lang="en-US" sz="3283" dirty="0"/>
              <a:t>poster File size is 28” w x 21” h</a:t>
            </a:r>
          </a:p>
        </p:txBody>
      </p:sp>
      <p:sp>
        <p:nvSpPr>
          <p:cNvPr id="51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900">
                <a:solidFill>
                  <a:schemeClr val="tx1"/>
                </a:solidFill>
                <a:latin typeface="Calibri" charset="0"/>
              </a:defRPr>
            </a:lvl1pPr>
            <a:lvl2pPr marL="742950" indent="-285750">
              <a:defRPr sz="4900">
                <a:solidFill>
                  <a:schemeClr val="tx1"/>
                </a:solidFill>
                <a:latin typeface="Calibri" charset="0"/>
              </a:defRPr>
            </a:lvl2pPr>
            <a:lvl3pPr marL="1143000" indent="-228600">
              <a:defRPr sz="4900">
                <a:solidFill>
                  <a:schemeClr val="tx1"/>
                </a:solidFill>
                <a:latin typeface="Calibri" charset="0"/>
              </a:defRPr>
            </a:lvl3pPr>
            <a:lvl4pPr marL="1600200" indent="-228600">
              <a:defRPr sz="4900">
                <a:solidFill>
                  <a:schemeClr val="tx1"/>
                </a:solidFill>
                <a:latin typeface="Calibri" charset="0"/>
              </a:defRPr>
            </a:lvl4pPr>
            <a:lvl5pPr marL="2057400" indent="-228600">
              <a:defRPr sz="4900">
                <a:solidFill>
                  <a:schemeClr val="tx1"/>
                </a:solidFill>
                <a:latin typeface="Calibri" charset="0"/>
              </a:defRPr>
            </a:lvl5pPr>
            <a:lvl6pPr marL="2514600" indent="-228600" defTabSz="2500313" fontAlgn="base">
              <a:spcBef>
                <a:spcPct val="0"/>
              </a:spcBef>
              <a:spcAft>
                <a:spcPct val="0"/>
              </a:spcAft>
              <a:defRPr sz="4900">
                <a:solidFill>
                  <a:schemeClr val="tx1"/>
                </a:solidFill>
                <a:latin typeface="Calibri" charset="0"/>
              </a:defRPr>
            </a:lvl6pPr>
            <a:lvl7pPr marL="2971800" indent="-228600" defTabSz="2500313" fontAlgn="base">
              <a:spcBef>
                <a:spcPct val="0"/>
              </a:spcBef>
              <a:spcAft>
                <a:spcPct val="0"/>
              </a:spcAft>
              <a:defRPr sz="4900">
                <a:solidFill>
                  <a:schemeClr val="tx1"/>
                </a:solidFill>
                <a:latin typeface="Calibri" charset="0"/>
              </a:defRPr>
            </a:lvl7pPr>
            <a:lvl8pPr marL="3429000" indent="-228600" defTabSz="2500313" fontAlgn="base">
              <a:spcBef>
                <a:spcPct val="0"/>
              </a:spcBef>
              <a:spcAft>
                <a:spcPct val="0"/>
              </a:spcAft>
              <a:defRPr sz="4900">
                <a:solidFill>
                  <a:schemeClr val="tx1"/>
                </a:solidFill>
                <a:latin typeface="Calibri" charset="0"/>
              </a:defRPr>
            </a:lvl8pPr>
            <a:lvl9pPr marL="3886200" indent="-228600" defTabSz="2500313" fontAlgn="base">
              <a:spcBef>
                <a:spcPct val="0"/>
              </a:spcBef>
              <a:spcAft>
                <a:spcPct val="0"/>
              </a:spcAft>
              <a:defRPr sz="4900">
                <a:solidFill>
                  <a:schemeClr val="tx1"/>
                </a:solidFill>
                <a:latin typeface="Calibri" charset="0"/>
              </a:defRPr>
            </a:lvl9pPr>
          </a:lstStyle>
          <a:p>
            <a:pPr defTabSz="2500313" fontAlgn="base">
              <a:spcBef>
                <a:spcPct val="0"/>
              </a:spcBef>
              <a:spcAft>
                <a:spcPct val="0"/>
              </a:spcAft>
            </a:pPr>
            <a:fld id="{3F7B3803-F6DE-0E4B-A32B-1E63E0707F5B}" type="slidenum">
              <a:rPr lang="en-US" altLang="x-none" sz="1200"/>
              <a:pPr defTabSz="2500313" fontAlgn="base">
                <a:spcBef>
                  <a:spcPct val="0"/>
                </a:spcBef>
                <a:spcAft>
                  <a:spcPct val="0"/>
                </a:spcAft>
              </a:pPr>
              <a:t>1</a:t>
            </a:fld>
            <a:endParaRPr lang="en-US" altLang="x-non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36942" y="452338"/>
            <a:ext cx="21155718" cy="1017318"/>
          </a:xfrm>
          <a:prstGeom prst="rect">
            <a:avLst/>
          </a:prstGeom>
        </p:spPr>
        <p:txBody>
          <a:bodyPr/>
          <a:lstStyle/>
          <a:p>
            <a:endParaRPr lang="en-US" dirty="0"/>
          </a:p>
        </p:txBody>
      </p:sp>
    </p:spTree>
    <p:extLst>
      <p:ext uri="{BB962C8B-B14F-4D97-AF65-F5344CB8AC3E}">
        <p14:creationId xmlns:p14="http://schemas.microsoft.com/office/powerpoint/2010/main" val="20440043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7891125"/>
            <a:ext cx="25603200" cy="1311275"/>
          </a:xfrm>
          <a:prstGeom prst="rect">
            <a:avLst/>
          </a:prstGeom>
          <a:solidFill>
            <a:srgbClr val="7BAFD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flipV="1">
            <a:off x="0" y="17835563"/>
            <a:ext cx="25603200" cy="84137"/>
          </a:xfrm>
          <a:prstGeom prst="rect">
            <a:avLst/>
          </a:prstGeom>
          <a:solidFill>
            <a:srgbClr val="0031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31" name="TextBox 15"/>
          <p:cNvSpPr txBox="1">
            <a:spLocks noChangeArrowheads="1"/>
          </p:cNvSpPr>
          <p:nvPr/>
        </p:nvSpPr>
        <p:spPr bwMode="auto">
          <a:xfrm>
            <a:off x="992188" y="18307050"/>
            <a:ext cx="1151096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900">
                <a:solidFill>
                  <a:schemeClr val="tx1"/>
                </a:solidFill>
                <a:latin typeface="Calibri" charset="0"/>
              </a:defRPr>
            </a:lvl1pPr>
            <a:lvl2pPr marL="742950" indent="-285750">
              <a:defRPr sz="4900">
                <a:solidFill>
                  <a:schemeClr val="tx1"/>
                </a:solidFill>
                <a:latin typeface="Calibri" charset="0"/>
              </a:defRPr>
            </a:lvl2pPr>
            <a:lvl3pPr marL="1143000" indent="-228600">
              <a:defRPr sz="4900">
                <a:solidFill>
                  <a:schemeClr val="tx1"/>
                </a:solidFill>
                <a:latin typeface="Calibri" charset="0"/>
              </a:defRPr>
            </a:lvl3pPr>
            <a:lvl4pPr marL="1600200" indent="-228600">
              <a:defRPr sz="4900">
                <a:solidFill>
                  <a:schemeClr val="tx1"/>
                </a:solidFill>
                <a:latin typeface="Calibri" charset="0"/>
              </a:defRPr>
            </a:lvl4pPr>
            <a:lvl5pPr marL="2057400" indent="-228600">
              <a:defRPr sz="4900">
                <a:solidFill>
                  <a:schemeClr val="tx1"/>
                </a:solidFill>
                <a:latin typeface="Calibri" charset="0"/>
              </a:defRPr>
            </a:lvl5pPr>
            <a:lvl6pPr marL="2514600" indent="-228600" defTabSz="2500313" fontAlgn="base">
              <a:spcBef>
                <a:spcPct val="0"/>
              </a:spcBef>
              <a:spcAft>
                <a:spcPct val="0"/>
              </a:spcAft>
              <a:defRPr sz="4900">
                <a:solidFill>
                  <a:schemeClr val="tx1"/>
                </a:solidFill>
                <a:latin typeface="Calibri" charset="0"/>
              </a:defRPr>
            </a:lvl6pPr>
            <a:lvl7pPr marL="2971800" indent="-228600" defTabSz="2500313" fontAlgn="base">
              <a:spcBef>
                <a:spcPct val="0"/>
              </a:spcBef>
              <a:spcAft>
                <a:spcPct val="0"/>
              </a:spcAft>
              <a:defRPr sz="4900">
                <a:solidFill>
                  <a:schemeClr val="tx1"/>
                </a:solidFill>
                <a:latin typeface="Calibri" charset="0"/>
              </a:defRPr>
            </a:lvl7pPr>
            <a:lvl8pPr marL="3429000" indent="-228600" defTabSz="2500313" fontAlgn="base">
              <a:spcBef>
                <a:spcPct val="0"/>
              </a:spcBef>
              <a:spcAft>
                <a:spcPct val="0"/>
              </a:spcAft>
              <a:defRPr sz="4900">
                <a:solidFill>
                  <a:schemeClr val="tx1"/>
                </a:solidFill>
                <a:latin typeface="Calibri" charset="0"/>
              </a:defRPr>
            </a:lvl8pPr>
            <a:lvl9pPr marL="3886200" indent="-228600" defTabSz="2500313" fontAlgn="base">
              <a:spcBef>
                <a:spcPct val="0"/>
              </a:spcBef>
              <a:spcAft>
                <a:spcPct val="0"/>
              </a:spcAft>
              <a:defRPr sz="4900">
                <a:solidFill>
                  <a:schemeClr val="tx1"/>
                </a:solidFill>
                <a:latin typeface="Calibri" charset="0"/>
              </a:defRPr>
            </a:lvl9pPr>
          </a:lstStyle>
          <a:p>
            <a:pPr eaLnBrk="1" hangingPunct="1"/>
            <a:r>
              <a:rPr lang="en-US" altLang="x-none" sz="2400">
                <a:solidFill>
                  <a:schemeClr val="bg1"/>
                </a:solidFill>
                <a:latin typeface="Constantia" charset="0"/>
                <a:ea typeface="Constantia" charset="0"/>
                <a:cs typeface="Constantia" charset="0"/>
              </a:rPr>
              <a:t>THE UNIVERSITY </a:t>
            </a:r>
            <a:r>
              <a:rPr lang="en-US" altLang="x-none" sz="2300" i="1">
                <a:solidFill>
                  <a:schemeClr val="bg1"/>
                </a:solidFill>
                <a:latin typeface="Constantia" charset="0"/>
                <a:ea typeface="Constantia" charset="0"/>
                <a:cs typeface="Constantia" charset="0"/>
              </a:rPr>
              <a:t>of</a:t>
            </a:r>
            <a:r>
              <a:rPr lang="en-US" altLang="x-none" sz="3000">
                <a:solidFill>
                  <a:schemeClr val="bg1"/>
                </a:solidFill>
                <a:latin typeface="Constantia" charset="0"/>
                <a:ea typeface="Constantia" charset="0"/>
                <a:cs typeface="Constantia" charset="0"/>
              </a:rPr>
              <a:t> </a:t>
            </a:r>
            <a:r>
              <a:rPr lang="en-US" altLang="x-none" sz="2400">
                <a:solidFill>
                  <a:schemeClr val="bg1"/>
                </a:solidFill>
                <a:latin typeface="Constantia" charset="0"/>
                <a:ea typeface="Constantia" charset="0"/>
                <a:cs typeface="Constantia" charset="0"/>
              </a:rPr>
              <a:t>NORTH CAROLINA </a:t>
            </a:r>
            <a:r>
              <a:rPr lang="en-US" altLang="x-none" sz="2300" i="1">
                <a:solidFill>
                  <a:schemeClr val="bg1"/>
                </a:solidFill>
                <a:latin typeface="Constantia" charset="0"/>
                <a:ea typeface="Constantia" charset="0"/>
                <a:cs typeface="Constantia" charset="0"/>
              </a:rPr>
              <a:t>at</a:t>
            </a:r>
            <a:r>
              <a:rPr lang="en-US" altLang="x-none" sz="2400">
                <a:solidFill>
                  <a:schemeClr val="bg1"/>
                </a:solidFill>
                <a:latin typeface="Constantia" charset="0"/>
                <a:ea typeface="Constantia" charset="0"/>
                <a:cs typeface="Constantia" charset="0"/>
              </a:rPr>
              <a:t> CHAPEL HILL SCHOOL </a:t>
            </a:r>
            <a:r>
              <a:rPr lang="en-US" altLang="x-none" sz="2300" i="1">
                <a:solidFill>
                  <a:schemeClr val="bg1"/>
                </a:solidFill>
                <a:latin typeface="Constantia" charset="0"/>
                <a:ea typeface="Constantia" charset="0"/>
                <a:cs typeface="Constantia" charset="0"/>
              </a:rPr>
              <a:t>of</a:t>
            </a:r>
            <a:r>
              <a:rPr lang="en-US" altLang="x-none" sz="3000">
                <a:solidFill>
                  <a:schemeClr val="bg1"/>
                </a:solidFill>
                <a:latin typeface="Constantia" charset="0"/>
                <a:ea typeface="Constantia" charset="0"/>
                <a:cs typeface="Constantia" charset="0"/>
              </a:rPr>
              <a:t> </a:t>
            </a:r>
            <a:r>
              <a:rPr lang="en-US" altLang="x-none" sz="2400">
                <a:solidFill>
                  <a:schemeClr val="bg1"/>
                </a:solidFill>
                <a:latin typeface="Constantia" charset="0"/>
                <a:ea typeface="Constantia" charset="0"/>
                <a:cs typeface="Constantia" charset="0"/>
              </a:rPr>
              <a:t>NURSING</a:t>
            </a:r>
          </a:p>
        </p:txBody>
      </p:sp>
      <p:pic>
        <p:nvPicPr>
          <p:cNvPr id="3" name="Picture 2">
            <a:extLst>
              <a:ext uri="{FF2B5EF4-FFF2-40B4-BE49-F238E27FC236}">
                <a16:creationId xmlns:a16="http://schemas.microsoft.com/office/drawing/2014/main" id="{B53AF427-030B-344E-90D3-98AF7446A86F}"/>
              </a:ext>
            </a:extLst>
          </p:cNvPr>
          <p:cNvPicPr>
            <a:picLocks noChangeAspect="1"/>
          </p:cNvPicPr>
          <p:nvPr userDrawn="1"/>
        </p:nvPicPr>
        <p:blipFill>
          <a:blip r:embed="rId3"/>
          <a:stretch>
            <a:fillRect/>
          </a:stretch>
        </p:blipFill>
        <p:spPr>
          <a:xfrm>
            <a:off x="21554315" y="18279089"/>
            <a:ext cx="2966103" cy="535346"/>
          </a:xfrm>
          <a:prstGeom prst="rect">
            <a:avLst/>
          </a:prstGeom>
        </p:spPr>
      </p:pic>
      <p:sp>
        <p:nvSpPr>
          <p:cNvPr id="2" name="Rectangle 1">
            <a:extLst>
              <a:ext uri="{FF2B5EF4-FFF2-40B4-BE49-F238E27FC236}">
                <a16:creationId xmlns:a16="http://schemas.microsoft.com/office/drawing/2014/main" id="{3B008051-33FC-8346-B64A-39FC1290D27C}"/>
              </a:ext>
            </a:extLst>
          </p:cNvPr>
          <p:cNvSpPr/>
          <p:nvPr userDrawn="1"/>
        </p:nvSpPr>
        <p:spPr>
          <a:xfrm>
            <a:off x="0" y="-4762"/>
            <a:ext cx="25603200" cy="1873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9F795BDE-9642-B04A-B288-27A02C28C671}"/>
              </a:ext>
            </a:extLst>
          </p:cNvPr>
          <p:cNvPicPr>
            <a:picLocks noChangeAspect="1"/>
          </p:cNvPicPr>
          <p:nvPr userDrawn="1"/>
        </p:nvPicPr>
        <p:blipFill>
          <a:blip r:embed="rId4"/>
          <a:stretch>
            <a:fillRect/>
          </a:stretch>
        </p:blipFill>
        <p:spPr>
          <a:xfrm>
            <a:off x="992188" y="411480"/>
            <a:ext cx="1631950" cy="2077027"/>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Lst>
  <p:hf sldNum="0" hdr="0" ftr="0" dt="0"/>
  <p:txStyles>
    <p:titleStyle>
      <a:lvl1pPr algn="ctr" defTabSz="1439863" rtl="0" eaLnBrk="1" fontAlgn="base" hangingPunct="1">
        <a:lnSpc>
          <a:spcPct val="85000"/>
        </a:lnSpc>
        <a:spcBef>
          <a:spcPct val="0"/>
        </a:spcBef>
        <a:spcAft>
          <a:spcPct val="0"/>
        </a:spcAft>
        <a:defRPr sz="6000" kern="1200" spc="-78">
          <a:solidFill>
            <a:schemeClr val="bg1"/>
          </a:solidFill>
          <a:latin typeface="Open Sans" charset="0"/>
          <a:ea typeface="Open Sans" charset="0"/>
          <a:cs typeface="Open Sans" charset="0"/>
        </a:defRPr>
      </a:lvl1pPr>
      <a:lvl2pPr algn="ctr" defTabSz="1439863" rtl="0" eaLnBrk="1" fontAlgn="base" hangingPunct="1">
        <a:lnSpc>
          <a:spcPct val="85000"/>
        </a:lnSpc>
        <a:spcBef>
          <a:spcPct val="0"/>
        </a:spcBef>
        <a:spcAft>
          <a:spcPct val="0"/>
        </a:spcAft>
        <a:defRPr sz="6000">
          <a:solidFill>
            <a:schemeClr val="bg1"/>
          </a:solidFill>
          <a:latin typeface="Open Sans" charset="0"/>
          <a:ea typeface="Open Sans" charset="0"/>
          <a:cs typeface="Open Sans" charset="0"/>
        </a:defRPr>
      </a:lvl2pPr>
      <a:lvl3pPr algn="ctr" defTabSz="1439863" rtl="0" eaLnBrk="1" fontAlgn="base" hangingPunct="1">
        <a:lnSpc>
          <a:spcPct val="85000"/>
        </a:lnSpc>
        <a:spcBef>
          <a:spcPct val="0"/>
        </a:spcBef>
        <a:spcAft>
          <a:spcPct val="0"/>
        </a:spcAft>
        <a:defRPr sz="6000">
          <a:solidFill>
            <a:schemeClr val="bg1"/>
          </a:solidFill>
          <a:latin typeface="Open Sans" charset="0"/>
          <a:ea typeface="Open Sans" charset="0"/>
          <a:cs typeface="Open Sans" charset="0"/>
        </a:defRPr>
      </a:lvl3pPr>
      <a:lvl4pPr algn="ctr" defTabSz="1439863" rtl="0" eaLnBrk="1" fontAlgn="base" hangingPunct="1">
        <a:lnSpc>
          <a:spcPct val="85000"/>
        </a:lnSpc>
        <a:spcBef>
          <a:spcPct val="0"/>
        </a:spcBef>
        <a:spcAft>
          <a:spcPct val="0"/>
        </a:spcAft>
        <a:defRPr sz="6000">
          <a:solidFill>
            <a:schemeClr val="bg1"/>
          </a:solidFill>
          <a:latin typeface="Open Sans" charset="0"/>
          <a:ea typeface="Open Sans" charset="0"/>
          <a:cs typeface="Open Sans" charset="0"/>
        </a:defRPr>
      </a:lvl4pPr>
      <a:lvl5pPr algn="ctr" defTabSz="1439863" rtl="0" eaLnBrk="1" fontAlgn="base" hangingPunct="1">
        <a:lnSpc>
          <a:spcPct val="85000"/>
        </a:lnSpc>
        <a:spcBef>
          <a:spcPct val="0"/>
        </a:spcBef>
        <a:spcAft>
          <a:spcPct val="0"/>
        </a:spcAft>
        <a:defRPr sz="6000">
          <a:solidFill>
            <a:schemeClr val="bg1"/>
          </a:solidFill>
          <a:latin typeface="Open Sans" charset="0"/>
          <a:ea typeface="Open Sans" charset="0"/>
          <a:cs typeface="Open Sans" charset="0"/>
        </a:defRPr>
      </a:lvl5pPr>
      <a:lvl6pPr marL="457200" algn="ctr" defTabSz="1439863" rtl="0" eaLnBrk="1" fontAlgn="base" hangingPunct="1">
        <a:lnSpc>
          <a:spcPct val="85000"/>
        </a:lnSpc>
        <a:spcBef>
          <a:spcPct val="0"/>
        </a:spcBef>
        <a:spcAft>
          <a:spcPct val="0"/>
        </a:spcAft>
        <a:defRPr sz="6000">
          <a:solidFill>
            <a:schemeClr val="bg1"/>
          </a:solidFill>
          <a:latin typeface="Open Sans" charset="0"/>
          <a:ea typeface="Open Sans" charset="0"/>
          <a:cs typeface="Open Sans" charset="0"/>
        </a:defRPr>
      </a:lvl6pPr>
      <a:lvl7pPr marL="914400" algn="ctr" defTabSz="1439863" rtl="0" eaLnBrk="1" fontAlgn="base" hangingPunct="1">
        <a:lnSpc>
          <a:spcPct val="85000"/>
        </a:lnSpc>
        <a:spcBef>
          <a:spcPct val="0"/>
        </a:spcBef>
        <a:spcAft>
          <a:spcPct val="0"/>
        </a:spcAft>
        <a:defRPr sz="6000">
          <a:solidFill>
            <a:schemeClr val="bg1"/>
          </a:solidFill>
          <a:latin typeface="Open Sans" charset="0"/>
          <a:ea typeface="Open Sans" charset="0"/>
          <a:cs typeface="Open Sans" charset="0"/>
        </a:defRPr>
      </a:lvl7pPr>
      <a:lvl8pPr marL="1371600" algn="ctr" defTabSz="1439863" rtl="0" eaLnBrk="1" fontAlgn="base" hangingPunct="1">
        <a:lnSpc>
          <a:spcPct val="85000"/>
        </a:lnSpc>
        <a:spcBef>
          <a:spcPct val="0"/>
        </a:spcBef>
        <a:spcAft>
          <a:spcPct val="0"/>
        </a:spcAft>
        <a:defRPr sz="6000">
          <a:solidFill>
            <a:schemeClr val="bg1"/>
          </a:solidFill>
          <a:latin typeface="Open Sans" charset="0"/>
          <a:ea typeface="Open Sans" charset="0"/>
          <a:cs typeface="Open Sans" charset="0"/>
        </a:defRPr>
      </a:lvl8pPr>
      <a:lvl9pPr marL="1828800" algn="ctr" defTabSz="1439863" rtl="0" eaLnBrk="1" fontAlgn="base" hangingPunct="1">
        <a:lnSpc>
          <a:spcPct val="85000"/>
        </a:lnSpc>
        <a:spcBef>
          <a:spcPct val="0"/>
        </a:spcBef>
        <a:spcAft>
          <a:spcPct val="0"/>
        </a:spcAft>
        <a:defRPr sz="6000">
          <a:solidFill>
            <a:schemeClr val="bg1"/>
          </a:solidFill>
          <a:latin typeface="Open Sans" charset="0"/>
          <a:ea typeface="Open Sans" charset="0"/>
          <a:cs typeface="Open Sans" charset="0"/>
        </a:defRPr>
      </a:lvl9pPr>
    </p:titleStyle>
    <p:bodyStyle>
      <a:lvl1pPr marL="142875" indent="-142875" algn="l" defTabSz="1439863" rtl="0" eaLnBrk="1" fontAlgn="base" hangingPunct="1">
        <a:lnSpc>
          <a:spcPct val="90000"/>
        </a:lnSpc>
        <a:spcBef>
          <a:spcPts val="1888"/>
        </a:spcBef>
        <a:spcAft>
          <a:spcPts val="313"/>
        </a:spcAft>
        <a:buClr>
          <a:schemeClr val="accent1"/>
        </a:buClr>
        <a:buSzPct val="100000"/>
        <a:buFont typeface="Calibri" charset="0"/>
        <a:buChar char=" "/>
        <a:defRPr sz="6700" kern="1200">
          <a:solidFill>
            <a:srgbClr val="003150"/>
          </a:solidFill>
          <a:latin typeface="Open Sans" charset="0"/>
          <a:ea typeface="Open Sans" charset="0"/>
          <a:cs typeface="Open Sans" charset="0"/>
        </a:defRPr>
      </a:lvl1pPr>
      <a:lvl2pPr marL="604838" indent="-287338" algn="l" defTabSz="1439863" rtl="0" eaLnBrk="1" fontAlgn="base" hangingPunct="1">
        <a:lnSpc>
          <a:spcPct val="90000"/>
        </a:lnSpc>
        <a:spcBef>
          <a:spcPts val="313"/>
        </a:spcBef>
        <a:spcAft>
          <a:spcPts val="625"/>
        </a:spcAft>
        <a:buClr>
          <a:srgbClr val="5998C8"/>
        </a:buClr>
        <a:buFont typeface="Arial" charset="0"/>
        <a:buChar char="•"/>
        <a:defRPr sz="5800" kern="1200">
          <a:solidFill>
            <a:srgbClr val="003150"/>
          </a:solidFill>
          <a:latin typeface="Open Sans" charset="0"/>
          <a:ea typeface="Open Sans" charset="0"/>
          <a:cs typeface="Open Sans" charset="0"/>
        </a:defRPr>
      </a:lvl2pPr>
      <a:lvl3pPr marL="892175" indent="-287338" algn="l" defTabSz="1439863" rtl="0" eaLnBrk="1" fontAlgn="base" hangingPunct="1">
        <a:lnSpc>
          <a:spcPct val="90000"/>
        </a:lnSpc>
        <a:spcBef>
          <a:spcPts val="313"/>
        </a:spcBef>
        <a:spcAft>
          <a:spcPts val="625"/>
        </a:spcAft>
        <a:buClr>
          <a:srgbClr val="5998C8"/>
        </a:buClr>
        <a:buFont typeface="Arial" charset="0"/>
        <a:buChar char="•"/>
        <a:defRPr sz="4200" kern="1200">
          <a:solidFill>
            <a:srgbClr val="003150"/>
          </a:solidFill>
          <a:latin typeface="Open Sans" charset="0"/>
          <a:ea typeface="Open Sans" charset="0"/>
          <a:cs typeface="Open Sans" charset="0"/>
        </a:defRPr>
      </a:lvl3pPr>
      <a:lvl4pPr marL="1179513" indent="-287338" algn="l" defTabSz="1439863" rtl="0" eaLnBrk="1" fontAlgn="base" hangingPunct="1">
        <a:lnSpc>
          <a:spcPct val="90000"/>
        </a:lnSpc>
        <a:spcBef>
          <a:spcPts val="313"/>
        </a:spcBef>
        <a:spcAft>
          <a:spcPts val="625"/>
        </a:spcAft>
        <a:buClr>
          <a:srgbClr val="5998C8"/>
        </a:buClr>
        <a:buFont typeface="Arial" charset="0"/>
        <a:buChar char="•"/>
        <a:defRPr sz="4200" kern="1200">
          <a:solidFill>
            <a:srgbClr val="003150"/>
          </a:solidFill>
          <a:latin typeface="Open Sans" charset="0"/>
          <a:ea typeface="Open Sans" charset="0"/>
          <a:cs typeface="Open Sans" charset="0"/>
        </a:defRPr>
      </a:lvl4pPr>
      <a:lvl5pPr marL="1468438" indent="-287338" algn="l" defTabSz="1439863" rtl="0" eaLnBrk="1" fontAlgn="base" hangingPunct="1">
        <a:lnSpc>
          <a:spcPct val="90000"/>
        </a:lnSpc>
        <a:spcBef>
          <a:spcPts val="313"/>
        </a:spcBef>
        <a:spcAft>
          <a:spcPts val="625"/>
        </a:spcAft>
        <a:buClr>
          <a:srgbClr val="5998C8"/>
        </a:buClr>
        <a:buFont typeface="Arial" charset="0"/>
        <a:buChar char="•"/>
        <a:defRPr sz="4200" kern="1200">
          <a:solidFill>
            <a:srgbClr val="003150"/>
          </a:solidFill>
          <a:latin typeface="Open Sans" charset="0"/>
          <a:ea typeface="Open Sans" charset="0"/>
          <a:cs typeface="Open Sans" charset="0"/>
        </a:defRPr>
      </a:lvl5pPr>
      <a:lvl6pPr marL="1732485" indent="-360045" algn="l" defTabSz="1440169"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6pPr>
      <a:lvl7pPr marL="2047486" indent="-360045" algn="l" defTabSz="1440169"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7pPr>
      <a:lvl8pPr marL="2362483" indent="-360045" algn="l" defTabSz="1440169"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8pPr>
      <a:lvl9pPr marL="2677479" indent="-360045" algn="l" defTabSz="1440169" rtl="0" eaLnBrk="1" latinLnBrk="0" hangingPunct="1">
        <a:lnSpc>
          <a:spcPct val="90000"/>
        </a:lnSpc>
        <a:spcBef>
          <a:spcPts val="316"/>
        </a:spcBef>
        <a:spcAft>
          <a:spcPts val="630"/>
        </a:spcAft>
        <a:buClr>
          <a:schemeClr val="accent1"/>
        </a:buClr>
        <a:buFont typeface="Calibri" pitchFamily="34" charset="0"/>
        <a:buChar char="◦"/>
        <a:defRPr sz="2206" kern="1200">
          <a:solidFill>
            <a:schemeClr val="tx1">
              <a:lumMod val="75000"/>
              <a:lumOff val="25000"/>
            </a:schemeClr>
          </a:solidFill>
          <a:latin typeface="+mn-lt"/>
          <a:ea typeface="+mn-ea"/>
          <a:cs typeface="+mn-cs"/>
        </a:defRPr>
      </a:lvl9pPr>
    </p:bodyStyle>
    <p:otherStyle>
      <a:defPPr>
        <a:defRPr lang="en-US"/>
      </a:defPPr>
      <a:lvl1pPr marL="0" algn="l" defTabSz="1440169" rtl="0" eaLnBrk="1" latinLnBrk="0" hangingPunct="1">
        <a:defRPr sz="2836" kern="1200">
          <a:solidFill>
            <a:schemeClr val="tx1"/>
          </a:solidFill>
          <a:latin typeface="+mn-lt"/>
          <a:ea typeface="+mn-ea"/>
          <a:cs typeface="+mn-cs"/>
        </a:defRPr>
      </a:lvl1pPr>
      <a:lvl2pPr marL="720082" algn="l" defTabSz="1440169" rtl="0" eaLnBrk="1" latinLnBrk="0" hangingPunct="1">
        <a:defRPr sz="2836" kern="1200">
          <a:solidFill>
            <a:schemeClr val="tx1"/>
          </a:solidFill>
          <a:latin typeface="+mn-lt"/>
          <a:ea typeface="+mn-ea"/>
          <a:cs typeface="+mn-cs"/>
        </a:defRPr>
      </a:lvl2pPr>
      <a:lvl3pPr marL="1440169" algn="l" defTabSz="1440169" rtl="0" eaLnBrk="1" latinLnBrk="0" hangingPunct="1">
        <a:defRPr sz="2836" kern="1200">
          <a:solidFill>
            <a:schemeClr val="tx1"/>
          </a:solidFill>
          <a:latin typeface="+mn-lt"/>
          <a:ea typeface="+mn-ea"/>
          <a:cs typeface="+mn-cs"/>
        </a:defRPr>
      </a:lvl3pPr>
      <a:lvl4pPr marL="2160255" algn="l" defTabSz="1440169" rtl="0" eaLnBrk="1" latinLnBrk="0" hangingPunct="1">
        <a:defRPr sz="2836" kern="1200">
          <a:solidFill>
            <a:schemeClr val="tx1"/>
          </a:solidFill>
          <a:latin typeface="+mn-lt"/>
          <a:ea typeface="+mn-ea"/>
          <a:cs typeface="+mn-cs"/>
        </a:defRPr>
      </a:lvl4pPr>
      <a:lvl5pPr marL="2880341" algn="l" defTabSz="1440169" rtl="0" eaLnBrk="1" latinLnBrk="0" hangingPunct="1">
        <a:defRPr sz="2836" kern="1200">
          <a:solidFill>
            <a:schemeClr val="tx1"/>
          </a:solidFill>
          <a:latin typeface="+mn-lt"/>
          <a:ea typeface="+mn-ea"/>
          <a:cs typeface="+mn-cs"/>
        </a:defRPr>
      </a:lvl5pPr>
      <a:lvl6pPr marL="3600423" algn="l" defTabSz="1440169" rtl="0" eaLnBrk="1" latinLnBrk="0" hangingPunct="1">
        <a:defRPr sz="2836" kern="1200">
          <a:solidFill>
            <a:schemeClr val="tx1"/>
          </a:solidFill>
          <a:latin typeface="+mn-lt"/>
          <a:ea typeface="+mn-ea"/>
          <a:cs typeface="+mn-cs"/>
        </a:defRPr>
      </a:lvl6pPr>
      <a:lvl7pPr marL="4320510" algn="l" defTabSz="1440169" rtl="0" eaLnBrk="1" latinLnBrk="0" hangingPunct="1">
        <a:defRPr sz="2836" kern="1200">
          <a:solidFill>
            <a:schemeClr val="tx1"/>
          </a:solidFill>
          <a:latin typeface="+mn-lt"/>
          <a:ea typeface="+mn-ea"/>
          <a:cs typeface="+mn-cs"/>
        </a:defRPr>
      </a:lvl7pPr>
      <a:lvl8pPr marL="5040592" algn="l" defTabSz="1440169" rtl="0" eaLnBrk="1" latinLnBrk="0" hangingPunct="1">
        <a:defRPr sz="2836" kern="1200">
          <a:solidFill>
            <a:schemeClr val="tx1"/>
          </a:solidFill>
          <a:latin typeface="+mn-lt"/>
          <a:ea typeface="+mn-ea"/>
          <a:cs typeface="+mn-cs"/>
        </a:defRPr>
      </a:lvl8pPr>
      <a:lvl9pPr marL="5760674" algn="l" defTabSz="1440169" rtl="0" eaLnBrk="1" latinLnBrk="0" hangingPunct="1">
        <a:defRPr sz="283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10.1016/j.profnurs.2022.05.004" TargetMode="External"/><Relationship Id="rId13" Type="http://schemas.openxmlformats.org/officeDocument/2006/relationships/hyperlink" Target="https://doi.org/10.1002/1098-240x(200008)23:4%3c334::aid-nur9%3e3.0.co;2-g" TargetMode="External"/><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hyperlink" Target="https://doi.org/10.1016/j.heliyon.2023.e21812"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hyperlink" Target="https://doi.org/10.1016/j.teln.2023.07.001" TargetMode="External"/><Relationship Id="rId5" Type="http://schemas.openxmlformats.org/officeDocument/2006/relationships/diagramQuickStyle" Target="../diagrams/quickStyle1.xml"/><Relationship Id="rId10" Type="http://schemas.openxmlformats.org/officeDocument/2006/relationships/hyperlink" Target="https://doi.org/10.1037/rmh0000245" TargetMode="External"/><Relationship Id="rId4" Type="http://schemas.openxmlformats.org/officeDocument/2006/relationships/diagramLayout" Target="../diagrams/layout1.xml"/><Relationship Id="rId9" Type="http://schemas.openxmlformats.org/officeDocument/2006/relationships/hyperlink" Target="https://doi.org/10.1016/j.ecns.2024.101556" TargetMode="External"/><Relationship Id="rId14" Type="http://schemas.openxmlformats.org/officeDocument/2006/relationships/hyperlink" Target="https://doi.org/10.1080/2331186X.2024.241322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492338" y="1943321"/>
            <a:ext cx="24472909" cy="1283862"/>
          </a:xfrm>
          <a:prstGeom prst="rect">
            <a:avLst/>
          </a:prstGeom>
        </p:spPr>
        <p:txBody>
          <a:bodyPr>
            <a:normAutofit lnSpcReduction="10000"/>
          </a:bodyPr>
          <a:lstStyle>
            <a:lvl1pPr marL="0" indent="0" algn="r" defTabSz="1440144" rtl="0" eaLnBrk="1" latinLnBrk="0" hangingPunct="1">
              <a:lnSpc>
                <a:spcPct val="90000"/>
              </a:lnSpc>
              <a:spcBef>
                <a:spcPts val="1890"/>
              </a:spcBef>
              <a:spcAft>
                <a:spcPts val="316"/>
              </a:spcAft>
              <a:buClr>
                <a:schemeClr val="accent1"/>
              </a:buClr>
              <a:buSzPct val="100000"/>
              <a:buFont typeface="Calibri" panose="020F0502020204030204" pitchFamily="34" charset="0"/>
              <a:buNone/>
              <a:defRPr sz="3780" b="0" i="0" kern="1200" cap="all" spc="316" baseline="0">
                <a:solidFill>
                  <a:schemeClr val="tx2"/>
                </a:solidFill>
                <a:latin typeface="Open Sans Light" charset="0"/>
                <a:ea typeface="Open Sans Light" charset="0"/>
                <a:cs typeface="Open Sans Light" charset="0"/>
              </a:defRPr>
            </a:lvl1pPr>
            <a:lvl2pPr marL="720070"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2pPr>
            <a:lvl3pPr marL="1440144" indent="0" algn="ctr" defTabSz="1440144" rtl="0" eaLnBrk="1" latinLnBrk="0" hangingPunct="1">
              <a:lnSpc>
                <a:spcPct val="90000"/>
              </a:lnSpc>
              <a:spcBef>
                <a:spcPts val="316"/>
              </a:spcBef>
              <a:spcAft>
                <a:spcPts val="630"/>
              </a:spcAft>
              <a:buClr>
                <a:srgbClr val="5998C8"/>
              </a:buClr>
              <a:buFont typeface="Arial" charset="0"/>
              <a:buNone/>
              <a:defRPr sz="3780" b="0" i="0" kern="1200">
                <a:solidFill>
                  <a:srgbClr val="003150"/>
                </a:solidFill>
                <a:latin typeface="Open Sans" charset="0"/>
                <a:ea typeface="Open Sans" charset="0"/>
                <a:cs typeface="Open Sans" charset="0"/>
              </a:defRPr>
            </a:lvl3pPr>
            <a:lvl4pPr marL="2160217"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4pPr>
            <a:lvl5pPr marL="2880290" indent="0" algn="ctr" defTabSz="1440144" rtl="0" eaLnBrk="1" latinLnBrk="0" hangingPunct="1">
              <a:lnSpc>
                <a:spcPct val="90000"/>
              </a:lnSpc>
              <a:spcBef>
                <a:spcPts val="316"/>
              </a:spcBef>
              <a:spcAft>
                <a:spcPts val="630"/>
              </a:spcAft>
              <a:buClr>
                <a:srgbClr val="5998C8"/>
              </a:buClr>
              <a:buFont typeface="Arial" charset="0"/>
              <a:buNone/>
              <a:defRPr sz="3150" b="0" i="0" kern="1200">
                <a:solidFill>
                  <a:srgbClr val="003150"/>
                </a:solidFill>
                <a:latin typeface="Open Sans" charset="0"/>
                <a:ea typeface="Open Sans" charset="0"/>
                <a:cs typeface="Open Sans" charset="0"/>
              </a:defRPr>
            </a:lvl5pPr>
            <a:lvl6pPr marL="3600360"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6pPr>
            <a:lvl7pPr marL="432043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7pPr>
            <a:lvl8pPr marL="504050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8pPr>
            <a:lvl9pPr marL="5760574" indent="0" algn="ctr" defTabSz="1440144" rtl="0" eaLnBrk="1" latinLnBrk="0" hangingPunct="1">
              <a:lnSpc>
                <a:spcPct val="90000"/>
              </a:lnSpc>
              <a:spcBef>
                <a:spcPts val="316"/>
              </a:spcBef>
              <a:spcAft>
                <a:spcPts val="630"/>
              </a:spcAft>
              <a:buClr>
                <a:schemeClr val="accent1"/>
              </a:buClr>
              <a:buFont typeface="Calibri" pitchFamily="34" charset="0"/>
              <a:buNone/>
              <a:defRPr sz="3150" kern="1200">
                <a:solidFill>
                  <a:schemeClr val="tx1">
                    <a:lumMod val="75000"/>
                    <a:lumOff val="25000"/>
                  </a:schemeClr>
                </a:solidFill>
                <a:latin typeface="+mn-lt"/>
                <a:ea typeface="+mn-ea"/>
                <a:cs typeface="+mn-cs"/>
              </a:defRPr>
            </a:lvl9pPr>
          </a:lstStyle>
          <a:p>
            <a:pPr algn="ctr" fontAlgn="auto">
              <a:lnSpc>
                <a:spcPct val="120000"/>
              </a:lnSpc>
              <a:spcBef>
                <a:spcPts val="90"/>
              </a:spcBef>
              <a:spcAft>
                <a:spcPts val="0"/>
              </a:spcAft>
              <a:defRPr/>
            </a:pPr>
            <a:r>
              <a:rPr lang="en-US" sz="2800" dirty="0">
                <a:latin typeface="Calibri" panose="020F0502020204030204" pitchFamily="34" charset="0"/>
                <a:cs typeface="Calibri" panose="020F0502020204030204" pitchFamily="34" charset="0"/>
              </a:rPr>
              <a:t>Megan Ross, Edd, RNC-</a:t>
            </a:r>
            <a:r>
              <a:rPr lang="en-US" sz="2800" dirty="0" err="1">
                <a:latin typeface="Calibri" panose="020F0502020204030204" pitchFamily="34" charset="0"/>
                <a:cs typeface="Calibri" panose="020F0502020204030204" pitchFamily="34" charset="0"/>
              </a:rPr>
              <a:t>mnn</a:t>
            </a:r>
            <a:endParaRPr lang="en-US" sz="2800" dirty="0">
              <a:latin typeface="Calibri" panose="020F0502020204030204" pitchFamily="34" charset="0"/>
              <a:cs typeface="Calibri" panose="020F0502020204030204" pitchFamily="34" charset="0"/>
            </a:endParaRPr>
          </a:p>
          <a:p>
            <a:pPr algn="ctr" fontAlgn="auto">
              <a:lnSpc>
                <a:spcPct val="120000"/>
              </a:lnSpc>
              <a:spcBef>
                <a:spcPts val="90"/>
              </a:spcBef>
              <a:spcAft>
                <a:spcPts val="0"/>
              </a:spcAft>
              <a:defRPr/>
            </a:pPr>
            <a:r>
              <a:rPr lang="en-US" sz="2000" dirty="0">
                <a:latin typeface="Calibri" panose="020F0502020204030204" pitchFamily="34" charset="0"/>
                <a:cs typeface="Calibri" panose="020F0502020204030204" pitchFamily="34" charset="0"/>
              </a:rPr>
              <a:t>Clinical Instructor</a:t>
            </a:r>
          </a:p>
          <a:p>
            <a:pPr algn="ctr" fontAlgn="auto">
              <a:lnSpc>
                <a:spcPct val="120000"/>
              </a:lnSpc>
              <a:spcBef>
                <a:spcPts val="90"/>
              </a:spcBef>
              <a:spcAft>
                <a:spcPts val="0"/>
              </a:spcAft>
              <a:defRPr/>
            </a:pPr>
            <a:r>
              <a:rPr lang="en-US" sz="2000" dirty="0">
                <a:latin typeface="Calibri" panose="020F0502020204030204" pitchFamily="34" charset="0"/>
                <a:cs typeface="Calibri" panose="020F0502020204030204" pitchFamily="34" charset="0"/>
              </a:rPr>
              <a:t>University of North Carolina at Chapel Hill, School of Nursing</a:t>
            </a:r>
          </a:p>
        </p:txBody>
      </p:sp>
      <p:sp>
        <p:nvSpPr>
          <p:cNvPr id="5" name="Title Placeholder 1"/>
          <p:cNvSpPr txBox="1">
            <a:spLocks/>
          </p:cNvSpPr>
          <p:nvPr/>
        </p:nvSpPr>
        <p:spPr>
          <a:xfrm>
            <a:off x="2676747" y="279682"/>
            <a:ext cx="22288500" cy="1274997"/>
          </a:xfrm>
          <a:prstGeom prst="rect">
            <a:avLst/>
          </a:prstGeom>
        </p:spPr>
        <p:txBody>
          <a:bodyPr anchor="b">
            <a:normAutofit/>
          </a:bodyPr>
          <a:lstStyle>
            <a:lvl1pPr algn="ctr" defTabSz="1440144" rtl="0" eaLnBrk="1" latinLnBrk="0" hangingPunct="1">
              <a:lnSpc>
                <a:spcPct val="85000"/>
              </a:lnSpc>
              <a:spcBef>
                <a:spcPct val="0"/>
              </a:spcBef>
              <a:buNone/>
              <a:defRPr sz="6000" b="0" i="0" kern="1200" spc="-78" baseline="0">
                <a:solidFill>
                  <a:schemeClr val="bg1"/>
                </a:solidFill>
                <a:latin typeface="Open Sans" charset="0"/>
                <a:ea typeface="Open Sans" charset="0"/>
                <a:cs typeface="Open Sans" charset="0"/>
              </a:defRPr>
            </a:lvl1pPr>
          </a:lstStyle>
          <a:p>
            <a:pPr fontAlgn="auto">
              <a:spcAft>
                <a:spcPts val="0"/>
              </a:spcAft>
              <a:defRPr/>
            </a:pPr>
            <a:r>
              <a:rPr lang="en-US" sz="4000" dirty="0">
                <a:latin typeface="Calibri" panose="020F0502020204030204" pitchFamily="34" charset="0"/>
                <a:cs typeface="Calibri" panose="020F0502020204030204" pitchFamily="34" charset="0"/>
              </a:rPr>
              <a:t>Exploring Perceptions of Interprofessional Education from Prelicensure Nursing Students who Speak English as an Additional Language: A Qualitative Descriptive Study </a:t>
            </a:r>
          </a:p>
        </p:txBody>
      </p:sp>
      <p:grpSp>
        <p:nvGrpSpPr>
          <p:cNvPr id="2" name="Group 1"/>
          <p:cNvGrpSpPr/>
          <p:nvPr/>
        </p:nvGrpSpPr>
        <p:grpSpPr>
          <a:xfrm>
            <a:off x="492338" y="3227183"/>
            <a:ext cx="24822095" cy="14246003"/>
            <a:chOff x="-3205562" y="2321687"/>
            <a:chExt cx="33798899" cy="10504993"/>
          </a:xfrm>
        </p:grpSpPr>
        <p:sp>
          <p:nvSpPr>
            <p:cNvPr id="3" name="Text Box 9"/>
            <p:cNvSpPr txBox="1">
              <a:spLocks noChangeArrowheads="1"/>
            </p:cNvSpPr>
            <p:nvPr/>
          </p:nvSpPr>
          <p:spPr bwMode="auto">
            <a:xfrm>
              <a:off x="-3190514" y="2388331"/>
              <a:ext cx="9567595" cy="5370436"/>
            </a:xfrm>
            <a:prstGeom prst="rect">
              <a:avLst/>
            </a:prstGeom>
            <a:noFill/>
            <a:ln w="9525">
              <a:noFill/>
              <a:miter lim="800000"/>
              <a:headEnd/>
              <a:tailEnd/>
            </a:ln>
          </p:spPr>
          <p:txBody>
            <a:bodyPr wrap="square" lIns="52248" tIns="26123" rIns="52248" bIns="26123">
              <a:spAutoFit/>
            </a:bodyPr>
            <a:lstStyle>
              <a:lvl1pPr marL="342900" indent="-342900" defTabSz="3041650">
                <a:defRPr sz="4900">
                  <a:solidFill>
                    <a:schemeClr val="tx1"/>
                  </a:solidFill>
                  <a:latin typeface="Calibri" charset="0"/>
                </a:defRPr>
              </a:lvl1pPr>
              <a:lvl2pPr defTabSz="3041650">
                <a:defRPr sz="4900">
                  <a:solidFill>
                    <a:schemeClr val="tx1"/>
                  </a:solidFill>
                  <a:latin typeface="Calibri" charset="0"/>
                </a:defRPr>
              </a:lvl2pPr>
              <a:lvl3pPr marL="1143000" indent="-228600" defTabSz="3041650">
                <a:defRPr sz="4900">
                  <a:solidFill>
                    <a:schemeClr val="tx1"/>
                  </a:solidFill>
                  <a:latin typeface="Calibri" charset="0"/>
                </a:defRPr>
              </a:lvl3pPr>
              <a:lvl4pPr marL="1600200" indent="-228600" defTabSz="3041650">
                <a:defRPr sz="4900">
                  <a:solidFill>
                    <a:schemeClr val="tx1"/>
                  </a:solidFill>
                  <a:latin typeface="Calibri" charset="0"/>
                </a:defRPr>
              </a:lvl4pPr>
              <a:lvl5pPr marL="2057400" indent="-228600" defTabSz="3041650">
                <a:defRPr sz="4900">
                  <a:solidFill>
                    <a:schemeClr val="tx1"/>
                  </a:solidFill>
                  <a:latin typeface="Calibri" charset="0"/>
                </a:defRPr>
              </a:lvl5pPr>
              <a:lvl6pPr marL="2514600" indent="-228600" defTabSz="3041650" fontAlgn="base">
                <a:spcBef>
                  <a:spcPct val="0"/>
                </a:spcBef>
                <a:spcAft>
                  <a:spcPct val="0"/>
                </a:spcAft>
                <a:defRPr sz="4900">
                  <a:solidFill>
                    <a:schemeClr val="tx1"/>
                  </a:solidFill>
                  <a:latin typeface="Calibri" charset="0"/>
                </a:defRPr>
              </a:lvl6pPr>
              <a:lvl7pPr marL="2971800" indent="-228600" defTabSz="3041650" fontAlgn="base">
                <a:spcBef>
                  <a:spcPct val="0"/>
                </a:spcBef>
                <a:spcAft>
                  <a:spcPct val="0"/>
                </a:spcAft>
                <a:defRPr sz="4900">
                  <a:solidFill>
                    <a:schemeClr val="tx1"/>
                  </a:solidFill>
                  <a:latin typeface="Calibri" charset="0"/>
                </a:defRPr>
              </a:lvl7pPr>
              <a:lvl8pPr marL="3429000" indent="-228600" defTabSz="3041650" fontAlgn="base">
                <a:spcBef>
                  <a:spcPct val="0"/>
                </a:spcBef>
                <a:spcAft>
                  <a:spcPct val="0"/>
                </a:spcAft>
                <a:defRPr sz="4900">
                  <a:solidFill>
                    <a:schemeClr val="tx1"/>
                  </a:solidFill>
                  <a:latin typeface="Calibri" charset="0"/>
                </a:defRPr>
              </a:lvl8pPr>
              <a:lvl9pPr marL="3886200" indent="-228600" defTabSz="3041650" fontAlgn="base">
                <a:spcBef>
                  <a:spcPct val="0"/>
                </a:spcBef>
                <a:spcAft>
                  <a:spcPct val="0"/>
                </a:spcAft>
                <a:defRPr sz="4900">
                  <a:solidFill>
                    <a:schemeClr val="tx1"/>
                  </a:solidFill>
                  <a:latin typeface="Calibri" charset="0"/>
                </a:defRPr>
              </a:lvl9pPr>
            </a:lstStyle>
            <a:p>
              <a:pPr marL="0" lvl="1" indent="0">
                <a:buClr>
                  <a:srgbClr val="782327"/>
                </a:buClr>
                <a:buSzPct val="152000"/>
              </a:pPr>
              <a:r>
                <a:rPr lang="en-US" altLang="x-none" sz="3200" dirty="0">
                  <a:ea typeface="Calibri" charset="0"/>
                  <a:cs typeface="Calibri" charset="0"/>
                </a:rPr>
                <a:t>Introduction &amp; Background</a:t>
              </a:r>
            </a:p>
            <a:p>
              <a:pPr marL="0" lvl="1" indent="0">
                <a:spcAft>
                  <a:spcPts val="725"/>
                </a:spcAft>
                <a:buClr>
                  <a:srgbClr val="782327"/>
                </a:buClr>
                <a:buSzPct val="152000"/>
              </a:pPr>
              <a:r>
                <a:rPr lang="en-US" altLang="x-none" sz="2400" dirty="0">
                  <a:solidFill>
                    <a:schemeClr val="accent2">
                      <a:lumMod val="50000"/>
                    </a:schemeClr>
                  </a:solidFill>
                  <a:latin typeface="Calibri Light" charset="0"/>
                  <a:ea typeface="Arial" charset="0"/>
                  <a:cs typeface="Arial" charset="0"/>
                </a:rPr>
                <a:t>With the need to increase diversity in the U.S. nursing workforce, enrollment of students who speak English as an additional language (EAL) has increased in nursing programs. Supporting EAL nursing students is critical to foster a culturally responsive and inclusive workforce.</a:t>
              </a:r>
            </a:p>
            <a:p>
              <a:pPr marL="0" indent="0"/>
              <a:r>
                <a:rPr lang="en-US" sz="2400" dirty="0">
                  <a:solidFill>
                    <a:schemeClr val="accent2">
                      <a:lumMod val="50000"/>
                    </a:schemeClr>
                  </a:solidFill>
                  <a:latin typeface="Calibri Light" panose="020F0302020204030204" pitchFamily="34" charset="0"/>
                  <a:cs typeface="Calibri Light" panose="020F0302020204030204" pitchFamily="34" charset="0"/>
                </a:rPr>
                <a:t>EAL nursing students experience unique challenges in nursing programs, including:</a:t>
              </a:r>
            </a:p>
            <a:p>
              <a:pPr marL="815975" lvl="1" indent="-358775">
                <a:buFont typeface="Arial" panose="020B0604020202020204" pitchFamily="34" charset="0"/>
                <a:buChar char="•"/>
              </a:pPr>
              <a:r>
                <a:rPr lang="en-US" sz="2400" dirty="0">
                  <a:solidFill>
                    <a:schemeClr val="accent2">
                      <a:lumMod val="50000"/>
                    </a:schemeClr>
                  </a:solidFill>
                  <a:latin typeface="Calibri Light" panose="020F0302020204030204" pitchFamily="34" charset="0"/>
                  <a:cs typeface="Calibri Light" panose="020F0302020204030204" pitchFamily="34" charset="0"/>
                </a:rPr>
                <a:t>Communication difficulties, a reduced sense of belonging, and self-doubt</a:t>
              </a:r>
            </a:p>
            <a:p>
              <a:r>
                <a:rPr lang="en-US" sz="2400" dirty="0">
                  <a:solidFill>
                    <a:schemeClr val="accent2">
                      <a:lumMod val="50000"/>
                    </a:schemeClr>
                  </a:solidFill>
                  <a:latin typeface="Calibri Light" panose="020F0302020204030204" pitchFamily="34" charset="0"/>
                  <a:cs typeface="Calibri Light" panose="020F0302020204030204" pitchFamily="34" charset="0"/>
                </a:rPr>
                <a:t>These challenges may negatively affect:</a:t>
              </a:r>
            </a:p>
            <a:p>
              <a:pPr marL="815975" lvl="1" indent="-358775">
                <a:buFont typeface="Arial" panose="020B0604020202020204" pitchFamily="34" charset="0"/>
                <a:buChar char="•"/>
              </a:pPr>
              <a:r>
                <a:rPr lang="en-US" sz="2400" dirty="0">
                  <a:solidFill>
                    <a:schemeClr val="accent2">
                      <a:lumMod val="50000"/>
                    </a:schemeClr>
                  </a:solidFill>
                  <a:latin typeface="Calibri Light" panose="020F0302020204030204" pitchFamily="34" charset="0"/>
                  <a:cs typeface="Calibri Light" panose="020F0302020204030204" pitchFamily="34" charset="0"/>
                </a:rPr>
                <a:t>Learning and academic engagement and professional identity development</a:t>
              </a:r>
            </a:p>
            <a:p>
              <a:pPr marL="0" indent="0"/>
              <a:r>
                <a:rPr lang="en-US" sz="2400" dirty="0">
                  <a:solidFill>
                    <a:schemeClr val="accent2">
                      <a:lumMod val="50000"/>
                    </a:schemeClr>
                  </a:solidFill>
                  <a:latin typeface="Calibri Light" panose="020F0302020204030204" pitchFamily="34" charset="0"/>
                  <a:cs typeface="Calibri Light" panose="020F0302020204030204" pitchFamily="34" charset="0"/>
                </a:rPr>
                <a:t>Interprofessional education (IPE) is a promising strategy to address these barriers by promoting:</a:t>
              </a:r>
            </a:p>
            <a:p>
              <a:pPr marL="815975" lvl="1" indent="-358775">
                <a:buFont typeface="Arial" panose="020B0604020202020204" pitchFamily="34" charset="0"/>
                <a:buChar char="•"/>
              </a:pPr>
              <a:r>
                <a:rPr lang="en-US" sz="2400" dirty="0">
                  <a:solidFill>
                    <a:schemeClr val="accent2">
                      <a:lumMod val="50000"/>
                    </a:schemeClr>
                  </a:solidFill>
                  <a:latin typeface="Calibri Light" panose="020F0302020204030204" pitchFamily="34" charset="0"/>
                  <a:cs typeface="Calibri Light" panose="020F0302020204030204" pitchFamily="34" charset="0"/>
                </a:rPr>
                <a:t>Collaborative learning, communication skill development, and professional integration</a:t>
              </a:r>
            </a:p>
            <a:p>
              <a:pPr marL="0" indent="0"/>
              <a:r>
                <a:rPr lang="en-US" sz="2400" dirty="0">
                  <a:solidFill>
                    <a:schemeClr val="accent2">
                      <a:lumMod val="50000"/>
                    </a:schemeClr>
                  </a:solidFill>
                  <a:latin typeface="Calibri Light" panose="020F0302020204030204" pitchFamily="34" charset="0"/>
                  <a:cs typeface="Calibri Light" panose="020F0302020204030204" pitchFamily="34" charset="0"/>
                </a:rPr>
                <a:t>Limited research examines how EAL nursing students experience and perceive IPE activities.</a:t>
              </a:r>
            </a:p>
          </p:txBody>
        </p:sp>
        <p:sp>
          <p:nvSpPr>
            <p:cNvPr id="7" name="Text Box 9"/>
            <p:cNvSpPr txBox="1">
              <a:spLocks noChangeArrowheads="1"/>
            </p:cNvSpPr>
            <p:nvPr/>
          </p:nvSpPr>
          <p:spPr bwMode="auto">
            <a:xfrm>
              <a:off x="6921355" y="2657680"/>
              <a:ext cx="13207638" cy="311247"/>
            </a:xfrm>
            <a:prstGeom prst="rect">
              <a:avLst/>
            </a:prstGeom>
            <a:noFill/>
            <a:ln w="9525">
              <a:noFill/>
              <a:miter lim="800000"/>
              <a:headEnd/>
              <a:tailEnd/>
            </a:ln>
          </p:spPr>
          <p:txBody>
            <a:bodyPr wrap="square" lIns="52248" tIns="26123" rIns="52248" bIns="26123">
              <a:spAutoFit/>
            </a:bodyPr>
            <a:lstStyle>
              <a:lvl1pPr marL="342900" indent="-342900" defTabSz="3041650">
                <a:defRPr sz="4900">
                  <a:solidFill>
                    <a:schemeClr val="tx1"/>
                  </a:solidFill>
                  <a:latin typeface="Calibri" charset="0"/>
                </a:defRPr>
              </a:lvl1pPr>
              <a:lvl2pPr defTabSz="3041650">
                <a:defRPr sz="4900">
                  <a:solidFill>
                    <a:schemeClr val="tx1"/>
                  </a:solidFill>
                  <a:latin typeface="Calibri" charset="0"/>
                </a:defRPr>
              </a:lvl2pPr>
              <a:lvl3pPr marL="1143000" indent="-228600" defTabSz="3041650">
                <a:defRPr sz="4900">
                  <a:solidFill>
                    <a:schemeClr val="tx1"/>
                  </a:solidFill>
                  <a:latin typeface="Calibri" charset="0"/>
                </a:defRPr>
              </a:lvl3pPr>
              <a:lvl4pPr marL="1600200" indent="-228600" defTabSz="3041650">
                <a:defRPr sz="4900">
                  <a:solidFill>
                    <a:schemeClr val="tx1"/>
                  </a:solidFill>
                  <a:latin typeface="Calibri" charset="0"/>
                </a:defRPr>
              </a:lvl4pPr>
              <a:lvl5pPr marL="2057400" indent="-228600" defTabSz="3041650">
                <a:defRPr sz="4900">
                  <a:solidFill>
                    <a:schemeClr val="tx1"/>
                  </a:solidFill>
                  <a:latin typeface="Calibri" charset="0"/>
                </a:defRPr>
              </a:lvl5pPr>
              <a:lvl6pPr marL="2514600" indent="-228600" defTabSz="3041650" fontAlgn="base">
                <a:spcBef>
                  <a:spcPct val="0"/>
                </a:spcBef>
                <a:spcAft>
                  <a:spcPct val="0"/>
                </a:spcAft>
                <a:defRPr sz="4900">
                  <a:solidFill>
                    <a:schemeClr val="tx1"/>
                  </a:solidFill>
                  <a:latin typeface="Calibri" charset="0"/>
                </a:defRPr>
              </a:lvl6pPr>
              <a:lvl7pPr marL="2971800" indent="-228600" defTabSz="3041650" fontAlgn="base">
                <a:spcBef>
                  <a:spcPct val="0"/>
                </a:spcBef>
                <a:spcAft>
                  <a:spcPct val="0"/>
                </a:spcAft>
                <a:defRPr sz="4900">
                  <a:solidFill>
                    <a:schemeClr val="tx1"/>
                  </a:solidFill>
                  <a:latin typeface="Calibri" charset="0"/>
                </a:defRPr>
              </a:lvl7pPr>
              <a:lvl8pPr marL="3429000" indent="-228600" defTabSz="3041650" fontAlgn="base">
                <a:spcBef>
                  <a:spcPct val="0"/>
                </a:spcBef>
                <a:spcAft>
                  <a:spcPct val="0"/>
                </a:spcAft>
                <a:defRPr sz="4900">
                  <a:solidFill>
                    <a:schemeClr val="tx1"/>
                  </a:solidFill>
                  <a:latin typeface="Calibri" charset="0"/>
                </a:defRPr>
              </a:lvl8pPr>
              <a:lvl9pPr marL="3886200" indent="-228600" defTabSz="3041650" fontAlgn="base">
                <a:spcBef>
                  <a:spcPct val="0"/>
                </a:spcBef>
                <a:spcAft>
                  <a:spcPct val="0"/>
                </a:spcAft>
                <a:defRPr sz="4900">
                  <a:solidFill>
                    <a:schemeClr val="tx1"/>
                  </a:solidFill>
                  <a:latin typeface="Calibri" charset="0"/>
                </a:defRPr>
              </a:lvl9pPr>
            </a:lstStyle>
            <a:p>
              <a:pPr marL="0" lvl="1" indent="0">
                <a:buClr>
                  <a:srgbClr val="782327"/>
                </a:buClr>
                <a:buSzPct val="152000"/>
              </a:pPr>
              <a:r>
                <a:rPr lang="en-US" altLang="x-none" sz="2400" dirty="0">
                  <a:solidFill>
                    <a:srgbClr val="7BAFD4"/>
                  </a:solidFill>
                  <a:ea typeface="Calibri" charset="0"/>
                  <a:cs typeface="Calibri" charset="0"/>
                </a:rPr>
                <a:t>Participants: </a:t>
              </a:r>
              <a:r>
                <a:rPr lang="en-US" altLang="x-none" sz="2400" dirty="0">
                  <a:solidFill>
                    <a:schemeClr val="accent2">
                      <a:lumMod val="50000"/>
                    </a:schemeClr>
                  </a:solidFill>
                  <a:ea typeface="Calibri" charset="0"/>
                  <a:cs typeface="Calibri" charset="0"/>
                </a:rPr>
                <a:t>Total: 16; Survey &amp; Interview: 9</a:t>
              </a:r>
            </a:p>
          </p:txBody>
        </p:sp>
        <p:sp>
          <p:nvSpPr>
            <p:cNvPr id="8" name="Text Box 9"/>
            <p:cNvSpPr txBox="1">
              <a:spLocks noChangeArrowheads="1"/>
            </p:cNvSpPr>
            <p:nvPr/>
          </p:nvSpPr>
          <p:spPr bwMode="auto">
            <a:xfrm>
              <a:off x="20926595" y="7486871"/>
              <a:ext cx="9666742" cy="2853135"/>
            </a:xfrm>
            <a:prstGeom prst="rect">
              <a:avLst/>
            </a:prstGeom>
            <a:noFill/>
            <a:ln w="9525">
              <a:noFill/>
              <a:miter lim="800000"/>
              <a:headEnd/>
              <a:tailEnd/>
            </a:ln>
          </p:spPr>
          <p:txBody>
            <a:bodyPr wrap="square" lIns="52248" tIns="26123" rIns="52248" bIns="26123">
              <a:spAutoFit/>
            </a:bodyPr>
            <a:lstStyle>
              <a:lvl1pPr marL="342900" indent="-342900" defTabSz="3041650">
                <a:defRPr sz="4900">
                  <a:solidFill>
                    <a:schemeClr val="tx1"/>
                  </a:solidFill>
                  <a:latin typeface="Calibri" charset="0"/>
                </a:defRPr>
              </a:lvl1pPr>
              <a:lvl2pPr defTabSz="3041650">
                <a:defRPr sz="4900">
                  <a:solidFill>
                    <a:schemeClr val="tx1"/>
                  </a:solidFill>
                  <a:latin typeface="Calibri" charset="0"/>
                </a:defRPr>
              </a:lvl2pPr>
              <a:lvl3pPr marL="1143000" indent="-228600" defTabSz="3041650">
                <a:defRPr sz="4900">
                  <a:solidFill>
                    <a:schemeClr val="tx1"/>
                  </a:solidFill>
                  <a:latin typeface="Calibri" charset="0"/>
                </a:defRPr>
              </a:lvl3pPr>
              <a:lvl4pPr marL="1600200" indent="-228600" defTabSz="3041650">
                <a:defRPr sz="4900">
                  <a:solidFill>
                    <a:schemeClr val="tx1"/>
                  </a:solidFill>
                  <a:latin typeface="Calibri" charset="0"/>
                </a:defRPr>
              </a:lvl4pPr>
              <a:lvl5pPr marL="2057400" indent="-228600" defTabSz="3041650">
                <a:defRPr sz="4900">
                  <a:solidFill>
                    <a:schemeClr val="tx1"/>
                  </a:solidFill>
                  <a:latin typeface="Calibri" charset="0"/>
                </a:defRPr>
              </a:lvl5pPr>
              <a:lvl6pPr marL="2514600" indent="-228600" defTabSz="3041650" fontAlgn="base">
                <a:spcBef>
                  <a:spcPct val="0"/>
                </a:spcBef>
                <a:spcAft>
                  <a:spcPct val="0"/>
                </a:spcAft>
                <a:defRPr sz="4900">
                  <a:solidFill>
                    <a:schemeClr val="tx1"/>
                  </a:solidFill>
                  <a:latin typeface="Calibri" charset="0"/>
                </a:defRPr>
              </a:lvl6pPr>
              <a:lvl7pPr marL="2971800" indent="-228600" defTabSz="3041650" fontAlgn="base">
                <a:spcBef>
                  <a:spcPct val="0"/>
                </a:spcBef>
                <a:spcAft>
                  <a:spcPct val="0"/>
                </a:spcAft>
                <a:defRPr sz="4900">
                  <a:solidFill>
                    <a:schemeClr val="tx1"/>
                  </a:solidFill>
                  <a:latin typeface="Calibri" charset="0"/>
                </a:defRPr>
              </a:lvl7pPr>
              <a:lvl8pPr marL="3429000" indent="-228600" defTabSz="3041650" fontAlgn="base">
                <a:spcBef>
                  <a:spcPct val="0"/>
                </a:spcBef>
                <a:spcAft>
                  <a:spcPct val="0"/>
                </a:spcAft>
                <a:defRPr sz="4900">
                  <a:solidFill>
                    <a:schemeClr val="tx1"/>
                  </a:solidFill>
                  <a:latin typeface="Calibri" charset="0"/>
                </a:defRPr>
              </a:lvl8pPr>
              <a:lvl9pPr marL="3886200" indent="-228600" defTabSz="3041650" fontAlgn="base">
                <a:spcBef>
                  <a:spcPct val="0"/>
                </a:spcBef>
                <a:spcAft>
                  <a:spcPct val="0"/>
                </a:spcAft>
                <a:defRPr sz="4900">
                  <a:solidFill>
                    <a:schemeClr val="tx1"/>
                  </a:solidFill>
                  <a:latin typeface="Calibri" charset="0"/>
                </a:defRPr>
              </a:lvl9pPr>
            </a:lstStyle>
            <a:p>
              <a:pPr marL="0" lvl="1" indent="0">
                <a:buClr>
                  <a:srgbClr val="782327"/>
                </a:buClr>
                <a:buSzPct val="152000"/>
              </a:pPr>
              <a:r>
                <a:rPr lang="en-US" altLang="x-none" sz="3200" dirty="0">
                  <a:ea typeface="Calibri" charset="0"/>
                  <a:cs typeface="Calibri" charset="0"/>
                </a:rPr>
                <a:t>Conclusions</a:t>
              </a:r>
            </a:p>
            <a:p>
              <a:pPr marL="0" lvl="2" indent="-106363">
                <a:spcAft>
                  <a:spcPts val="0"/>
                </a:spcAft>
                <a:buClr>
                  <a:schemeClr val="accent2">
                    <a:lumMod val="50000"/>
                  </a:schemeClr>
                </a:buClr>
                <a:buSzPct val="100000"/>
              </a:pPr>
              <a:r>
                <a:rPr lang="en-US" altLang="x-none" sz="2400" dirty="0">
                  <a:solidFill>
                    <a:srgbClr val="50575A"/>
                  </a:solidFill>
                  <a:latin typeface="Calibri Light" charset="0"/>
                  <a:ea typeface="Arial" charset="0"/>
                  <a:cs typeface="Arial" charset="0"/>
                </a:rPr>
                <a:t>IPE offers key benefits for EAL nursing students:</a:t>
              </a:r>
            </a:p>
            <a:p>
              <a:pPr marL="693737" lvl="3" indent="-342900">
                <a:spcAft>
                  <a:spcPts val="0"/>
                </a:spcAft>
                <a:buClr>
                  <a:schemeClr val="accent2">
                    <a:lumMod val="50000"/>
                  </a:schemeClr>
                </a:buClr>
                <a:buSzPct val="100000"/>
                <a:buFont typeface="Arial" panose="020B0604020202020204" pitchFamily="34" charset="0"/>
                <a:buChar char="•"/>
              </a:pPr>
              <a:r>
                <a:rPr lang="en-US" altLang="x-none" sz="2400" dirty="0">
                  <a:solidFill>
                    <a:srgbClr val="50575A"/>
                  </a:solidFill>
                  <a:latin typeface="Calibri Light" charset="0"/>
                  <a:ea typeface="Arial" charset="0"/>
                  <a:cs typeface="Arial" charset="0"/>
                </a:rPr>
                <a:t>Builds confidence; Fosters professional connections; Enhances collaboration skills</a:t>
              </a:r>
            </a:p>
            <a:p>
              <a:pPr marL="0" lvl="2" indent="-106363">
                <a:spcAft>
                  <a:spcPts val="0"/>
                </a:spcAft>
                <a:buClr>
                  <a:schemeClr val="accent2">
                    <a:lumMod val="50000"/>
                  </a:schemeClr>
                </a:buClr>
                <a:buSzPct val="100000"/>
              </a:pPr>
              <a:r>
                <a:rPr lang="en-US" altLang="x-none" sz="2400" dirty="0">
                  <a:solidFill>
                    <a:srgbClr val="50575A"/>
                  </a:solidFill>
                  <a:latin typeface="Calibri Light" charset="0"/>
                  <a:ea typeface="Arial" charset="0"/>
                  <a:cs typeface="Arial" charset="0"/>
                </a:rPr>
                <a:t>Implications for educators:</a:t>
              </a:r>
            </a:p>
            <a:p>
              <a:pPr marL="693737" lvl="3" indent="-342900">
                <a:spcAft>
                  <a:spcPts val="0"/>
                </a:spcAft>
                <a:buClr>
                  <a:schemeClr val="accent2">
                    <a:lumMod val="50000"/>
                  </a:schemeClr>
                </a:buClr>
                <a:buSzPct val="100000"/>
                <a:buFont typeface="Arial" panose="020B0604020202020204" pitchFamily="34" charset="0"/>
                <a:buChar char="•"/>
              </a:pPr>
              <a:r>
                <a:rPr lang="en-US" altLang="x-none" sz="2400" dirty="0">
                  <a:solidFill>
                    <a:srgbClr val="50575A"/>
                  </a:solidFill>
                  <a:latin typeface="Calibri Light" charset="0"/>
                  <a:ea typeface="Arial" charset="0"/>
                  <a:cs typeface="Arial" charset="0"/>
                </a:rPr>
                <a:t>Consider EAL student needs in IPE design and delivery; Promote inclusive and supportive learning environments</a:t>
              </a:r>
            </a:p>
            <a:p>
              <a:pPr marL="0" lvl="1" indent="0">
                <a:spcAft>
                  <a:spcPts val="0"/>
                </a:spcAft>
                <a:buClr>
                  <a:srgbClr val="782327"/>
                </a:buClr>
                <a:buSzPct val="152000"/>
              </a:pPr>
              <a:r>
                <a:rPr lang="en-US" altLang="x-none" sz="2400" dirty="0">
                  <a:solidFill>
                    <a:srgbClr val="50575A"/>
                  </a:solidFill>
                  <a:latin typeface="Calibri Light" charset="0"/>
                  <a:ea typeface="Arial" charset="0"/>
                  <a:cs typeface="Arial" charset="0"/>
                </a:rPr>
                <a:t>Future Research is needed to identify best practices for supporting EAL students in IPE activities. </a:t>
              </a:r>
              <a:endParaRPr lang="en-US" altLang="x-none" sz="1800" dirty="0">
                <a:solidFill>
                  <a:srgbClr val="50575A"/>
                </a:solidFill>
                <a:latin typeface="Calibri Light" charset="0"/>
                <a:ea typeface="Arial" charset="0"/>
                <a:cs typeface="Arial" charset="0"/>
              </a:endParaRPr>
            </a:p>
          </p:txBody>
        </p:sp>
        <p:sp>
          <p:nvSpPr>
            <p:cNvPr id="16" name="Text Box 9"/>
            <p:cNvSpPr txBox="1">
              <a:spLocks noChangeArrowheads="1"/>
            </p:cNvSpPr>
            <p:nvPr/>
          </p:nvSpPr>
          <p:spPr bwMode="auto">
            <a:xfrm>
              <a:off x="8622779" y="2321687"/>
              <a:ext cx="9666742" cy="402029"/>
            </a:xfrm>
            <a:prstGeom prst="rect">
              <a:avLst/>
            </a:prstGeom>
            <a:noFill/>
            <a:ln w="9525">
              <a:noFill/>
              <a:miter lim="800000"/>
              <a:headEnd/>
              <a:tailEnd/>
            </a:ln>
          </p:spPr>
          <p:txBody>
            <a:bodyPr wrap="square" lIns="52248" tIns="26123" rIns="52248" bIns="26123">
              <a:spAutoFit/>
            </a:bodyPr>
            <a:lstStyle>
              <a:lvl1pPr marL="342900" indent="-342900" defTabSz="3041650">
                <a:defRPr sz="4900">
                  <a:solidFill>
                    <a:schemeClr val="tx1"/>
                  </a:solidFill>
                  <a:latin typeface="Calibri" charset="0"/>
                </a:defRPr>
              </a:lvl1pPr>
              <a:lvl2pPr defTabSz="3041650">
                <a:defRPr sz="4900">
                  <a:solidFill>
                    <a:schemeClr val="tx1"/>
                  </a:solidFill>
                  <a:latin typeface="Calibri" charset="0"/>
                </a:defRPr>
              </a:lvl2pPr>
              <a:lvl3pPr marL="1143000" indent="-228600" defTabSz="3041650">
                <a:defRPr sz="4900">
                  <a:solidFill>
                    <a:schemeClr val="tx1"/>
                  </a:solidFill>
                  <a:latin typeface="Calibri" charset="0"/>
                </a:defRPr>
              </a:lvl3pPr>
              <a:lvl4pPr marL="1600200" indent="-228600" defTabSz="3041650">
                <a:defRPr sz="4900">
                  <a:solidFill>
                    <a:schemeClr val="tx1"/>
                  </a:solidFill>
                  <a:latin typeface="Calibri" charset="0"/>
                </a:defRPr>
              </a:lvl4pPr>
              <a:lvl5pPr marL="2057400" indent="-228600" defTabSz="3041650">
                <a:defRPr sz="4900">
                  <a:solidFill>
                    <a:schemeClr val="tx1"/>
                  </a:solidFill>
                  <a:latin typeface="Calibri" charset="0"/>
                </a:defRPr>
              </a:lvl5pPr>
              <a:lvl6pPr marL="2514600" indent="-228600" defTabSz="3041650" fontAlgn="base">
                <a:spcBef>
                  <a:spcPct val="0"/>
                </a:spcBef>
                <a:spcAft>
                  <a:spcPct val="0"/>
                </a:spcAft>
                <a:defRPr sz="4900">
                  <a:solidFill>
                    <a:schemeClr val="tx1"/>
                  </a:solidFill>
                  <a:latin typeface="Calibri" charset="0"/>
                </a:defRPr>
              </a:lvl6pPr>
              <a:lvl7pPr marL="2971800" indent="-228600" defTabSz="3041650" fontAlgn="base">
                <a:spcBef>
                  <a:spcPct val="0"/>
                </a:spcBef>
                <a:spcAft>
                  <a:spcPct val="0"/>
                </a:spcAft>
                <a:defRPr sz="4900">
                  <a:solidFill>
                    <a:schemeClr val="tx1"/>
                  </a:solidFill>
                  <a:latin typeface="Calibri" charset="0"/>
                </a:defRPr>
              </a:lvl7pPr>
              <a:lvl8pPr marL="3429000" indent="-228600" defTabSz="3041650" fontAlgn="base">
                <a:spcBef>
                  <a:spcPct val="0"/>
                </a:spcBef>
                <a:spcAft>
                  <a:spcPct val="0"/>
                </a:spcAft>
                <a:defRPr sz="4900">
                  <a:solidFill>
                    <a:schemeClr val="tx1"/>
                  </a:solidFill>
                  <a:latin typeface="Calibri" charset="0"/>
                </a:defRPr>
              </a:lvl8pPr>
              <a:lvl9pPr marL="3886200" indent="-228600" defTabSz="3041650" fontAlgn="base">
                <a:spcBef>
                  <a:spcPct val="0"/>
                </a:spcBef>
                <a:spcAft>
                  <a:spcPct val="0"/>
                </a:spcAft>
                <a:defRPr sz="4900">
                  <a:solidFill>
                    <a:schemeClr val="tx1"/>
                  </a:solidFill>
                  <a:latin typeface="Calibri" charset="0"/>
                </a:defRPr>
              </a:lvl9pPr>
            </a:lstStyle>
            <a:p>
              <a:pPr marL="0" lvl="1" indent="0" algn="ctr">
                <a:buClr>
                  <a:srgbClr val="782327"/>
                </a:buClr>
                <a:buSzPct val="152000"/>
              </a:pPr>
              <a:r>
                <a:rPr lang="en-US" altLang="x-none" sz="3200" dirty="0">
                  <a:ea typeface="Calibri" charset="0"/>
                  <a:cs typeface="Calibri" charset="0"/>
                </a:rPr>
                <a:t>Results</a:t>
              </a:r>
            </a:p>
          </p:txBody>
        </p:sp>
        <p:sp>
          <p:nvSpPr>
            <p:cNvPr id="21" name="Text Box 9"/>
            <p:cNvSpPr txBox="1">
              <a:spLocks noChangeArrowheads="1"/>
            </p:cNvSpPr>
            <p:nvPr/>
          </p:nvSpPr>
          <p:spPr bwMode="auto">
            <a:xfrm>
              <a:off x="-3190514" y="7825411"/>
              <a:ext cx="9567595" cy="946719"/>
            </a:xfrm>
            <a:prstGeom prst="rect">
              <a:avLst/>
            </a:prstGeom>
            <a:noFill/>
            <a:ln w="9525">
              <a:noFill/>
              <a:miter lim="800000"/>
              <a:headEnd/>
              <a:tailEnd/>
            </a:ln>
          </p:spPr>
          <p:txBody>
            <a:bodyPr wrap="square" lIns="52248" tIns="26123" rIns="52248" bIns="26123">
              <a:spAutoFit/>
            </a:bodyPr>
            <a:lstStyle>
              <a:lvl1pPr marL="342900" indent="-342900" defTabSz="3041650">
                <a:defRPr sz="4900">
                  <a:solidFill>
                    <a:schemeClr val="tx1"/>
                  </a:solidFill>
                  <a:latin typeface="Calibri" charset="0"/>
                </a:defRPr>
              </a:lvl1pPr>
              <a:lvl2pPr defTabSz="3041650">
                <a:defRPr sz="4900">
                  <a:solidFill>
                    <a:schemeClr val="tx1"/>
                  </a:solidFill>
                  <a:latin typeface="Calibri" charset="0"/>
                </a:defRPr>
              </a:lvl2pPr>
              <a:lvl3pPr marL="1143000" indent="-228600" defTabSz="3041650">
                <a:defRPr sz="4900">
                  <a:solidFill>
                    <a:schemeClr val="tx1"/>
                  </a:solidFill>
                  <a:latin typeface="Calibri" charset="0"/>
                </a:defRPr>
              </a:lvl3pPr>
              <a:lvl4pPr marL="1600200" indent="-228600" defTabSz="3041650">
                <a:defRPr sz="4900">
                  <a:solidFill>
                    <a:schemeClr val="tx1"/>
                  </a:solidFill>
                  <a:latin typeface="Calibri" charset="0"/>
                </a:defRPr>
              </a:lvl4pPr>
              <a:lvl5pPr marL="2057400" indent="-228600" defTabSz="3041650">
                <a:defRPr sz="4900">
                  <a:solidFill>
                    <a:schemeClr val="tx1"/>
                  </a:solidFill>
                  <a:latin typeface="Calibri" charset="0"/>
                </a:defRPr>
              </a:lvl5pPr>
              <a:lvl6pPr marL="2514600" indent="-228600" defTabSz="3041650" fontAlgn="base">
                <a:spcBef>
                  <a:spcPct val="0"/>
                </a:spcBef>
                <a:spcAft>
                  <a:spcPct val="0"/>
                </a:spcAft>
                <a:defRPr sz="4900">
                  <a:solidFill>
                    <a:schemeClr val="tx1"/>
                  </a:solidFill>
                  <a:latin typeface="Calibri" charset="0"/>
                </a:defRPr>
              </a:lvl6pPr>
              <a:lvl7pPr marL="2971800" indent="-228600" defTabSz="3041650" fontAlgn="base">
                <a:spcBef>
                  <a:spcPct val="0"/>
                </a:spcBef>
                <a:spcAft>
                  <a:spcPct val="0"/>
                </a:spcAft>
                <a:defRPr sz="4900">
                  <a:solidFill>
                    <a:schemeClr val="tx1"/>
                  </a:solidFill>
                  <a:latin typeface="Calibri" charset="0"/>
                </a:defRPr>
              </a:lvl7pPr>
              <a:lvl8pPr marL="3429000" indent="-228600" defTabSz="3041650" fontAlgn="base">
                <a:spcBef>
                  <a:spcPct val="0"/>
                </a:spcBef>
                <a:spcAft>
                  <a:spcPct val="0"/>
                </a:spcAft>
                <a:defRPr sz="4900">
                  <a:solidFill>
                    <a:schemeClr val="tx1"/>
                  </a:solidFill>
                  <a:latin typeface="Calibri" charset="0"/>
                </a:defRPr>
              </a:lvl8pPr>
              <a:lvl9pPr marL="3886200" indent="-228600" defTabSz="3041650" fontAlgn="base">
                <a:spcBef>
                  <a:spcPct val="0"/>
                </a:spcBef>
                <a:spcAft>
                  <a:spcPct val="0"/>
                </a:spcAft>
                <a:defRPr sz="4900">
                  <a:solidFill>
                    <a:schemeClr val="tx1"/>
                  </a:solidFill>
                  <a:latin typeface="Calibri" charset="0"/>
                </a:defRPr>
              </a:lvl9pPr>
            </a:lstStyle>
            <a:p>
              <a:pPr marL="0" lvl="1" indent="0">
                <a:buClr>
                  <a:srgbClr val="782327"/>
                </a:buClr>
                <a:buSzPct val="152000"/>
              </a:pPr>
              <a:r>
                <a:rPr lang="en-US" altLang="x-none" sz="3200" dirty="0">
                  <a:ea typeface="Calibri" charset="0"/>
                  <a:cs typeface="Calibri" charset="0"/>
                </a:rPr>
                <a:t>Purpose</a:t>
              </a:r>
            </a:p>
            <a:p>
              <a:pPr marL="0" lvl="1" indent="0">
                <a:spcAft>
                  <a:spcPts val="725"/>
                </a:spcAft>
                <a:buClr>
                  <a:srgbClr val="782327"/>
                </a:buClr>
                <a:buSzPct val="152000"/>
              </a:pPr>
              <a:r>
                <a:rPr lang="en-US" sz="2400" dirty="0">
                  <a:solidFill>
                    <a:schemeClr val="accent2">
                      <a:lumMod val="50000"/>
                    </a:schemeClr>
                  </a:solidFill>
                  <a:latin typeface="Calibri Light" panose="020F0302020204030204" pitchFamily="34" charset="0"/>
                  <a:cs typeface="Calibri Light" panose="020F0302020204030204" pitchFamily="34" charset="0"/>
                </a:rPr>
                <a:t>To explore and describe prelicensure EAL students’ perceptions of IPE experiences. </a:t>
              </a:r>
              <a:endParaRPr lang="en-US" altLang="x-none" sz="2400" dirty="0">
                <a:solidFill>
                  <a:schemeClr val="accent2">
                    <a:lumMod val="50000"/>
                  </a:schemeClr>
                </a:solidFill>
                <a:latin typeface="Calibri Light" panose="020F0302020204030204" pitchFamily="34" charset="0"/>
                <a:ea typeface="Arial" charset="0"/>
                <a:cs typeface="Calibri Light" panose="020F0302020204030204" pitchFamily="34" charset="0"/>
              </a:endParaRPr>
            </a:p>
          </p:txBody>
        </p:sp>
        <p:sp>
          <p:nvSpPr>
            <p:cNvPr id="22" name="Text Box 9"/>
            <p:cNvSpPr txBox="1">
              <a:spLocks noChangeArrowheads="1"/>
            </p:cNvSpPr>
            <p:nvPr/>
          </p:nvSpPr>
          <p:spPr bwMode="auto">
            <a:xfrm>
              <a:off x="-3205562" y="8838774"/>
              <a:ext cx="9582643" cy="3987906"/>
            </a:xfrm>
            <a:prstGeom prst="rect">
              <a:avLst/>
            </a:prstGeom>
            <a:noFill/>
            <a:ln w="9525">
              <a:noFill/>
              <a:miter lim="800000"/>
              <a:headEnd/>
              <a:tailEnd/>
            </a:ln>
          </p:spPr>
          <p:txBody>
            <a:bodyPr wrap="square" lIns="52248" tIns="26123" rIns="52248" bIns="26123">
              <a:spAutoFit/>
            </a:bodyPr>
            <a:lstStyle>
              <a:lvl1pPr marL="342900" indent="-342900" defTabSz="3041650">
                <a:defRPr sz="4900">
                  <a:solidFill>
                    <a:schemeClr val="tx1"/>
                  </a:solidFill>
                  <a:latin typeface="Calibri" charset="0"/>
                </a:defRPr>
              </a:lvl1pPr>
              <a:lvl2pPr defTabSz="3041650">
                <a:defRPr sz="4900">
                  <a:solidFill>
                    <a:schemeClr val="tx1"/>
                  </a:solidFill>
                  <a:latin typeface="Calibri" charset="0"/>
                </a:defRPr>
              </a:lvl2pPr>
              <a:lvl3pPr marL="1143000" indent="-228600" defTabSz="3041650">
                <a:defRPr sz="4900">
                  <a:solidFill>
                    <a:schemeClr val="tx1"/>
                  </a:solidFill>
                  <a:latin typeface="Calibri" charset="0"/>
                </a:defRPr>
              </a:lvl3pPr>
              <a:lvl4pPr marL="1600200" indent="-228600" defTabSz="3041650">
                <a:defRPr sz="4900">
                  <a:solidFill>
                    <a:schemeClr val="tx1"/>
                  </a:solidFill>
                  <a:latin typeface="Calibri" charset="0"/>
                </a:defRPr>
              </a:lvl4pPr>
              <a:lvl5pPr marL="2057400" indent="-228600" defTabSz="3041650">
                <a:defRPr sz="4900">
                  <a:solidFill>
                    <a:schemeClr val="tx1"/>
                  </a:solidFill>
                  <a:latin typeface="Calibri" charset="0"/>
                </a:defRPr>
              </a:lvl5pPr>
              <a:lvl6pPr marL="2514600" indent="-228600" defTabSz="3041650" fontAlgn="base">
                <a:spcBef>
                  <a:spcPct val="0"/>
                </a:spcBef>
                <a:spcAft>
                  <a:spcPct val="0"/>
                </a:spcAft>
                <a:defRPr sz="4900">
                  <a:solidFill>
                    <a:schemeClr val="tx1"/>
                  </a:solidFill>
                  <a:latin typeface="Calibri" charset="0"/>
                </a:defRPr>
              </a:lvl6pPr>
              <a:lvl7pPr marL="2971800" indent="-228600" defTabSz="3041650" fontAlgn="base">
                <a:spcBef>
                  <a:spcPct val="0"/>
                </a:spcBef>
                <a:spcAft>
                  <a:spcPct val="0"/>
                </a:spcAft>
                <a:defRPr sz="4900">
                  <a:solidFill>
                    <a:schemeClr val="tx1"/>
                  </a:solidFill>
                  <a:latin typeface="Calibri" charset="0"/>
                </a:defRPr>
              </a:lvl7pPr>
              <a:lvl8pPr marL="3429000" indent="-228600" defTabSz="3041650" fontAlgn="base">
                <a:spcBef>
                  <a:spcPct val="0"/>
                </a:spcBef>
                <a:spcAft>
                  <a:spcPct val="0"/>
                </a:spcAft>
                <a:defRPr sz="4900">
                  <a:solidFill>
                    <a:schemeClr val="tx1"/>
                  </a:solidFill>
                  <a:latin typeface="Calibri" charset="0"/>
                </a:defRPr>
              </a:lvl8pPr>
              <a:lvl9pPr marL="3886200" indent="-228600" defTabSz="3041650" fontAlgn="base">
                <a:spcBef>
                  <a:spcPct val="0"/>
                </a:spcBef>
                <a:spcAft>
                  <a:spcPct val="0"/>
                </a:spcAft>
                <a:defRPr sz="4900">
                  <a:solidFill>
                    <a:schemeClr val="tx1"/>
                  </a:solidFill>
                  <a:latin typeface="Calibri" charset="0"/>
                </a:defRPr>
              </a:lvl9pPr>
            </a:lstStyle>
            <a:p>
              <a:pPr marL="0" lvl="1" indent="0">
                <a:buClr>
                  <a:srgbClr val="782327"/>
                </a:buClr>
                <a:buSzPct val="152000"/>
              </a:pPr>
              <a:r>
                <a:rPr lang="en-US" altLang="x-none" sz="3200" dirty="0">
                  <a:ea typeface="Calibri" charset="0"/>
                  <a:cs typeface="Calibri" charset="0"/>
                </a:rPr>
                <a:t>Methods</a:t>
              </a:r>
            </a:p>
            <a:p>
              <a:pPr marL="0" lvl="1" indent="0">
                <a:buClr>
                  <a:srgbClr val="782327"/>
                </a:buClr>
                <a:buSzPct val="152000"/>
              </a:pPr>
              <a:r>
                <a:rPr lang="en-US" altLang="x-none" sz="2400" dirty="0">
                  <a:solidFill>
                    <a:srgbClr val="7BAFD4"/>
                  </a:solidFill>
                  <a:latin typeface="+mn-lt"/>
                  <a:ea typeface="Calibri" charset="0"/>
                  <a:cs typeface="Calibri" charset="0"/>
                </a:rPr>
                <a:t>Qualitative Descriptive Methodology</a:t>
              </a:r>
              <a:endParaRPr lang="en-US" altLang="x-none" sz="2400" dirty="0">
                <a:solidFill>
                  <a:srgbClr val="50575A"/>
                </a:solidFill>
                <a:latin typeface="+mn-lt"/>
                <a:ea typeface="Arial" charset="0"/>
                <a:cs typeface="Arial" charset="0"/>
              </a:endParaRPr>
            </a:p>
            <a:p>
              <a:pPr marL="865188" lvl="1" indent="-288925">
                <a:buClr>
                  <a:schemeClr val="accent2">
                    <a:lumMod val="50000"/>
                  </a:schemeClr>
                </a:buClr>
                <a:buSzPct val="100000"/>
                <a:buFont typeface="Arial" panose="020B0604020202020204" pitchFamily="34" charset="0"/>
                <a:buChar char="•"/>
              </a:pPr>
              <a:r>
                <a:rPr lang="en-US" altLang="x-none" sz="2400" dirty="0">
                  <a:solidFill>
                    <a:schemeClr val="accent2">
                      <a:lumMod val="50000"/>
                    </a:schemeClr>
                  </a:solidFill>
                  <a:latin typeface="Calibri Light" panose="020F0302020204030204" pitchFamily="34" charset="0"/>
                  <a:ea typeface="Calibri" charset="0"/>
                  <a:cs typeface="Calibri Light" panose="020F0302020204030204" pitchFamily="34" charset="0"/>
                </a:rPr>
                <a:t>Purposive and Snowball sampling</a:t>
              </a:r>
            </a:p>
            <a:p>
              <a:pPr marL="0" lvl="1" indent="0">
                <a:buClr>
                  <a:srgbClr val="782327"/>
                </a:buClr>
                <a:buSzPct val="152000"/>
              </a:pPr>
              <a:r>
                <a:rPr lang="en-US" altLang="x-none" sz="2400" dirty="0">
                  <a:solidFill>
                    <a:srgbClr val="7BAFD4"/>
                  </a:solidFill>
                  <a:ea typeface="Calibri" charset="0"/>
                  <a:cs typeface="Calibri" charset="0"/>
                </a:rPr>
                <a:t>Inclusion Criteria</a:t>
              </a:r>
            </a:p>
            <a:p>
              <a:pPr marL="865188" lvl="1" indent="-288925">
                <a:buClr>
                  <a:schemeClr val="accent2">
                    <a:lumMod val="50000"/>
                  </a:schemeClr>
                </a:buClr>
                <a:buSzPct val="100000"/>
                <a:buFont typeface="Arial" panose="020B0604020202020204" pitchFamily="34" charset="0"/>
                <a:buChar char="•"/>
              </a:pPr>
              <a:r>
                <a:rPr lang="en-US" altLang="x-none" sz="2400" dirty="0">
                  <a:solidFill>
                    <a:schemeClr val="accent2">
                      <a:lumMod val="50000"/>
                    </a:schemeClr>
                  </a:solidFill>
                  <a:latin typeface="Calibri Light" panose="020F0302020204030204" pitchFamily="34" charset="0"/>
                  <a:ea typeface="Calibri" charset="0"/>
                  <a:cs typeface="Calibri Light" panose="020F0302020204030204" pitchFamily="34" charset="0"/>
                </a:rPr>
                <a:t>Enrolled in or graduated within 1 year from an accredited US prelicensure nursing program &amp; participated in IPE experience in nursing program</a:t>
              </a:r>
            </a:p>
            <a:p>
              <a:pPr marL="922338" lvl="1" indent="-346075">
                <a:buClr>
                  <a:schemeClr val="accent2">
                    <a:lumMod val="50000"/>
                  </a:schemeClr>
                </a:buClr>
                <a:buSzPct val="100000"/>
                <a:buFont typeface="Arial" panose="020B0604020202020204" pitchFamily="34" charset="0"/>
                <a:buChar char="•"/>
              </a:pPr>
              <a:r>
                <a:rPr lang="en-US" altLang="x-none" sz="2400" dirty="0">
                  <a:solidFill>
                    <a:schemeClr val="accent2">
                      <a:lumMod val="50000"/>
                    </a:schemeClr>
                  </a:solidFill>
                  <a:latin typeface="Calibri Light" panose="020F0302020204030204" pitchFamily="34" charset="0"/>
                  <a:ea typeface="Calibri" charset="0"/>
                  <a:cs typeface="Calibri Light" panose="020F0302020204030204" pitchFamily="34" charset="0"/>
                </a:rPr>
                <a:t>Age </a:t>
              </a:r>
              <a:r>
                <a:rPr lang="en-US" altLang="x-none" sz="2400" u="sng" dirty="0">
                  <a:solidFill>
                    <a:schemeClr val="accent2">
                      <a:lumMod val="50000"/>
                    </a:schemeClr>
                  </a:solidFill>
                  <a:latin typeface="Calibri Light" panose="020F0302020204030204" pitchFamily="34" charset="0"/>
                  <a:ea typeface="Calibri" charset="0"/>
                  <a:cs typeface="Calibri Light" panose="020F0302020204030204" pitchFamily="34" charset="0"/>
                </a:rPr>
                <a:t>&gt;</a:t>
              </a:r>
              <a:r>
                <a:rPr lang="en-US" altLang="x-none" sz="2400" dirty="0">
                  <a:solidFill>
                    <a:schemeClr val="accent2">
                      <a:lumMod val="50000"/>
                    </a:schemeClr>
                  </a:solidFill>
                  <a:latin typeface="Calibri Light" panose="020F0302020204030204" pitchFamily="34" charset="0"/>
                  <a:ea typeface="Calibri" charset="0"/>
                  <a:cs typeface="Calibri Light" panose="020F0302020204030204" pitchFamily="34" charset="0"/>
                </a:rPr>
                <a:t> 18 years; EAL</a:t>
              </a:r>
            </a:p>
            <a:p>
              <a:pPr marL="0" lvl="1" indent="0">
                <a:buClr>
                  <a:schemeClr val="accent2">
                    <a:lumMod val="50000"/>
                  </a:schemeClr>
                </a:buClr>
                <a:buSzPct val="100000"/>
              </a:pPr>
              <a:r>
                <a:rPr lang="en-US" altLang="x-none" sz="2400" dirty="0">
                  <a:solidFill>
                    <a:srgbClr val="7BAFD4"/>
                  </a:solidFill>
                  <a:ea typeface="Calibri" charset="0"/>
                  <a:cs typeface="Calibri" charset="0"/>
                </a:rPr>
                <a:t>Data Collection</a:t>
              </a:r>
            </a:p>
            <a:p>
              <a:pPr marL="922338" lvl="1" indent="-403225">
                <a:buClr>
                  <a:schemeClr val="accent2">
                    <a:lumMod val="50000"/>
                  </a:schemeClr>
                </a:buClr>
                <a:buSzPct val="100000"/>
                <a:buFont typeface="Arial" panose="020B0604020202020204" pitchFamily="34" charset="0"/>
                <a:buChar char="•"/>
              </a:pPr>
              <a:r>
                <a:rPr lang="en-US" altLang="x-none" sz="2400" dirty="0">
                  <a:solidFill>
                    <a:srgbClr val="50575A"/>
                  </a:solidFill>
                  <a:latin typeface="Calibri Light" charset="0"/>
                  <a:ea typeface="Arial" charset="0"/>
                  <a:cs typeface="Arial" charset="0"/>
                </a:rPr>
                <a:t>Qualtrics Surveys &amp; Semi-Structured Interviews</a:t>
              </a:r>
            </a:p>
            <a:p>
              <a:pPr marL="0" lvl="1" indent="0">
                <a:buClr>
                  <a:schemeClr val="accent2">
                    <a:lumMod val="50000"/>
                  </a:schemeClr>
                </a:buClr>
                <a:buSzPct val="100000"/>
              </a:pPr>
              <a:r>
                <a:rPr lang="en-US" altLang="x-none" sz="2800" dirty="0">
                  <a:solidFill>
                    <a:srgbClr val="7BAFD4"/>
                  </a:solidFill>
                  <a:latin typeface="Calibri" panose="020F0502020204030204" pitchFamily="34" charset="0"/>
                  <a:ea typeface="Calibri" charset="0"/>
                  <a:cs typeface="Calibri" panose="020F0502020204030204" pitchFamily="34" charset="0"/>
                </a:rPr>
                <a:t>Da</a:t>
              </a:r>
              <a:r>
                <a:rPr lang="en-US" altLang="x-none" sz="2400" dirty="0">
                  <a:solidFill>
                    <a:srgbClr val="7BAFD4"/>
                  </a:solidFill>
                  <a:latin typeface="Calibri" panose="020F0502020204030204" pitchFamily="34" charset="0"/>
                  <a:ea typeface="Calibri" charset="0"/>
                  <a:cs typeface="Calibri" panose="020F0502020204030204" pitchFamily="34" charset="0"/>
                </a:rPr>
                <a:t>ta Analysis</a:t>
              </a:r>
            </a:p>
            <a:p>
              <a:pPr marL="981075" lvl="1" indent="-461963">
                <a:buClr>
                  <a:schemeClr val="accent2">
                    <a:lumMod val="50000"/>
                  </a:schemeClr>
                </a:buClr>
                <a:buSzPct val="100000"/>
                <a:buFont typeface="Arial" panose="020B0604020202020204" pitchFamily="34" charset="0"/>
                <a:buChar char="•"/>
              </a:pPr>
              <a:r>
                <a:rPr lang="en-US" altLang="x-none" sz="2400" dirty="0">
                  <a:solidFill>
                    <a:schemeClr val="accent2">
                      <a:lumMod val="50000"/>
                    </a:schemeClr>
                  </a:solidFill>
                  <a:latin typeface="Calibri Light" panose="020F0302020204030204" pitchFamily="34" charset="0"/>
                  <a:ea typeface="Calibri" charset="0"/>
                  <a:cs typeface="Calibri Light" panose="020F0302020204030204" pitchFamily="34" charset="0"/>
                </a:rPr>
                <a:t>Descriptive Statistics &amp; Qualitative Content Analysis</a:t>
              </a:r>
            </a:p>
            <a:p>
              <a:pPr marL="1722437" lvl="5" indent="-457200">
                <a:buClr>
                  <a:schemeClr val="accent2">
                    <a:lumMod val="50000"/>
                  </a:schemeClr>
                </a:buClr>
                <a:buSzPct val="100000"/>
                <a:buFont typeface="Arial" panose="020B0604020202020204" pitchFamily="34" charset="0"/>
                <a:buChar char="•"/>
              </a:pPr>
              <a:r>
                <a:rPr lang="en-US" altLang="x-none" sz="2400" dirty="0">
                  <a:solidFill>
                    <a:schemeClr val="accent2">
                      <a:lumMod val="50000"/>
                    </a:schemeClr>
                  </a:solidFill>
                  <a:latin typeface="Calibri Light" panose="020F0302020204030204" pitchFamily="34" charset="0"/>
                  <a:ea typeface="Calibri" charset="0"/>
                  <a:cs typeface="Calibri Light" panose="020F0302020204030204" pitchFamily="34" charset="0"/>
                </a:rPr>
                <a:t>436 Codes -&gt; 25 Code Groups -&gt; 5 Themes</a:t>
              </a:r>
            </a:p>
          </p:txBody>
        </p:sp>
        <p:sp>
          <p:nvSpPr>
            <p:cNvPr id="23" name="Text Box 9"/>
            <p:cNvSpPr txBox="1">
              <a:spLocks noChangeArrowheads="1"/>
            </p:cNvSpPr>
            <p:nvPr/>
          </p:nvSpPr>
          <p:spPr bwMode="auto">
            <a:xfrm>
              <a:off x="20926595" y="2388331"/>
              <a:ext cx="9483512" cy="5031896"/>
            </a:xfrm>
            <a:prstGeom prst="rect">
              <a:avLst/>
            </a:prstGeom>
            <a:noFill/>
            <a:ln w="9525">
              <a:noFill/>
              <a:miter lim="800000"/>
              <a:headEnd/>
              <a:tailEnd/>
            </a:ln>
          </p:spPr>
          <p:txBody>
            <a:bodyPr wrap="square" lIns="52248" tIns="26123" rIns="52248" bIns="26123">
              <a:spAutoFit/>
            </a:bodyPr>
            <a:lstStyle>
              <a:lvl1pPr marL="342900" indent="-342900" defTabSz="3041650">
                <a:defRPr sz="4900">
                  <a:solidFill>
                    <a:schemeClr val="tx1"/>
                  </a:solidFill>
                  <a:latin typeface="Calibri" charset="0"/>
                </a:defRPr>
              </a:lvl1pPr>
              <a:lvl2pPr defTabSz="3041650">
                <a:defRPr sz="4900">
                  <a:solidFill>
                    <a:schemeClr val="tx1"/>
                  </a:solidFill>
                  <a:latin typeface="Calibri" charset="0"/>
                </a:defRPr>
              </a:lvl2pPr>
              <a:lvl3pPr marL="1143000" indent="-228600" defTabSz="3041650">
                <a:defRPr sz="4900">
                  <a:solidFill>
                    <a:schemeClr val="tx1"/>
                  </a:solidFill>
                  <a:latin typeface="Calibri" charset="0"/>
                </a:defRPr>
              </a:lvl3pPr>
              <a:lvl4pPr marL="1600200" indent="-228600" defTabSz="3041650">
                <a:defRPr sz="4900">
                  <a:solidFill>
                    <a:schemeClr val="tx1"/>
                  </a:solidFill>
                  <a:latin typeface="Calibri" charset="0"/>
                </a:defRPr>
              </a:lvl4pPr>
              <a:lvl5pPr marL="2057400" indent="-228600" defTabSz="3041650">
                <a:defRPr sz="4900">
                  <a:solidFill>
                    <a:schemeClr val="tx1"/>
                  </a:solidFill>
                  <a:latin typeface="Calibri" charset="0"/>
                </a:defRPr>
              </a:lvl5pPr>
              <a:lvl6pPr marL="2514600" indent="-228600" defTabSz="3041650" fontAlgn="base">
                <a:spcBef>
                  <a:spcPct val="0"/>
                </a:spcBef>
                <a:spcAft>
                  <a:spcPct val="0"/>
                </a:spcAft>
                <a:defRPr sz="4900">
                  <a:solidFill>
                    <a:schemeClr val="tx1"/>
                  </a:solidFill>
                  <a:latin typeface="Calibri" charset="0"/>
                </a:defRPr>
              </a:lvl6pPr>
              <a:lvl7pPr marL="2971800" indent="-228600" defTabSz="3041650" fontAlgn="base">
                <a:spcBef>
                  <a:spcPct val="0"/>
                </a:spcBef>
                <a:spcAft>
                  <a:spcPct val="0"/>
                </a:spcAft>
                <a:defRPr sz="4900">
                  <a:solidFill>
                    <a:schemeClr val="tx1"/>
                  </a:solidFill>
                  <a:latin typeface="Calibri" charset="0"/>
                </a:defRPr>
              </a:lvl7pPr>
              <a:lvl8pPr marL="3429000" indent="-228600" defTabSz="3041650" fontAlgn="base">
                <a:spcBef>
                  <a:spcPct val="0"/>
                </a:spcBef>
                <a:spcAft>
                  <a:spcPct val="0"/>
                </a:spcAft>
                <a:defRPr sz="4900">
                  <a:solidFill>
                    <a:schemeClr val="tx1"/>
                  </a:solidFill>
                  <a:latin typeface="Calibri" charset="0"/>
                </a:defRPr>
              </a:lvl8pPr>
              <a:lvl9pPr marL="3886200" indent="-228600" defTabSz="3041650" fontAlgn="base">
                <a:spcBef>
                  <a:spcPct val="0"/>
                </a:spcBef>
                <a:spcAft>
                  <a:spcPct val="0"/>
                </a:spcAft>
                <a:defRPr sz="4900">
                  <a:solidFill>
                    <a:schemeClr val="tx1"/>
                  </a:solidFill>
                  <a:latin typeface="Calibri" charset="0"/>
                </a:defRPr>
              </a:lvl9pPr>
            </a:lstStyle>
            <a:p>
              <a:pPr marL="0" lvl="1" indent="0">
                <a:buClr>
                  <a:srgbClr val="782327"/>
                </a:buClr>
                <a:buSzPct val="152000"/>
              </a:pPr>
              <a:r>
                <a:rPr lang="en-US" altLang="x-none" sz="3200" dirty="0">
                  <a:ea typeface="Calibri" charset="0"/>
                  <a:cs typeface="Calibri" charset="0"/>
                </a:rPr>
                <a:t>Implications</a:t>
              </a:r>
            </a:p>
            <a:p>
              <a:pPr marL="0" indent="0">
                <a:spcAft>
                  <a:spcPts val="0"/>
                </a:spcAft>
                <a:buClr>
                  <a:schemeClr val="accent2">
                    <a:lumMod val="50000"/>
                  </a:schemeClr>
                </a:buClr>
                <a:buSzPct val="100000"/>
              </a:pPr>
              <a:r>
                <a:rPr lang="en-US" altLang="x-none" sz="2400" b="1" dirty="0">
                  <a:solidFill>
                    <a:srgbClr val="7BAFD4"/>
                  </a:solidFill>
                  <a:latin typeface="Calibri Light" charset="0"/>
                  <a:ea typeface="Arial" charset="0"/>
                  <a:cs typeface="Arial" charset="0"/>
                </a:rPr>
                <a:t>IPE Format Considerations:</a:t>
              </a:r>
            </a:p>
            <a:p>
              <a:pPr marL="698500" indent="-349250">
                <a:spcAft>
                  <a:spcPts val="0"/>
                </a:spcAft>
                <a:buClr>
                  <a:schemeClr val="accent2">
                    <a:lumMod val="50000"/>
                  </a:schemeClr>
                </a:buClr>
                <a:buSzPct val="100000"/>
                <a:buFont typeface="Arial" panose="020B0604020202020204" pitchFamily="34" charset="0"/>
                <a:buChar char="•"/>
              </a:pPr>
              <a:r>
                <a:rPr lang="en-US" altLang="x-none" sz="2400" dirty="0">
                  <a:solidFill>
                    <a:srgbClr val="50575A"/>
                  </a:solidFill>
                  <a:latin typeface="Calibri Light" charset="0"/>
                  <a:ea typeface="Arial" charset="0"/>
                  <a:cs typeface="Arial" charset="0"/>
                </a:rPr>
                <a:t>In-person IPE activities were preferred for connections and communication</a:t>
              </a:r>
            </a:p>
            <a:p>
              <a:pPr marL="698500" indent="-349250">
                <a:spcAft>
                  <a:spcPts val="0"/>
                </a:spcAft>
                <a:buClr>
                  <a:schemeClr val="accent2">
                    <a:lumMod val="50000"/>
                  </a:schemeClr>
                </a:buClr>
                <a:buSzPct val="100000"/>
                <a:buFont typeface="Arial" panose="020B0604020202020204" pitchFamily="34" charset="0"/>
                <a:buChar char="•"/>
              </a:pPr>
              <a:r>
                <a:rPr lang="en-US" altLang="x-none" sz="2400" dirty="0">
                  <a:solidFill>
                    <a:srgbClr val="50575A"/>
                  </a:solidFill>
                  <a:latin typeface="Calibri Light" charset="0"/>
                  <a:ea typeface="Arial" charset="0"/>
                  <a:cs typeface="Arial" charset="0"/>
                </a:rPr>
                <a:t>Virtual IPE activities offered flexibility and accessibility</a:t>
              </a:r>
            </a:p>
            <a:p>
              <a:pPr marL="698500" indent="-349250">
                <a:spcAft>
                  <a:spcPts val="0"/>
                </a:spcAft>
                <a:buClr>
                  <a:schemeClr val="accent2">
                    <a:lumMod val="50000"/>
                  </a:schemeClr>
                </a:buClr>
                <a:buSzPct val="100000"/>
                <a:buFont typeface="Arial" panose="020B0604020202020204" pitchFamily="34" charset="0"/>
                <a:buChar char="•"/>
              </a:pPr>
              <a:r>
                <a:rPr lang="en-US" altLang="x-none" sz="2400" dirty="0">
                  <a:solidFill>
                    <a:srgbClr val="50575A"/>
                  </a:solidFill>
                  <a:latin typeface="Calibri Light" charset="0"/>
                  <a:ea typeface="Arial" charset="0"/>
                  <a:cs typeface="Arial" charset="0"/>
                </a:rPr>
                <a:t>Therefore, IPE activities could begin with in-person meetings and transition to virtual</a:t>
              </a:r>
            </a:p>
            <a:p>
              <a:pPr marL="698500" indent="-349250">
                <a:spcAft>
                  <a:spcPts val="0"/>
                </a:spcAft>
                <a:buClr>
                  <a:schemeClr val="accent2">
                    <a:lumMod val="50000"/>
                  </a:schemeClr>
                </a:buClr>
                <a:buSzPct val="100000"/>
                <a:buFont typeface="Arial" panose="020B0604020202020204" pitchFamily="34" charset="0"/>
                <a:buChar char="•"/>
              </a:pPr>
              <a:r>
                <a:rPr lang="en-US" altLang="x-none" sz="2400" dirty="0">
                  <a:solidFill>
                    <a:srgbClr val="50575A"/>
                  </a:solidFill>
                  <a:latin typeface="Calibri Light" charset="0"/>
                  <a:ea typeface="Arial" charset="0"/>
                  <a:cs typeface="Arial" charset="0"/>
                </a:rPr>
                <a:t>Include formal introductions and icebreakers to facilitate connection building</a:t>
              </a:r>
            </a:p>
            <a:p>
              <a:pPr marL="0" indent="-563563">
                <a:spcAft>
                  <a:spcPts val="0"/>
                </a:spcAft>
                <a:buClr>
                  <a:schemeClr val="accent2">
                    <a:lumMod val="50000"/>
                  </a:schemeClr>
                </a:buClr>
                <a:buSzPct val="100000"/>
              </a:pPr>
              <a:r>
                <a:rPr lang="en-US" altLang="x-none" sz="2400" b="1" dirty="0">
                  <a:solidFill>
                    <a:srgbClr val="7BAFD4"/>
                  </a:solidFill>
                  <a:latin typeface="Calibri Light" charset="0"/>
                  <a:ea typeface="Arial" charset="0"/>
                  <a:cs typeface="Arial" charset="0"/>
                </a:rPr>
                <a:t>Pre-activity Support Strategies: </a:t>
              </a:r>
            </a:p>
            <a:p>
              <a:pPr marL="692150">
                <a:spcAft>
                  <a:spcPts val="0"/>
                </a:spcAft>
                <a:buClr>
                  <a:schemeClr val="accent2">
                    <a:lumMod val="50000"/>
                  </a:schemeClr>
                </a:buClr>
                <a:buSzPct val="100000"/>
                <a:buFont typeface="Arial" panose="020B0604020202020204" pitchFamily="34" charset="0"/>
                <a:buChar char="•"/>
              </a:pPr>
              <a:r>
                <a:rPr lang="en-US" altLang="x-none" sz="2400" dirty="0">
                  <a:solidFill>
                    <a:srgbClr val="50575A"/>
                  </a:solidFill>
                  <a:latin typeface="Calibri Light" charset="0"/>
                  <a:ea typeface="Arial" charset="0"/>
                  <a:cs typeface="Arial" charset="0"/>
                </a:rPr>
                <a:t>Pair EAL students with native-English speakers to increase comfort with casual conversations</a:t>
              </a:r>
            </a:p>
            <a:p>
              <a:pPr marL="692150">
                <a:spcAft>
                  <a:spcPts val="0"/>
                </a:spcAft>
                <a:buClr>
                  <a:schemeClr val="accent2">
                    <a:lumMod val="50000"/>
                  </a:schemeClr>
                </a:buClr>
                <a:buSzPct val="100000"/>
                <a:buFont typeface="Arial" panose="020B0604020202020204" pitchFamily="34" charset="0"/>
                <a:buChar char="•"/>
              </a:pPr>
              <a:r>
                <a:rPr lang="en-US" altLang="x-none" sz="2400" dirty="0">
                  <a:solidFill>
                    <a:srgbClr val="50575A"/>
                  </a:solidFill>
                  <a:latin typeface="Calibri Light" charset="0"/>
                  <a:ea typeface="Arial" charset="0"/>
                  <a:cs typeface="Arial" charset="0"/>
                </a:rPr>
                <a:t>Provide short, meaningful preparation materials</a:t>
              </a:r>
            </a:p>
            <a:p>
              <a:pPr marL="349250" indent="-331788">
                <a:spcAft>
                  <a:spcPts val="0"/>
                </a:spcAft>
                <a:buClr>
                  <a:schemeClr val="accent2">
                    <a:lumMod val="50000"/>
                  </a:schemeClr>
                </a:buClr>
                <a:buSzPct val="100000"/>
              </a:pPr>
              <a:r>
                <a:rPr lang="en-US" altLang="x-none" sz="2400" b="1" dirty="0">
                  <a:solidFill>
                    <a:srgbClr val="7BAFD4"/>
                  </a:solidFill>
                  <a:latin typeface="Calibri Light" charset="0"/>
                  <a:ea typeface="Arial" charset="0"/>
                  <a:cs typeface="Arial" charset="0"/>
                </a:rPr>
                <a:t>Inclusive Design: </a:t>
              </a:r>
            </a:p>
            <a:p>
              <a:pPr marL="698500" indent="-349250">
                <a:spcAft>
                  <a:spcPts val="0"/>
                </a:spcAft>
                <a:buClr>
                  <a:schemeClr val="accent2">
                    <a:lumMod val="50000"/>
                  </a:schemeClr>
                </a:buClr>
                <a:buSzPct val="100000"/>
                <a:buFont typeface="Arial" panose="020B0604020202020204" pitchFamily="34" charset="0"/>
                <a:buChar char="•"/>
              </a:pPr>
              <a:r>
                <a:rPr lang="en-US" altLang="x-none" sz="2400" dirty="0">
                  <a:solidFill>
                    <a:srgbClr val="50575A"/>
                  </a:solidFill>
                  <a:latin typeface="Calibri Light" charset="0"/>
                  <a:ea typeface="Arial" charset="0"/>
                  <a:cs typeface="Arial" charset="0"/>
                </a:rPr>
                <a:t>Assign at least 2 EAL students per IPE group, when possible, to encourage comfort</a:t>
              </a:r>
            </a:p>
            <a:p>
              <a:pPr marL="698500" indent="-349250">
                <a:spcAft>
                  <a:spcPts val="0"/>
                </a:spcAft>
                <a:buClr>
                  <a:schemeClr val="accent2">
                    <a:lumMod val="50000"/>
                  </a:schemeClr>
                </a:buClr>
                <a:buSzPct val="100000"/>
                <a:buFont typeface="Arial" panose="020B0604020202020204" pitchFamily="34" charset="0"/>
                <a:buChar char="•"/>
              </a:pPr>
              <a:r>
                <a:rPr lang="en-US" altLang="x-none" sz="2400" dirty="0">
                  <a:solidFill>
                    <a:srgbClr val="50575A"/>
                  </a:solidFill>
                  <a:latin typeface="Calibri Light" charset="0"/>
                  <a:ea typeface="Arial" charset="0"/>
                  <a:cs typeface="Arial" charset="0"/>
                </a:rPr>
                <a:t>Encourage peer support and mentoring programs</a:t>
              </a:r>
            </a:p>
          </p:txBody>
        </p:sp>
      </p:grpSp>
      <p:graphicFrame>
        <p:nvGraphicFramePr>
          <p:cNvPr id="40" name="Content Placeholder 2">
            <a:extLst>
              <a:ext uri="{FF2B5EF4-FFF2-40B4-BE49-F238E27FC236}">
                <a16:creationId xmlns:a16="http://schemas.microsoft.com/office/drawing/2014/main" id="{204F5799-4476-1CEC-4BBF-76F8AD25C8C2}"/>
              </a:ext>
            </a:extLst>
          </p:cNvPr>
          <p:cNvGraphicFramePr>
            <a:graphicFrameLocks/>
          </p:cNvGraphicFramePr>
          <p:nvPr>
            <p:extLst>
              <p:ext uri="{D42A27DB-BD31-4B8C-83A1-F6EECF244321}">
                <p14:modId xmlns:p14="http://schemas.microsoft.com/office/powerpoint/2010/main" val="3859659941"/>
              </p:ext>
            </p:extLst>
          </p:nvPr>
        </p:nvGraphicFramePr>
        <p:xfrm>
          <a:off x="8176291" y="6959030"/>
          <a:ext cx="9177804" cy="106805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1" name="Content Placeholder 3">
            <a:extLst>
              <a:ext uri="{FF2B5EF4-FFF2-40B4-BE49-F238E27FC236}">
                <a16:creationId xmlns:a16="http://schemas.microsoft.com/office/drawing/2014/main" id="{B205D95E-0D1B-6A86-6175-11365756D342}"/>
              </a:ext>
            </a:extLst>
          </p:cNvPr>
          <p:cNvGraphicFramePr>
            <a:graphicFrameLocks/>
          </p:cNvGraphicFramePr>
          <p:nvPr>
            <p:extLst>
              <p:ext uri="{D42A27DB-BD31-4B8C-83A1-F6EECF244321}">
                <p14:modId xmlns:p14="http://schemas.microsoft.com/office/powerpoint/2010/main" val="1397352797"/>
              </p:ext>
            </p:extLst>
          </p:nvPr>
        </p:nvGraphicFramePr>
        <p:xfrm>
          <a:off x="8096705" y="4164501"/>
          <a:ext cx="4552494" cy="2194560"/>
        </p:xfrm>
        <a:graphic>
          <a:graphicData uri="http://schemas.openxmlformats.org/drawingml/2006/table">
            <a:tbl>
              <a:tblPr bandRow="1">
                <a:tableStyleId>{2A488322-F2BA-4B5B-9748-0D474271808F}</a:tableStyleId>
              </a:tblPr>
              <a:tblGrid>
                <a:gridCol w="2299977">
                  <a:extLst>
                    <a:ext uri="{9D8B030D-6E8A-4147-A177-3AD203B41FA5}">
                      <a16:colId xmlns:a16="http://schemas.microsoft.com/office/drawing/2014/main" val="2651188278"/>
                    </a:ext>
                  </a:extLst>
                </a:gridCol>
                <a:gridCol w="2252517">
                  <a:extLst>
                    <a:ext uri="{9D8B030D-6E8A-4147-A177-3AD203B41FA5}">
                      <a16:colId xmlns:a16="http://schemas.microsoft.com/office/drawing/2014/main" val="4265115673"/>
                    </a:ext>
                  </a:extLst>
                </a:gridCol>
              </a:tblGrid>
              <a:tr h="337186">
                <a:tc gridSpan="2">
                  <a:txBody>
                    <a:bodyPr/>
                    <a:lstStyle/>
                    <a:p>
                      <a:pPr algn="ctr"/>
                      <a:r>
                        <a:rPr lang="en-US" sz="1800" b="1" dirty="0">
                          <a:latin typeface="+mj-lt"/>
                        </a:rPr>
                        <a:t>Majority Demographics</a:t>
                      </a:r>
                      <a:endParaRPr lang="en-US" sz="1800" b="1" dirty="0">
                        <a:latin typeface="+mj-lt"/>
                        <a:cs typeface="Calibri" panose="020F0502020204030204" pitchFamily="34" charset="0"/>
                      </a:endParaRPr>
                    </a:p>
                  </a:txBody>
                  <a:tcPr/>
                </a:tc>
                <a:tc hMerge="1">
                  <a:txBody>
                    <a:bodyPr/>
                    <a:lstStyle/>
                    <a:p>
                      <a:endParaRPr lang="en-US" dirty="0"/>
                    </a:p>
                  </a:txBody>
                  <a:tcPr/>
                </a:tc>
                <a:extLst>
                  <a:ext uri="{0D108BD9-81ED-4DB2-BD59-A6C34878D82A}">
                    <a16:rowId xmlns:a16="http://schemas.microsoft.com/office/drawing/2014/main" val="1321762330"/>
                  </a:ext>
                </a:extLst>
              </a:tr>
              <a:tr h="337186">
                <a:tc>
                  <a:txBody>
                    <a:bodyPr/>
                    <a:lstStyle/>
                    <a:p>
                      <a:r>
                        <a:rPr lang="en-US" sz="1800" dirty="0">
                          <a:latin typeface="+mj-lt"/>
                        </a:rPr>
                        <a:t>Age Range</a:t>
                      </a:r>
                      <a:endParaRPr lang="en-US" sz="1800" dirty="0">
                        <a:latin typeface="+mj-lt"/>
                        <a:cs typeface="Calibri" panose="020F0502020204030204" pitchFamily="34" charset="0"/>
                      </a:endParaRPr>
                    </a:p>
                  </a:txBody>
                  <a:tcPr/>
                </a:tc>
                <a:tc>
                  <a:txBody>
                    <a:bodyPr/>
                    <a:lstStyle/>
                    <a:p>
                      <a:r>
                        <a:rPr lang="en-US" sz="1800" dirty="0">
                          <a:latin typeface="+mj-lt"/>
                        </a:rPr>
                        <a:t>20-25 (n = 7)</a:t>
                      </a:r>
                      <a:endParaRPr lang="en-US" sz="1800" dirty="0">
                        <a:latin typeface="+mj-lt"/>
                        <a:cs typeface="Calibri" panose="020F0502020204030204" pitchFamily="34" charset="0"/>
                      </a:endParaRPr>
                    </a:p>
                  </a:txBody>
                  <a:tcPr/>
                </a:tc>
                <a:extLst>
                  <a:ext uri="{0D108BD9-81ED-4DB2-BD59-A6C34878D82A}">
                    <a16:rowId xmlns:a16="http://schemas.microsoft.com/office/drawing/2014/main" val="1490764822"/>
                  </a:ext>
                </a:extLst>
              </a:tr>
              <a:tr h="337186">
                <a:tc>
                  <a:txBody>
                    <a:bodyPr/>
                    <a:lstStyle/>
                    <a:p>
                      <a:r>
                        <a:rPr lang="en-US" sz="1800" dirty="0">
                          <a:latin typeface="+mj-lt"/>
                        </a:rPr>
                        <a:t>Gender</a:t>
                      </a:r>
                      <a:endParaRPr lang="en-US" sz="1800" dirty="0">
                        <a:latin typeface="+mj-lt"/>
                        <a:cs typeface="Calibri" panose="020F0502020204030204" pitchFamily="34" charset="0"/>
                      </a:endParaRPr>
                    </a:p>
                  </a:txBody>
                  <a:tcPr/>
                </a:tc>
                <a:tc>
                  <a:txBody>
                    <a:bodyPr/>
                    <a:lstStyle/>
                    <a:p>
                      <a:r>
                        <a:rPr lang="en-US" sz="1800" dirty="0">
                          <a:latin typeface="+mj-lt"/>
                        </a:rPr>
                        <a:t>Female (n = 12)</a:t>
                      </a:r>
                      <a:endParaRPr lang="en-US" sz="1800" dirty="0">
                        <a:latin typeface="+mj-lt"/>
                        <a:cs typeface="Calibri" panose="020F0502020204030204" pitchFamily="34" charset="0"/>
                      </a:endParaRPr>
                    </a:p>
                  </a:txBody>
                  <a:tcPr/>
                </a:tc>
                <a:extLst>
                  <a:ext uri="{0D108BD9-81ED-4DB2-BD59-A6C34878D82A}">
                    <a16:rowId xmlns:a16="http://schemas.microsoft.com/office/drawing/2014/main" val="3961954951"/>
                  </a:ext>
                </a:extLst>
              </a:tr>
              <a:tr h="337186">
                <a:tc>
                  <a:txBody>
                    <a:bodyPr/>
                    <a:lstStyle/>
                    <a:p>
                      <a:r>
                        <a:rPr lang="en-US" sz="1800" dirty="0">
                          <a:latin typeface="+mj-lt"/>
                        </a:rPr>
                        <a:t>Ethnicity </a:t>
                      </a:r>
                      <a:endParaRPr lang="en-US" sz="1800" dirty="0">
                        <a:latin typeface="+mj-lt"/>
                        <a:cs typeface="Calibri" panose="020F0502020204030204" pitchFamily="34" charset="0"/>
                      </a:endParaRPr>
                    </a:p>
                  </a:txBody>
                  <a:tcPr/>
                </a:tc>
                <a:tc>
                  <a:txBody>
                    <a:bodyPr/>
                    <a:lstStyle/>
                    <a:p>
                      <a:r>
                        <a:rPr lang="en-US" sz="1800" dirty="0">
                          <a:latin typeface="+mj-lt"/>
                        </a:rPr>
                        <a:t>Asian (n = 7)</a:t>
                      </a:r>
                      <a:endParaRPr lang="en-US" sz="1800" i="0" dirty="0">
                        <a:latin typeface="+mj-lt"/>
                        <a:cs typeface="Calibri" panose="020F0502020204030204" pitchFamily="34" charset="0"/>
                      </a:endParaRPr>
                    </a:p>
                  </a:txBody>
                  <a:tcPr/>
                </a:tc>
                <a:extLst>
                  <a:ext uri="{0D108BD9-81ED-4DB2-BD59-A6C34878D82A}">
                    <a16:rowId xmlns:a16="http://schemas.microsoft.com/office/drawing/2014/main" val="2402532129"/>
                  </a:ext>
                </a:extLst>
              </a:tr>
              <a:tr h="337186">
                <a:tc>
                  <a:txBody>
                    <a:bodyPr/>
                    <a:lstStyle/>
                    <a:p>
                      <a:r>
                        <a:rPr lang="en-US" sz="1800" dirty="0">
                          <a:latin typeface="+mj-lt"/>
                        </a:rPr>
                        <a:t>Native Language(s)</a:t>
                      </a:r>
                      <a:endParaRPr lang="en-US" sz="1800" dirty="0">
                        <a:latin typeface="+mj-lt"/>
                        <a:cs typeface="Calibri" panose="020F0502020204030204" pitchFamily="34" charset="0"/>
                      </a:endParaRPr>
                    </a:p>
                  </a:txBody>
                  <a:tcPr/>
                </a:tc>
                <a:tc>
                  <a:txBody>
                    <a:bodyPr/>
                    <a:lstStyle/>
                    <a:p>
                      <a:r>
                        <a:rPr lang="en-US" sz="1800" dirty="0">
                          <a:latin typeface="+mj-lt"/>
                        </a:rPr>
                        <a:t>Spanish (n = 5)</a:t>
                      </a:r>
                      <a:endParaRPr lang="en-US" sz="1800" i="0" dirty="0">
                        <a:latin typeface="+mj-lt"/>
                        <a:cs typeface="Calibri" panose="020F0502020204030204" pitchFamily="34" charset="0"/>
                      </a:endParaRPr>
                    </a:p>
                  </a:txBody>
                  <a:tcPr/>
                </a:tc>
                <a:extLst>
                  <a:ext uri="{0D108BD9-81ED-4DB2-BD59-A6C34878D82A}">
                    <a16:rowId xmlns:a16="http://schemas.microsoft.com/office/drawing/2014/main" val="3905810600"/>
                  </a:ext>
                </a:extLst>
              </a:tr>
              <a:tr h="337186">
                <a:tc>
                  <a:txBody>
                    <a:bodyPr/>
                    <a:lstStyle/>
                    <a:p>
                      <a:r>
                        <a:rPr lang="en-US" sz="1800" dirty="0">
                          <a:latin typeface="+mj-lt"/>
                        </a:rPr>
                        <a:t>Education</a:t>
                      </a:r>
                      <a:endParaRPr lang="en-US" sz="1800" dirty="0">
                        <a:latin typeface="+mj-lt"/>
                        <a:cs typeface="Calibri" panose="020F0502020204030204" pitchFamily="34" charset="0"/>
                      </a:endParaRPr>
                    </a:p>
                  </a:txBody>
                  <a:tcPr/>
                </a:tc>
                <a:tc>
                  <a:txBody>
                    <a:bodyPr/>
                    <a:lstStyle/>
                    <a:p>
                      <a:r>
                        <a:rPr lang="en-US" sz="1800" dirty="0">
                          <a:latin typeface="+mj-lt"/>
                        </a:rPr>
                        <a:t>BSN  (n = 13)</a:t>
                      </a:r>
                      <a:endParaRPr lang="en-US" sz="1800" i="0" dirty="0">
                        <a:latin typeface="+mj-lt"/>
                        <a:cs typeface="Calibri" panose="020F0502020204030204" pitchFamily="34" charset="0"/>
                      </a:endParaRPr>
                    </a:p>
                  </a:txBody>
                  <a:tcPr/>
                </a:tc>
                <a:extLst>
                  <a:ext uri="{0D108BD9-81ED-4DB2-BD59-A6C34878D82A}">
                    <a16:rowId xmlns:a16="http://schemas.microsoft.com/office/drawing/2014/main" val="1845004410"/>
                  </a:ext>
                </a:extLst>
              </a:tr>
            </a:tbl>
          </a:graphicData>
        </a:graphic>
      </p:graphicFrame>
      <p:graphicFrame>
        <p:nvGraphicFramePr>
          <p:cNvPr id="42" name="Content Placeholder 3">
            <a:extLst>
              <a:ext uri="{FF2B5EF4-FFF2-40B4-BE49-F238E27FC236}">
                <a16:creationId xmlns:a16="http://schemas.microsoft.com/office/drawing/2014/main" id="{49AA9253-EB42-8041-C868-1A8565613AE9}"/>
              </a:ext>
            </a:extLst>
          </p:cNvPr>
          <p:cNvGraphicFramePr>
            <a:graphicFrameLocks/>
          </p:cNvGraphicFramePr>
          <p:nvPr>
            <p:extLst>
              <p:ext uri="{D42A27DB-BD31-4B8C-83A1-F6EECF244321}">
                <p14:modId xmlns:p14="http://schemas.microsoft.com/office/powerpoint/2010/main" val="2627239177"/>
              </p:ext>
            </p:extLst>
          </p:nvPr>
        </p:nvGraphicFramePr>
        <p:xfrm>
          <a:off x="12801601" y="4178789"/>
          <a:ext cx="4552494" cy="2165668"/>
        </p:xfrm>
        <a:graphic>
          <a:graphicData uri="http://schemas.openxmlformats.org/drawingml/2006/table">
            <a:tbl>
              <a:tblPr bandRow="1">
                <a:tableStyleId>{2A488322-F2BA-4B5B-9748-0D474271808F}</a:tableStyleId>
              </a:tblPr>
              <a:tblGrid>
                <a:gridCol w="2054176">
                  <a:extLst>
                    <a:ext uri="{9D8B030D-6E8A-4147-A177-3AD203B41FA5}">
                      <a16:colId xmlns:a16="http://schemas.microsoft.com/office/drawing/2014/main" val="2651188278"/>
                    </a:ext>
                  </a:extLst>
                </a:gridCol>
                <a:gridCol w="2498318">
                  <a:extLst>
                    <a:ext uri="{9D8B030D-6E8A-4147-A177-3AD203B41FA5}">
                      <a16:colId xmlns:a16="http://schemas.microsoft.com/office/drawing/2014/main" val="4265115673"/>
                    </a:ext>
                  </a:extLst>
                </a:gridCol>
              </a:tblGrid>
              <a:tr h="393758">
                <a:tc gridSpan="2">
                  <a:txBody>
                    <a:bodyPr/>
                    <a:lstStyle/>
                    <a:p>
                      <a:pPr algn="ctr"/>
                      <a:r>
                        <a:rPr lang="en-US" sz="1800" b="1" dirty="0">
                          <a:latin typeface="+mj-lt"/>
                        </a:rPr>
                        <a:t>Majority IPE Activity Participation</a:t>
                      </a:r>
                      <a:endParaRPr lang="en-US" sz="1800" b="1" dirty="0">
                        <a:latin typeface="+mj-lt"/>
                        <a:cs typeface="Calibri" panose="020F0502020204030204" pitchFamily="34" charset="0"/>
                      </a:endParaRPr>
                    </a:p>
                  </a:txBody>
                  <a:tcPr/>
                </a:tc>
                <a:tc hMerge="1">
                  <a:txBody>
                    <a:bodyPr/>
                    <a:lstStyle/>
                    <a:p>
                      <a:endParaRPr lang="en-US" dirty="0"/>
                    </a:p>
                  </a:txBody>
                  <a:tcPr/>
                </a:tc>
                <a:extLst>
                  <a:ext uri="{0D108BD9-81ED-4DB2-BD59-A6C34878D82A}">
                    <a16:rowId xmlns:a16="http://schemas.microsoft.com/office/drawing/2014/main" val="1321762330"/>
                  </a:ext>
                </a:extLst>
              </a:tr>
              <a:tr h="393758">
                <a:tc>
                  <a:txBody>
                    <a:bodyPr/>
                    <a:lstStyle/>
                    <a:p>
                      <a:r>
                        <a:rPr lang="en-US" sz="1800" dirty="0">
                          <a:latin typeface="+mj-lt"/>
                        </a:rPr>
                        <a:t>Multiple Activities</a:t>
                      </a:r>
                      <a:endParaRPr lang="en-US" sz="1800" dirty="0">
                        <a:latin typeface="+mj-lt"/>
                        <a:cs typeface="Calibri" panose="020F0502020204030204" pitchFamily="34" charset="0"/>
                      </a:endParaRPr>
                    </a:p>
                  </a:txBody>
                  <a:tcPr/>
                </a:tc>
                <a:tc>
                  <a:txBody>
                    <a:bodyPr/>
                    <a:lstStyle/>
                    <a:p>
                      <a:r>
                        <a:rPr lang="en-US" sz="1800" dirty="0">
                          <a:latin typeface="+mj-lt"/>
                        </a:rPr>
                        <a:t>Yes (n = 11)</a:t>
                      </a:r>
                      <a:endParaRPr lang="en-US" sz="1800" dirty="0">
                        <a:latin typeface="+mj-lt"/>
                        <a:cs typeface="Calibri" panose="020F0502020204030204" pitchFamily="34" charset="0"/>
                      </a:endParaRPr>
                    </a:p>
                  </a:txBody>
                  <a:tcPr/>
                </a:tc>
                <a:extLst>
                  <a:ext uri="{0D108BD9-81ED-4DB2-BD59-A6C34878D82A}">
                    <a16:rowId xmlns:a16="http://schemas.microsoft.com/office/drawing/2014/main" val="1490764822"/>
                  </a:ext>
                </a:extLst>
              </a:tr>
              <a:tr h="689076">
                <a:tc>
                  <a:txBody>
                    <a:bodyPr/>
                    <a:lstStyle/>
                    <a:p>
                      <a:r>
                        <a:rPr lang="en-US" sz="1800" dirty="0">
                          <a:latin typeface="+mj-lt"/>
                        </a:rPr>
                        <a:t>Type of IPE Activity</a:t>
                      </a:r>
                      <a:endParaRPr lang="en-US" sz="1800" dirty="0">
                        <a:latin typeface="+mj-lt"/>
                        <a:cs typeface="Calibri" panose="020F0502020204030204" pitchFamily="34" charset="0"/>
                      </a:endParaRPr>
                    </a:p>
                  </a:txBody>
                  <a:tcPr/>
                </a:tc>
                <a:tc>
                  <a:txBody>
                    <a:bodyPr/>
                    <a:lstStyle/>
                    <a:p>
                      <a:r>
                        <a:rPr lang="en-US" sz="1800" dirty="0">
                          <a:latin typeface="+mj-lt"/>
                        </a:rPr>
                        <a:t>Case Studies (n = 13); Virtual Activity (n = 13)</a:t>
                      </a:r>
                      <a:endParaRPr lang="en-US" sz="1800" dirty="0">
                        <a:latin typeface="+mj-lt"/>
                        <a:cs typeface="Calibri" panose="020F0502020204030204" pitchFamily="34" charset="0"/>
                      </a:endParaRPr>
                    </a:p>
                  </a:txBody>
                  <a:tcPr/>
                </a:tc>
                <a:extLst>
                  <a:ext uri="{0D108BD9-81ED-4DB2-BD59-A6C34878D82A}">
                    <a16:rowId xmlns:a16="http://schemas.microsoft.com/office/drawing/2014/main" val="3961954951"/>
                  </a:ext>
                </a:extLst>
              </a:tr>
              <a:tr h="689076">
                <a:tc>
                  <a:txBody>
                    <a:bodyPr/>
                    <a:lstStyle/>
                    <a:p>
                      <a:r>
                        <a:rPr lang="en-US" sz="1800" dirty="0">
                          <a:latin typeface="+mj-lt"/>
                        </a:rPr>
                        <a:t>Professions Represented</a:t>
                      </a:r>
                      <a:endParaRPr lang="en-US" sz="1800" dirty="0">
                        <a:latin typeface="+mj-lt"/>
                        <a:cs typeface="Calibri" panose="020F0502020204030204" pitchFamily="34" charset="0"/>
                      </a:endParaRPr>
                    </a:p>
                  </a:txBody>
                  <a:tcPr/>
                </a:tc>
                <a:tc>
                  <a:txBody>
                    <a:bodyPr/>
                    <a:lstStyle/>
                    <a:p>
                      <a:r>
                        <a:rPr lang="en-US" sz="1800" dirty="0">
                          <a:latin typeface="+mj-lt"/>
                        </a:rPr>
                        <a:t>Medicine (n = 13); Social Work (n = 10)</a:t>
                      </a:r>
                      <a:endParaRPr lang="en-US" sz="1800" i="0" dirty="0">
                        <a:latin typeface="+mj-lt"/>
                        <a:cs typeface="Calibri" panose="020F0502020204030204" pitchFamily="34" charset="0"/>
                      </a:endParaRPr>
                    </a:p>
                  </a:txBody>
                  <a:tcPr/>
                </a:tc>
                <a:extLst>
                  <a:ext uri="{0D108BD9-81ED-4DB2-BD59-A6C34878D82A}">
                    <a16:rowId xmlns:a16="http://schemas.microsoft.com/office/drawing/2014/main" val="3905810600"/>
                  </a:ext>
                </a:extLst>
              </a:tr>
            </a:tbl>
          </a:graphicData>
        </a:graphic>
      </p:graphicFrame>
      <p:sp>
        <p:nvSpPr>
          <p:cNvPr id="44" name="Text Box 9">
            <a:extLst>
              <a:ext uri="{FF2B5EF4-FFF2-40B4-BE49-F238E27FC236}">
                <a16:creationId xmlns:a16="http://schemas.microsoft.com/office/drawing/2014/main" id="{509378AF-EC48-BC9C-E549-B5971F718869}"/>
              </a:ext>
            </a:extLst>
          </p:cNvPr>
          <p:cNvSpPr txBox="1">
            <a:spLocks noChangeArrowheads="1"/>
          </p:cNvSpPr>
          <p:nvPr/>
        </p:nvSpPr>
        <p:spPr bwMode="auto">
          <a:xfrm>
            <a:off x="7951719" y="6440699"/>
            <a:ext cx="9699761" cy="422088"/>
          </a:xfrm>
          <a:prstGeom prst="rect">
            <a:avLst/>
          </a:prstGeom>
          <a:noFill/>
          <a:ln w="9525">
            <a:noFill/>
            <a:miter lim="800000"/>
            <a:headEnd/>
            <a:tailEnd/>
          </a:ln>
        </p:spPr>
        <p:txBody>
          <a:bodyPr wrap="square" lIns="52248" tIns="26123" rIns="52248" bIns="26123">
            <a:spAutoFit/>
          </a:bodyPr>
          <a:lstStyle>
            <a:lvl1pPr marL="342900" indent="-342900" defTabSz="3041650">
              <a:defRPr sz="4900">
                <a:solidFill>
                  <a:schemeClr val="tx1"/>
                </a:solidFill>
                <a:latin typeface="Calibri" charset="0"/>
              </a:defRPr>
            </a:lvl1pPr>
            <a:lvl2pPr defTabSz="3041650">
              <a:defRPr sz="4900">
                <a:solidFill>
                  <a:schemeClr val="tx1"/>
                </a:solidFill>
                <a:latin typeface="Calibri" charset="0"/>
              </a:defRPr>
            </a:lvl2pPr>
            <a:lvl3pPr marL="1143000" indent="-228600" defTabSz="3041650">
              <a:defRPr sz="4900">
                <a:solidFill>
                  <a:schemeClr val="tx1"/>
                </a:solidFill>
                <a:latin typeface="Calibri" charset="0"/>
              </a:defRPr>
            </a:lvl3pPr>
            <a:lvl4pPr marL="1600200" indent="-228600" defTabSz="3041650">
              <a:defRPr sz="4900">
                <a:solidFill>
                  <a:schemeClr val="tx1"/>
                </a:solidFill>
                <a:latin typeface="Calibri" charset="0"/>
              </a:defRPr>
            </a:lvl4pPr>
            <a:lvl5pPr marL="2057400" indent="-228600" defTabSz="3041650">
              <a:defRPr sz="4900">
                <a:solidFill>
                  <a:schemeClr val="tx1"/>
                </a:solidFill>
                <a:latin typeface="Calibri" charset="0"/>
              </a:defRPr>
            </a:lvl5pPr>
            <a:lvl6pPr marL="2514600" indent="-228600" defTabSz="3041650" fontAlgn="base">
              <a:spcBef>
                <a:spcPct val="0"/>
              </a:spcBef>
              <a:spcAft>
                <a:spcPct val="0"/>
              </a:spcAft>
              <a:defRPr sz="4900">
                <a:solidFill>
                  <a:schemeClr val="tx1"/>
                </a:solidFill>
                <a:latin typeface="Calibri" charset="0"/>
              </a:defRPr>
            </a:lvl6pPr>
            <a:lvl7pPr marL="2971800" indent="-228600" defTabSz="3041650" fontAlgn="base">
              <a:spcBef>
                <a:spcPct val="0"/>
              </a:spcBef>
              <a:spcAft>
                <a:spcPct val="0"/>
              </a:spcAft>
              <a:defRPr sz="4900">
                <a:solidFill>
                  <a:schemeClr val="tx1"/>
                </a:solidFill>
                <a:latin typeface="Calibri" charset="0"/>
              </a:defRPr>
            </a:lvl7pPr>
            <a:lvl8pPr marL="3429000" indent="-228600" defTabSz="3041650" fontAlgn="base">
              <a:spcBef>
                <a:spcPct val="0"/>
              </a:spcBef>
              <a:spcAft>
                <a:spcPct val="0"/>
              </a:spcAft>
              <a:defRPr sz="4900">
                <a:solidFill>
                  <a:schemeClr val="tx1"/>
                </a:solidFill>
                <a:latin typeface="Calibri" charset="0"/>
              </a:defRPr>
            </a:lvl8pPr>
            <a:lvl9pPr marL="3886200" indent="-228600" defTabSz="3041650" fontAlgn="base">
              <a:spcBef>
                <a:spcPct val="0"/>
              </a:spcBef>
              <a:spcAft>
                <a:spcPct val="0"/>
              </a:spcAft>
              <a:defRPr sz="4900">
                <a:solidFill>
                  <a:schemeClr val="tx1"/>
                </a:solidFill>
                <a:latin typeface="Calibri" charset="0"/>
              </a:defRPr>
            </a:lvl9pPr>
          </a:lstStyle>
          <a:p>
            <a:pPr marL="0" lvl="1" indent="0">
              <a:buClr>
                <a:srgbClr val="782327"/>
              </a:buClr>
              <a:buSzPct val="152000"/>
            </a:pPr>
            <a:r>
              <a:rPr lang="en-US" altLang="x-none" sz="2400" dirty="0">
                <a:solidFill>
                  <a:srgbClr val="7BAFD4"/>
                </a:solidFill>
                <a:ea typeface="Calibri" charset="0"/>
                <a:cs typeface="Calibri" charset="0"/>
              </a:rPr>
              <a:t>Themes:</a:t>
            </a:r>
          </a:p>
        </p:txBody>
      </p:sp>
      <p:sp>
        <p:nvSpPr>
          <p:cNvPr id="45" name="Text Box 9">
            <a:extLst>
              <a:ext uri="{FF2B5EF4-FFF2-40B4-BE49-F238E27FC236}">
                <a16:creationId xmlns:a16="http://schemas.microsoft.com/office/drawing/2014/main" id="{7D6CD516-0ACF-31A9-1D57-C31B2B3C7F20}"/>
              </a:ext>
            </a:extLst>
          </p:cNvPr>
          <p:cNvSpPr txBox="1">
            <a:spLocks noChangeArrowheads="1"/>
          </p:cNvSpPr>
          <p:nvPr/>
        </p:nvSpPr>
        <p:spPr bwMode="auto">
          <a:xfrm>
            <a:off x="18215125" y="15100941"/>
            <a:ext cx="7099308" cy="2791968"/>
          </a:xfrm>
          <a:prstGeom prst="rect">
            <a:avLst/>
          </a:prstGeom>
          <a:noFill/>
          <a:ln w="9525">
            <a:noFill/>
            <a:miter lim="800000"/>
            <a:headEnd/>
            <a:tailEnd/>
          </a:ln>
        </p:spPr>
        <p:txBody>
          <a:bodyPr wrap="square" lIns="52248" tIns="26123" rIns="52248" bIns="26123">
            <a:spAutoFit/>
          </a:bodyPr>
          <a:lstStyle>
            <a:lvl1pPr marL="342900" indent="-342900" defTabSz="3041650">
              <a:defRPr sz="4900">
                <a:solidFill>
                  <a:schemeClr val="tx1"/>
                </a:solidFill>
                <a:latin typeface="Calibri" charset="0"/>
              </a:defRPr>
            </a:lvl1pPr>
            <a:lvl2pPr defTabSz="3041650">
              <a:defRPr sz="4900">
                <a:solidFill>
                  <a:schemeClr val="tx1"/>
                </a:solidFill>
                <a:latin typeface="Calibri" charset="0"/>
              </a:defRPr>
            </a:lvl2pPr>
            <a:lvl3pPr marL="1143000" indent="-228600" defTabSz="3041650">
              <a:defRPr sz="4900">
                <a:solidFill>
                  <a:schemeClr val="tx1"/>
                </a:solidFill>
                <a:latin typeface="Calibri" charset="0"/>
              </a:defRPr>
            </a:lvl3pPr>
            <a:lvl4pPr marL="1600200" indent="-228600" defTabSz="3041650">
              <a:defRPr sz="4900">
                <a:solidFill>
                  <a:schemeClr val="tx1"/>
                </a:solidFill>
                <a:latin typeface="Calibri" charset="0"/>
              </a:defRPr>
            </a:lvl4pPr>
            <a:lvl5pPr marL="2057400" indent="-228600" defTabSz="3041650">
              <a:defRPr sz="4900">
                <a:solidFill>
                  <a:schemeClr val="tx1"/>
                </a:solidFill>
                <a:latin typeface="Calibri" charset="0"/>
              </a:defRPr>
            </a:lvl5pPr>
            <a:lvl6pPr marL="2514600" indent="-228600" defTabSz="3041650" fontAlgn="base">
              <a:spcBef>
                <a:spcPct val="0"/>
              </a:spcBef>
              <a:spcAft>
                <a:spcPct val="0"/>
              </a:spcAft>
              <a:defRPr sz="4900">
                <a:solidFill>
                  <a:schemeClr val="tx1"/>
                </a:solidFill>
                <a:latin typeface="Calibri" charset="0"/>
              </a:defRPr>
            </a:lvl6pPr>
            <a:lvl7pPr marL="2971800" indent="-228600" defTabSz="3041650" fontAlgn="base">
              <a:spcBef>
                <a:spcPct val="0"/>
              </a:spcBef>
              <a:spcAft>
                <a:spcPct val="0"/>
              </a:spcAft>
              <a:defRPr sz="4900">
                <a:solidFill>
                  <a:schemeClr val="tx1"/>
                </a:solidFill>
                <a:latin typeface="Calibri" charset="0"/>
              </a:defRPr>
            </a:lvl7pPr>
            <a:lvl8pPr marL="3429000" indent="-228600" defTabSz="3041650" fontAlgn="base">
              <a:spcBef>
                <a:spcPct val="0"/>
              </a:spcBef>
              <a:spcAft>
                <a:spcPct val="0"/>
              </a:spcAft>
              <a:defRPr sz="4900">
                <a:solidFill>
                  <a:schemeClr val="tx1"/>
                </a:solidFill>
                <a:latin typeface="Calibri" charset="0"/>
              </a:defRPr>
            </a:lvl8pPr>
            <a:lvl9pPr marL="3886200" indent="-228600" defTabSz="3041650" fontAlgn="base">
              <a:spcBef>
                <a:spcPct val="0"/>
              </a:spcBef>
              <a:spcAft>
                <a:spcPct val="0"/>
              </a:spcAft>
              <a:defRPr sz="4900">
                <a:solidFill>
                  <a:schemeClr val="tx1"/>
                </a:solidFill>
                <a:latin typeface="Calibri" charset="0"/>
              </a:defRPr>
            </a:lvl9pPr>
          </a:lstStyle>
          <a:p>
            <a:pPr marL="0" lvl="1" indent="-457200">
              <a:spcAft>
                <a:spcPts val="0"/>
              </a:spcAft>
              <a:buClr>
                <a:srgbClr val="782327"/>
              </a:buClr>
              <a:buSzPct val="152000"/>
            </a:pPr>
            <a:r>
              <a:rPr lang="en-US" altLang="x-none" sz="2800" dirty="0">
                <a:ea typeface="Calibri" charset="0"/>
                <a:cs typeface="Calibri" charset="0"/>
              </a:rPr>
              <a:t>References:</a:t>
            </a:r>
          </a:p>
          <a:p>
            <a:pPr marL="457200" marR="0" indent="-457200">
              <a:spcAft>
                <a:spcPts val="0"/>
              </a:spcAft>
              <a:buNone/>
            </a:pPr>
            <a:r>
              <a:rPr lang="en-US" sz="1000" kern="0" dirty="0">
                <a:effectLst/>
                <a:latin typeface="+mj-lt"/>
                <a:ea typeface="Aptos" panose="020B0004020202020204" pitchFamily="34" charset="0"/>
                <a:cs typeface="Times New Roman" panose="02020603050405020304" pitchFamily="18" charset="0"/>
              </a:rPr>
              <a:t>Adedokun, C., Tang, J., &amp; Cavanaugh, C. (2022). English-as-a-second language baccalaureate prelicensure nursing students’ perception of simulation experiences. Journal of Professional Nursing, 41, 149-156. </a:t>
            </a:r>
            <a:r>
              <a:rPr lang="en-US" sz="1000" kern="0" dirty="0">
                <a:effectLst/>
                <a:latin typeface="+mj-lt"/>
                <a:ea typeface="Aptos" panose="020B0004020202020204" pitchFamily="34" charset="0"/>
                <a:cs typeface="Times New Roman" panose="02020603050405020304" pitchFamily="18" charset="0"/>
                <a:hlinkClick r:id="rId8"/>
              </a:rPr>
              <a:t>https://doi.org/10.1016/j.profnurs.2022.05.004</a:t>
            </a:r>
            <a:endParaRPr lang="en-US" sz="1000" kern="100" dirty="0">
              <a:effectLst/>
              <a:latin typeface="+mj-lt"/>
              <a:ea typeface="Aptos" panose="020B0004020202020204" pitchFamily="34" charset="0"/>
              <a:cs typeface="Times New Roman" panose="02020603050405020304" pitchFamily="18" charset="0"/>
            </a:endParaRPr>
          </a:p>
          <a:p>
            <a:pPr marL="457200" marR="0" indent="-457200">
              <a:spcAft>
                <a:spcPts val="0"/>
              </a:spcAft>
              <a:buNone/>
            </a:pPr>
            <a:r>
              <a:rPr lang="en-US" sz="1000" kern="0" dirty="0">
                <a:effectLst/>
                <a:latin typeface="+mj-lt"/>
                <a:ea typeface="Aptos" panose="020B0004020202020204" pitchFamily="34" charset="0"/>
                <a:cs typeface="Times New Roman" panose="02020603050405020304" pitchFamily="18" charset="0"/>
              </a:rPr>
              <a:t>Brown, J., Cole, H., Burns-Nader, S., &amp; Johnson, J. (2024). Collaborative healthcare: Exploring interprofessional simulation among nursing and child life students. Clinical Simulation in Nursing, 91, 101556. </a:t>
            </a:r>
            <a:r>
              <a:rPr lang="en-US" sz="1000" kern="0" dirty="0">
                <a:effectLst/>
                <a:latin typeface="+mj-lt"/>
                <a:ea typeface="Aptos" panose="020B0004020202020204" pitchFamily="34" charset="0"/>
                <a:cs typeface="Times New Roman" panose="02020603050405020304" pitchFamily="18" charset="0"/>
                <a:hlinkClick r:id="rId9"/>
              </a:rPr>
              <a:t>https://doi.org/10.1016/j.ecns.2024.101556</a:t>
            </a:r>
            <a:endParaRPr lang="en-US" sz="1000" kern="100" dirty="0">
              <a:effectLst/>
              <a:latin typeface="+mj-lt"/>
              <a:ea typeface="Aptos" panose="020B0004020202020204" pitchFamily="34" charset="0"/>
              <a:cs typeface="Times New Roman" panose="02020603050405020304" pitchFamily="18" charset="0"/>
            </a:endParaRPr>
          </a:p>
          <a:p>
            <a:pPr marL="457200" marR="0" indent="-457200">
              <a:spcAft>
                <a:spcPts val="0"/>
              </a:spcAft>
              <a:buNone/>
            </a:pPr>
            <a:r>
              <a:rPr lang="en-US" sz="1000" kern="0" dirty="0">
                <a:effectLst/>
                <a:latin typeface="+mj-lt"/>
                <a:ea typeface="Aptos" panose="020B0004020202020204" pitchFamily="34" charset="0"/>
                <a:cs typeface="Times New Roman" panose="02020603050405020304" pitchFamily="18" charset="0"/>
              </a:rPr>
              <a:t>Collin, C. R., Putney, J., </a:t>
            </a:r>
            <a:r>
              <a:rPr lang="en-US" sz="1000" kern="0" dirty="0" err="1">
                <a:effectLst/>
                <a:latin typeface="+mj-lt"/>
                <a:ea typeface="Aptos" panose="020B0004020202020204" pitchFamily="34" charset="0"/>
                <a:cs typeface="Times New Roman" panose="02020603050405020304" pitchFamily="18" charset="0"/>
              </a:rPr>
              <a:t>Halmo</a:t>
            </a:r>
            <a:r>
              <a:rPr lang="en-US" sz="1000" kern="0" dirty="0">
                <a:effectLst/>
                <a:latin typeface="+mj-lt"/>
                <a:ea typeface="Aptos" panose="020B0004020202020204" pitchFamily="34" charset="0"/>
                <a:cs typeface="Times New Roman" panose="02020603050405020304" pitchFamily="18" charset="0"/>
              </a:rPr>
              <a:t>, R., Chinamasa, G., Desmond, S., </a:t>
            </a:r>
            <a:r>
              <a:rPr lang="en-US" sz="1000" kern="0" dirty="0" err="1">
                <a:effectLst/>
                <a:latin typeface="+mj-lt"/>
                <a:ea typeface="Aptos" panose="020B0004020202020204" pitchFamily="34" charset="0"/>
                <a:cs typeface="Times New Roman" panose="02020603050405020304" pitchFamily="18" charset="0"/>
              </a:rPr>
              <a:t>Dodillet</a:t>
            </a:r>
            <a:r>
              <a:rPr lang="en-US" sz="1000" kern="0" dirty="0">
                <a:effectLst/>
                <a:latin typeface="+mj-lt"/>
                <a:ea typeface="Aptos" panose="020B0004020202020204" pitchFamily="34" charset="0"/>
                <a:cs typeface="Times New Roman" panose="02020603050405020304" pitchFamily="18" charset="0"/>
              </a:rPr>
              <a:t>, N., &amp; Cadet, T. J. (2023). Impact of virtual learning on interprofessional simulation outcomes: A mixed-methods study. Rural Mental Health, 48(1), 36-46. </a:t>
            </a:r>
            <a:r>
              <a:rPr lang="en-US" sz="1000" kern="0" dirty="0">
                <a:effectLst/>
                <a:latin typeface="+mj-lt"/>
                <a:ea typeface="Aptos" panose="020B0004020202020204" pitchFamily="34" charset="0"/>
                <a:cs typeface="Times New Roman" panose="02020603050405020304" pitchFamily="18" charset="0"/>
                <a:hlinkClick r:id="rId10"/>
              </a:rPr>
              <a:t>https://doi.org/10.1037/rmh0000245</a:t>
            </a:r>
            <a:endParaRPr lang="en-US" sz="1000" kern="100" dirty="0">
              <a:effectLst/>
              <a:latin typeface="+mj-lt"/>
              <a:ea typeface="Aptos" panose="020B0004020202020204" pitchFamily="34" charset="0"/>
              <a:cs typeface="Times New Roman" panose="02020603050405020304" pitchFamily="18" charset="0"/>
            </a:endParaRPr>
          </a:p>
          <a:p>
            <a:pPr marL="457200" marR="0" indent="-457200">
              <a:spcAft>
                <a:spcPts val="0"/>
              </a:spcAft>
              <a:buNone/>
            </a:pPr>
            <a:r>
              <a:rPr lang="en-US" sz="1000" kern="0" dirty="0">
                <a:effectLst/>
                <a:latin typeface="+mj-lt"/>
                <a:ea typeface="Aptos" panose="020B0004020202020204" pitchFamily="34" charset="0"/>
                <a:cs typeface="Times New Roman" panose="02020603050405020304" pitchFamily="18" charset="0"/>
              </a:rPr>
              <a:t>Henry, A. (2023). English-as-an-additional language nursing students: A literature review. Teaching and Learning in Nursing, 18, 527-533. </a:t>
            </a:r>
            <a:r>
              <a:rPr lang="en-US" sz="1000" kern="0" dirty="0">
                <a:effectLst/>
                <a:latin typeface="+mj-lt"/>
                <a:ea typeface="Aptos" panose="020B0004020202020204" pitchFamily="34" charset="0"/>
                <a:cs typeface="Times New Roman" panose="02020603050405020304" pitchFamily="18" charset="0"/>
                <a:hlinkClick r:id="rId11"/>
              </a:rPr>
              <a:t>https:/doi.org/10.1016/j.teln.2023.07.001</a:t>
            </a:r>
            <a:endParaRPr lang="en-US" sz="1000" kern="100" dirty="0">
              <a:effectLst/>
              <a:latin typeface="+mj-lt"/>
              <a:ea typeface="Aptos" panose="020B0004020202020204" pitchFamily="34" charset="0"/>
              <a:cs typeface="Times New Roman" panose="02020603050405020304" pitchFamily="18" charset="0"/>
            </a:endParaRPr>
          </a:p>
          <a:p>
            <a:pPr marL="457200" marR="0" indent="-457200">
              <a:spcAft>
                <a:spcPts val="0"/>
              </a:spcAft>
              <a:buNone/>
            </a:pPr>
            <a:r>
              <a:rPr lang="en-US" sz="1000" kern="0" dirty="0" err="1">
                <a:effectLst/>
                <a:latin typeface="+mj-lt"/>
                <a:ea typeface="Aptos" panose="020B0004020202020204" pitchFamily="34" charset="0"/>
                <a:cs typeface="Times New Roman" panose="02020603050405020304" pitchFamily="18" charset="0"/>
              </a:rPr>
              <a:t>Kordova</a:t>
            </a:r>
            <a:r>
              <a:rPr lang="en-US" sz="1000" kern="0" dirty="0">
                <a:effectLst/>
                <a:latin typeface="+mj-lt"/>
                <a:ea typeface="Aptos" panose="020B0004020202020204" pitchFamily="34" charset="0"/>
                <a:cs typeface="Times New Roman" panose="02020603050405020304" pitchFamily="18" charset="0"/>
              </a:rPr>
              <a:t>, S., &amp; </a:t>
            </a:r>
            <a:r>
              <a:rPr lang="en-US" sz="1000" kern="0" dirty="0" err="1">
                <a:effectLst/>
                <a:latin typeface="+mj-lt"/>
                <a:ea typeface="Aptos" panose="020B0004020202020204" pitchFamily="34" charset="0"/>
                <a:cs typeface="Times New Roman" panose="02020603050405020304" pitchFamily="18" charset="0"/>
              </a:rPr>
              <a:t>Hirschprung</a:t>
            </a:r>
            <a:r>
              <a:rPr lang="en-US" sz="1000" kern="0" dirty="0">
                <a:effectLst/>
                <a:latin typeface="+mj-lt"/>
                <a:ea typeface="Aptos" panose="020B0004020202020204" pitchFamily="34" charset="0"/>
                <a:cs typeface="Times New Roman" panose="02020603050405020304" pitchFamily="18" charset="0"/>
              </a:rPr>
              <a:t>, R. S. (2023). Effectiveness of the forced usage of alternative digital platforms during the COVID-19 pandemic in project communication management. </a:t>
            </a:r>
            <a:r>
              <a:rPr lang="en-US" sz="1000" kern="0" dirty="0" err="1">
                <a:effectLst/>
                <a:latin typeface="+mj-lt"/>
                <a:ea typeface="Aptos" panose="020B0004020202020204" pitchFamily="34" charset="0"/>
                <a:cs typeface="Times New Roman" panose="02020603050405020304" pitchFamily="18" charset="0"/>
              </a:rPr>
              <a:t>Heliyon</a:t>
            </a:r>
            <a:r>
              <a:rPr lang="en-US" sz="1000" kern="0" dirty="0">
                <a:effectLst/>
                <a:latin typeface="+mj-lt"/>
                <a:ea typeface="Aptos" panose="020B0004020202020204" pitchFamily="34" charset="0"/>
                <a:cs typeface="Times New Roman" panose="02020603050405020304" pitchFamily="18" charset="0"/>
              </a:rPr>
              <a:t>, 9(11), e21812. </a:t>
            </a:r>
            <a:r>
              <a:rPr lang="en-US" sz="1000" kern="0" dirty="0">
                <a:effectLst/>
                <a:latin typeface="+mj-lt"/>
                <a:ea typeface="Aptos" panose="020B0004020202020204" pitchFamily="34" charset="0"/>
                <a:cs typeface="Times New Roman" panose="02020603050405020304" pitchFamily="18" charset="0"/>
                <a:hlinkClick r:id="rId12"/>
              </a:rPr>
              <a:t>https://doi.org/10.1016/j.heliyon.2023.e21812</a:t>
            </a:r>
            <a:endParaRPr lang="en-US" sz="1000" kern="100" dirty="0">
              <a:effectLst/>
              <a:latin typeface="+mj-lt"/>
              <a:ea typeface="Aptos" panose="020B0004020202020204" pitchFamily="34" charset="0"/>
              <a:cs typeface="Times New Roman" panose="02020603050405020304" pitchFamily="18" charset="0"/>
            </a:endParaRPr>
          </a:p>
          <a:p>
            <a:pPr marL="457200" marR="0" indent="-457200">
              <a:spcAft>
                <a:spcPts val="0"/>
              </a:spcAft>
              <a:buNone/>
            </a:pPr>
            <a:r>
              <a:rPr lang="en-US" sz="1000" kern="0" dirty="0">
                <a:effectLst/>
                <a:latin typeface="+mj-lt"/>
                <a:ea typeface="Aptos" panose="020B0004020202020204" pitchFamily="34" charset="0"/>
                <a:cs typeface="Times New Roman" panose="02020603050405020304" pitchFamily="18" charset="0"/>
              </a:rPr>
              <a:t>Sandelowski, M. (2000). Whatever happened to qualitative description? Research in Nursing &amp; Health, 23(4), 334-340. </a:t>
            </a:r>
            <a:r>
              <a:rPr lang="en-US" sz="1000" kern="0" dirty="0">
                <a:effectLst/>
                <a:latin typeface="+mj-lt"/>
                <a:ea typeface="Aptos" panose="020B0004020202020204" pitchFamily="34" charset="0"/>
                <a:cs typeface="Times New Roman" panose="02020603050405020304" pitchFamily="18" charset="0"/>
                <a:hlinkClick r:id="rId13"/>
              </a:rPr>
              <a:t>https://doi.org/10.1002/1098-240x(200008)23:4&lt;334::aid-nur9&gt;3.0.co;2-g</a:t>
            </a:r>
            <a:endParaRPr lang="en-US" sz="1000" kern="100" dirty="0">
              <a:effectLst/>
              <a:latin typeface="+mj-lt"/>
              <a:ea typeface="Aptos" panose="020B0004020202020204" pitchFamily="34" charset="0"/>
              <a:cs typeface="Times New Roman" panose="02020603050405020304" pitchFamily="18" charset="0"/>
            </a:endParaRPr>
          </a:p>
          <a:p>
            <a:pPr marL="457200" marR="0" indent="-457200">
              <a:spcAft>
                <a:spcPts val="0"/>
              </a:spcAft>
              <a:buNone/>
            </a:pPr>
            <a:r>
              <a:rPr lang="en-US" sz="1000" kern="0" dirty="0" err="1">
                <a:effectLst/>
                <a:latin typeface="+mj-lt"/>
                <a:ea typeface="Aptos" panose="020B0004020202020204" pitchFamily="34" charset="0"/>
                <a:cs typeface="Times New Roman" panose="02020603050405020304" pitchFamily="18" charset="0"/>
              </a:rPr>
              <a:t>Quvanch</a:t>
            </a:r>
            <a:r>
              <a:rPr lang="en-US" sz="1000" kern="0" dirty="0">
                <a:effectLst/>
                <a:latin typeface="+mj-lt"/>
                <a:ea typeface="Aptos" panose="020B0004020202020204" pitchFamily="34" charset="0"/>
                <a:cs typeface="Times New Roman" panose="02020603050405020304" pitchFamily="18" charset="0"/>
              </a:rPr>
              <a:t>, Z., Qasemi, A. S., &amp; Na, K. S. (2024). Analyzing levels, factors and coping strategies of speaking anxiety among EFL undergraduates in Afghanistan. Cogent Education, 11(1), 2413225. </a:t>
            </a:r>
            <a:r>
              <a:rPr lang="en-US" sz="1000" kern="0" dirty="0">
                <a:effectLst/>
                <a:latin typeface="+mj-lt"/>
                <a:ea typeface="Aptos" panose="020B0004020202020204" pitchFamily="34" charset="0"/>
                <a:cs typeface="Times New Roman" panose="02020603050405020304" pitchFamily="18" charset="0"/>
                <a:hlinkClick r:id="rId14"/>
              </a:rPr>
              <a:t>https://doi.org/10.1080/2331186X.2024.2413225</a:t>
            </a:r>
            <a:endParaRPr lang="en-US" sz="1000" kern="100" dirty="0">
              <a:effectLst/>
              <a:latin typeface="+mj-lt"/>
              <a:ea typeface="Aptos" panose="020B0004020202020204" pitchFamily="34" charset="0"/>
              <a:cs typeface="Times New Roman" panose="02020603050405020304" pitchFamily="18" charset="0"/>
            </a:endParaRPr>
          </a:p>
        </p:txBody>
      </p:sp>
      <p:sp>
        <p:nvSpPr>
          <p:cNvPr id="6" name="Text Box 9">
            <a:extLst>
              <a:ext uri="{FF2B5EF4-FFF2-40B4-BE49-F238E27FC236}">
                <a16:creationId xmlns:a16="http://schemas.microsoft.com/office/drawing/2014/main" id="{BC246CBA-FDF4-747B-9CB8-BCE503B91033}"/>
              </a:ext>
            </a:extLst>
          </p:cNvPr>
          <p:cNvSpPr txBox="1">
            <a:spLocks noChangeArrowheads="1"/>
          </p:cNvSpPr>
          <p:nvPr/>
        </p:nvSpPr>
        <p:spPr bwMode="auto">
          <a:xfrm>
            <a:off x="18215125" y="14174465"/>
            <a:ext cx="7099308" cy="852975"/>
          </a:xfrm>
          <a:prstGeom prst="rect">
            <a:avLst/>
          </a:prstGeom>
          <a:noFill/>
          <a:ln w="9525">
            <a:noFill/>
            <a:miter lim="800000"/>
            <a:headEnd/>
            <a:tailEnd/>
          </a:ln>
        </p:spPr>
        <p:txBody>
          <a:bodyPr wrap="square" lIns="52248" tIns="26123" rIns="52248" bIns="26123">
            <a:spAutoFit/>
          </a:bodyPr>
          <a:lstStyle>
            <a:lvl1pPr marL="342900" indent="-342900" defTabSz="3041650">
              <a:defRPr sz="4900">
                <a:solidFill>
                  <a:schemeClr val="tx1"/>
                </a:solidFill>
                <a:latin typeface="Calibri" charset="0"/>
              </a:defRPr>
            </a:lvl1pPr>
            <a:lvl2pPr defTabSz="3041650">
              <a:defRPr sz="4900">
                <a:solidFill>
                  <a:schemeClr val="tx1"/>
                </a:solidFill>
                <a:latin typeface="Calibri" charset="0"/>
              </a:defRPr>
            </a:lvl2pPr>
            <a:lvl3pPr marL="1143000" indent="-228600" defTabSz="3041650">
              <a:defRPr sz="4900">
                <a:solidFill>
                  <a:schemeClr val="tx1"/>
                </a:solidFill>
                <a:latin typeface="Calibri" charset="0"/>
              </a:defRPr>
            </a:lvl3pPr>
            <a:lvl4pPr marL="1600200" indent="-228600" defTabSz="3041650">
              <a:defRPr sz="4900">
                <a:solidFill>
                  <a:schemeClr val="tx1"/>
                </a:solidFill>
                <a:latin typeface="Calibri" charset="0"/>
              </a:defRPr>
            </a:lvl4pPr>
            <a:lvl5pPr marL="2057400" indent="-228600" defTabSz="3041650">
              <a:defRPr sz="4900">
                <a:solidFill>
                  <a:schemeClr val="tx1"/>
                </a:solidFill>
                <a:latin typeface="Calibri" charset="0"/>
              </a:defRPr>
            </a:lvl5pPr>
            <a:lvl6pPr marL="2514600" indent="-228600" defTabSz="3041650" fontAlgn="base">
              <a:spcBef>
                <a:spcPct val="0"/>
              </a:spcBef>
              <a:spcAft>
                <a:spcPct val="0"/>
              </a:spcAft>
              <a:defRPr sz="4900">
                <a:solidFill>
                  <a:schemeClr val="tx1"/>
                </a:solidFill>
                <a:latin typeface="Calibri" charset="0"/>
              </a:defRPr>
            </a:lvl6pPr>
            <a:lvl7pPr marL="2971800" indent="-228600" defTabSz="3041650" fontAlgn="base">
              <a:spcBef>
                <a:spcPct val="0"/>
              </a:spcBef>
              <a:spcAft>
                <a:spcPct val="0"/>
              </a:spcAft>
              <a:defRPr sz="4900">
                <a:solidFill>
                  <a:schemeClr val="tx1"/>
                </a:solidFill>
                <a:latin typeface="Calibri" charset="0"/>
              </a:defRPr>
            </a:lvl7pPr>
            <a:lvl8pPr marL="3429000" indent="-228600" defTabSz="3041650" fontAlgn="base">
              <a:spcBef>
                <a:spcPct val="0"/>
              </a:spcBef>
              <a:spcAft>
                <a:spcPct val="0"/>
              </a:spcAft>
              <a:defRPr sz="4900">
                <a:solidFill>
                  <a:schemeClr val="tx1"/>
                </a:solidFill>
                <a:latin typeface="Calibri" charset="0"/>
              </a:defRPr>
            </a:lvl8pPr>
            <a:lvl9pPr marL="3886200" indent="-228600" defTabSz="3041650" fontAlgn="base">
              <a:spcBef>
                <a:spcPct val="0"/>
              </a:spcBef>
              <a:spcAft>
                <a:spcPct val="0"/>
              </a:spcAft>
              <a:defRPr sz="4900">
                <a:solidFill>
                  <a:schemeClr val="tx1"/>
                </a:solidFill>
                <a:latin typeface="Calibri" charset="0"/>
              </a:defRPr>
            </a:lvl9pPr>
          </a:lstStyle>
          <a:p>
            <a:pPr marL="0" lvl="1" indent="-457200">
              <a:spcAft>
                <a:spcPts val="0"/>
              </a:spcAft>
              <a:buClr>
                <a:srgbClr val="782327"/>
              </a:buClr>
              <a:buSzPct val="152000"/>
            </a:pPr>
            <a:r>
              <a:rPr lang="en-US" altLang="x-none" sz="2800" dirty="0">
                <a:ea typeface="Calibri" charset="0"/>
                <a:cs typeface="Calibri" charset="0"/>
              </a:rPr>
              <a:t>Funding: </a:t>
            </a:r>
          </a:p>
          <a:p>
            <a:pPr marL="0" lvl="1" indent="-457200">
              <a:spcAft>
                <a:spcPts val="0"/>
              </a:spcAft>
              <a:buClr>
                <a:srgbClr val="782327"/>
              </a:buClr>
              <a:buSzPct val="152000"/>
            </a:pPr>
            <a:r>
              <a:rPr lang="en-US" altLang="x-none" sz="2400" dirty="0">
                <a:solidFill>
                  <a:schemeClr val="accent2">
                    <a:lumMod val="50000"/>
                  </a:schemeClr>
                </a:solidFill>
                <a:latin typeface="+mj-lt"/>
                <a:ea typeface="Calibri" charset="0"/>
                <a:cs typeface="Calibri" charset="0"/>
              </a:rPr>
              <a:t>Support received from the Alpha Alpha Chapter of STTI</a:t>
            </a:r>
          </a:p>
        </p:txBody>
      </p:sp>
    </p:spTree>
  </p:cSld>
  <p:clrMapOvr>
    <a:masterClrMapping/>
  </p:clrMapOvr>
</p:sld>
</file>

<file path=ppt/theme/theme1.xml><?xml version="1.0" encoding="utf-8"?>
<a:theme xmlns:a="http://schemas.openxmlformats.org/drawingml/2006/main" name="SON Stnd 1">
  <a:themeElements>
    <a:clrScheme name="SON Color Palette">
      <a:dk1>
        <a:srgbClr val="00233D"/>
      </a:dk1>
      <a:lt1>
        <a:srgbClr val="FFFFFF"/>
      </a:lt1>
      <a:dk2>
        <a:srgbClr val="7BAFD4"/>
      </a:dk2>
      <a:lt2>
        <a:srgbClr val="BED6DB"/>
      </a:lt2>
      <a:accent1>
        <a:srgbClr val="003150"/>
      </a:accent1>
      <a:accent2>
        <a:srgbClr val="A5ACAF"/>
      </a:accent2>
      <a:accent3>
        <a:srgbClr val="A5D867"/>
      </a:accent3>
      <a:accent4>
        <a:srgbClr val="E4D5D3"/>
      </a:accent4>
      <a:accent5>
        <a:srgbClr val="D6938A"/>
      </a:accent5>
      <a:accent6>
        <a:srgbClr val="EDE8C4"/>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SON 4x3 pstr - 2018" id="{FA15E9A1-9829-1941-9781-E0C09E5DC5A6}" vid="{F35904A2-6569-1041-BB52-365DB55185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SON Stnd 1</Template>
  <TotalTime>1658</TotalTime>
  <Words>1105</Words>
  <Application>Microsoft Macintosh PowerPoint</Application>
  <PresentationFormat>Custom</PresentationFormat>
  <Paragraphs>101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Constantia</vt:lpstr>
      <vt:lpstr>Open Sans</vt:lpstr>
      <vt:lpstr>SON Stnd 1</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Keller, Mariah Leigh</dc:creator>
  <cp:lastModifiedBy>Megan  Ross</cp:lastModifiedBy>
  <cp:revision>2</cp:revision>
  <dcterms:created xsi:type="dcterms:W3CDTF">2018-04-20T19:12:11Z</dcterms:created>
  <dcterms:modified xsi:type="dcterms:W3CDTF">2026-04-01T20:43:37Z</dcterms:modified>
</cp:coreProperties>
</file>