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603200" cy="19202400"/>
  <p:notesSz cx="6858000" cy="9144000"/>
  <p:defaultTextStyle>
    <a:defPPr>
      <a:defRPr lang="en-US"/>
    </a:defPPr>
    <a:lvl1pPr algn="l" defTabSz="2500313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Calibri" charset="0"/>
        <a:ea typeface="+mn-ea"/>
        <a:cs typeface="+mn-cs"/>
      </a:defRPr>
    </a:lvl1pPr>
    <a:lvl2pPr marL="1249363" indent="-792163" algn="l" defTabSz="2500313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Calibri" charset="0"/>
        <a:ea typeface="+mn-ea"/>
        <a:cs typeface="+mn-cs"/>
      </a:defRPr>
    </a:lvl2pPr>
    <a:lvl3pPr marL="2500313" indent="-1585913" algn="l" defTabSz="2500313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Calibri" charset="0"/>
        <a:ea typeface="+mn-ea"/>
        <a:cs typeface="+mn-cs"/>
      </a:defRPr>
    </a:lvl3pPr>
    <a:lvl4pPr marL="3751263" indent="-2379663" algn="l" defTabSz="2500313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Calibri" charset="0"/>
        <a:ea typeface="+mn-ea"/>
        <a:cs typeface="+mn-cs"/>
      </a:defRPr>
    </a:lvl4pPr>
    <a:lvl5pPr marL="5002213" indent="-3173413" algn="l" defTabSz="2500313" rtl="0" eaLnBrk="0" fontAlgn="base" hangingPunct="0">
      <a:spcBef>
        <a:spcPct val="0"/>
      </a:spcBef>
      <a:spcAft>
        <a:spcPct val="0"/>
      </a:spcAft>
      <a:defRPr sz="49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49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49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49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49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054"/>
    <p:restoredTop sz="96442"/>
  </p:normalViewPr>
  <p:slideViewPr>
    <p:cSldViewPr snapToGrid="0" snapToObjects="1">
      <p:cViewPr>
        <p:scale>
          <a:sx n="56" d="100"/>
          <a:sy n="56" d="100"/>
        </p:scale>
        <p:origin x="1160" y="-1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5017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501798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786A1E-6656-2D4E-9717-9EBEC4590F90}" type="datetimeFigureOut">
              <a:rPr lang="en-US"/>
              <a:pPr>
                <a:defRPr/>
              </a:pPr>
              <a:t>3/23/26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5017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501798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133616-E159-7847-8913-DACF1CE3A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5017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501798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64141B-3216-8241-96C2-531F92E621F5}" type="datetimeFigureOut">
              <a:rPr lang="en-US"/>
              <a:pPr>
                <a:defRPr/>
              </a:pPr>
              <a:t>3/23/26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5017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501798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850314-7A90-AC49-89B3-A8C884DC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500313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49363" algn="l" defTabSz="2500313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500313" algn="l" defTabSz="2500313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51263" algn="l" defTabSz="2500313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5002213" algn="l" defTabSz="2500313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254496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6pPr>
    <a:lvl7pPr marL="7505395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7pPr>
    <a:lvl8pPr marL="8756294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8pPr>
    <a:lvl9pPr marL="10007194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5017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83" dirty="0"/>
              <a:t>4x3</a:t>
            </a:r>
            <a:r>
              <a:rPr lang="en-US" sz="3283" baseline="0" dirty="0"/>
              <a:t> aspect ratio </a:t>
            </a:r>
            <a:r>
              <a:rPr lang="en-US" sz="3283" dirty="0"/>
              <a:t>poster File size is 28” w x 21” h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9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500313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500313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500313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500313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2500313" fontAlgn="base">
              <a:spcBef>
                <a:spcPct val="0"/>
              </a:spcBef>
              <a:spcAft>
                <a:spcPct val="0"/>
              </a:spcAft>
            </a:pPr>
            <a:fld id="{3F7B3803-F6DE-0E4B-A32B-1E63E0707F5B}" type="slidenum">
              <a:rPr lang="en-US" altLang="x-none" sz="1200"/>
              <a:pPr defTabSz="25003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942" y="452338"/>
            <a:ext cx="21155718" cy="10173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0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891125"/>
            <a:ext cx="25603200" cy="1311275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0" y="17835563"/>
            <a:ext cx="25603200" cy="84137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31" name="TextBox 15"/>
          <p:cNvSpPr txBox="1">
            <a:spLocks noChangeArrowheads="1"/>
          </p:cNvSpPr>
          <p:nvPr/>
        </p:nvSpPr>
        <p:spPr bwMode="auto">
          <a:xfrm>
            <a:off x="992188" y="18307050"/>
            <a:ext cx="115109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9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49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49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49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49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2500313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2500313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2500313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2500313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THE UNIVERSITY </a:t>
            </a:r>
            <a:r>
              <a:rPr lang="en-US" altLang="x-none" sz="2300" i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of</a:t>
            </a:r>
            <a:r>
              <a:rPr lang="en-US" altLang="x-none" sz="30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x-none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NORTH CAROLINA </a:t>
            </a:r>
            <a:r>
              <a:rPr lang="en-US" altLang="x-none" sz="2300" i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at</a:t>
            </a:r>
            <a:r>
              <a:rPr lang="en-US" altLang="x-none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CHAPEL HILL SCHOOL </a:t>
            </a:r>
            <a:r>
              <a:rPr lang="en-US" altLang="x-none" sz="2300" i="1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of</a:t>
            </a:r>
            <a:r>
              <a:rPr lang="en-US" altLang="x-none" sz="30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altLang="x-none" sz="2400" dirty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rPr>
              <a:t>NURSING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AF427-030B-344E-90D3-98AF7446A8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54315" y="18279089"/>
            <a:ext cx="2966103" cy="5353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008051-33FC-8346-B64A-39FC1290D27C}"/>
              </a:ext>
            </a:extLst>
          </p:cNvPr>
          <p:cNvSpPr/>
          <p:nvPr userDrawn="1"/>
        </p:nvSpPr>
        <p:spPr>
          <a:xfrm>
            <a:off x="0" y="-4762"/>
            <a:ext cx="25603200" cy="18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95BDE-9642-B04A-B288-27A02C28C6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2188" y="411480"/>
            <a:ext cx="1631950" cy="20770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ctr" defTabSz="143986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6000" kern="1200" spc="-78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algn="ctr" defTabSz="143986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algn="ctr" defTabSz="143986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algn="ctr" defTabSz="143986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algn="ctr" defTabSz="143986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457200" algn="ctr" defTabSz="143986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6pPr>
      <a:lvl7pPr marL="914400" algn="ctr" defTabSz="143986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7pPr>
      <a:lvl8pPr marL="1371600" algn="ctr" defTabSz="143986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8pPr>
      <a:lvl9pPr marL="1828800" algn="ctr" defTabSz="143986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142875" indent="-142875" algn="l" defTabSz="1439863" rtl="0" eaLnBrk="1" fontAlgn="base" hangingPunct="1">
        <a:lnSpc>
          <a:spcPct val="90000"/>
        </a:lnSpc>
        <a:spcBef>
          <a:spcPts val="1888"/>
        </a:spcBef>
        <a:spcAft>
          <a:spcPts val="313"/>
        </a:spcAft>
        <a:buClr>
          <a:schemeClr val="accent1"/>
        </a:buClr>
        <a:buSzPct val="100000"/>
        <a:buFont typeface="Calibri" charset="0"/>
        <a:buChar char=" "/>
        <a:defRPr sz="6700" kern="1200">
          <a:solidFill>
            <a:srgbClr val="003150"/>
          </a:solidFill>
          <a:latin typeface="Open Sans" charset="0"/>
          <a:ea typeface="Open Sans" charset="0"/>
          <a:cs typeface="Open Sans" charset="0"/>
        </a:defRPr>
      </a:lvl1pPr>
      <a:lvl2pPr marL="604838" indent="-287338" algn="l" defTabSz="1439863" rtl="0" eaLnBrk="1" fontAlgn="base" hangingPunct="1">
        <a:lnSpc>
          <a:spcPct val="90000"/>
        </a:lnSpc>
        <a:spcBef>
          <a:spcPts val="313"/>
        </a:spcBef>
        <a:spcAft>
          <a:spcPts val="625"/>
        </a:spcAft>
        <a:buClr>
          <a:srgbClr val="5998C8"/>
        </a:buClr>
        <a:buFont typeface="Arial" charset="0"/>
        <a:buChar char="•"/>
        <a:defRPr sz="5800" kern="1200">
          <a:solidFill>
            <a:srgbClr val="003150"/>
          </a:solidFill>
          <a:latin typeface="Open Sans" charset="0"/>
          <a:ea typeface="Open Sans" charset="0"/>
          <a:cs typeface="Open Sans" charset="0"/>
        </a:defRPr>
      </a:lvl2pPr>
      <a:lvl3pPr marL="892175" indent="-287338" algn="l" defTabSz="1439863" rtl="0" eaLnBrk="1" fontAlgn="base" hangingPunct="1">
        <a:lnSpc>
          <a:spcPct val="90000"/>
        </a:lnSpc>
        <a:spcBef>
          <a:spcPts val="313"/>
        </a:spcBef>
        <a:spcAft>
          <a:spcPts val="625"/>
        </a:spcAft>
        <a:buClr>
          <a:srgbClr val="5998C8"/>
        </a:buClr>
        <a:buFont typeface="Arial" charset="0"/>
        <a:buChar char="•"/>
        <a:defRPr sz="4200" kern="1200">
          <a:solidFill>
            <a:srgbClr val="003150"/>
          </a:solidFill>
          <a:latin typeface="Open Sans" charset="0"/>
          <a:ea typeface="Open Sans" charset="0"/>
          <a:cs typeface="Open Sans" charset="0"/>
        </a:defRPr>
      </a:lvl3pPr>
      <a:lvl4pPr marL="1179513" indent="-287338" algn="l" defTabSz="1439863" rtl="0" eaLnBrk="1" fontAlgn="base" hangingPunct="1">
        <a:lnSpc>
          <a:spcPct val="90000"/>
        </a:lnSpc>
        <a:spcBef>
          <a:spcPts val="313"/>
        </a:spcBef>
        <a:spcAft>
          <a:spcPts val="625"/>
        </a:spcAft>
        <a:buClr>
          <a:srgbClr val="5998C8"/>
        </a:buClr>
        <a:buFont typeface="Arial" charset="0"/>
        <a:buChar char="•"/>
        <a:defRPr sz="4200" kern="1200">
          <a:solidFill>
            <a:srgbClr val="003150"/>
          </a:solidFill>
          <a:latin typeface="Open Sans" charset="0"/>
          <a:ea typeface="Open Sans" charset="0"/>
          <a:cs typeface="Open Sans" charset="0"/>
        </a:defRPr>
      </a:lvl4pPr>
      <a:lvl5pPr marL="1468438" indent="-287338" algn="l" defTabSz="1439863" rtl="0" eaLnBrk="1" fontAlgn="base" hangingPunct="1">
        <a:lnSpc>
          <a:spcPct val="90000"/>
        </a:lnSpc>
        <a:spcBef>
          <a:spcPts val="313"/>
        </a:spcBef>
        <a:spcAft>
          <a:spcPts val="625"/>
        </a:spcAft>
        <a:buClr>
          <a:srgbClr val="5998C8"/>
        </a:buClr>
        <a:buFont typeface="Arial" charset="0"/>
        <a:buChar char="•"/>
        <a:defRPr sz="4200" kern="1200">
          <a:solidFill>
            <a:srgbClr val="003150"/>
          </a:solidFill>
          <a:latin typeface="Open Sans" charset="0"/>
          <a:ea typeface="Open Sans" charset="0"/>
          <a:cs typeface="Open Sans" charset="0"/>
        </a:defRPr>
      </a:lvl5pPr>
      <a:lvl6pPr marL="1732485" indent="-360045" algn="l" defTabSz="1440169" rtl="0" eaLnBrk="1" latinLnBrk="0" hangingPunct="1">
        <a:lnSpc>
          <a:spcPct val="90000"/>
        </a:lnSpc>
        <a:spcBef>
          <a:spcPts val="316"/>
        </a:spcBef>
        <a:spcAft>
          <a:spcPts val="630"/>
        </a:spcAft>
        <a:buClr>
          <a:schemeClr val="accent1"/>
        </a:buClr>
        <a:buFont typeface="Calibri" pitchFamily="34" charset="0"/>
        <a:buChar char="◦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47486" indent="-360045" algn="l" defTabSz="1440169" rtl="0" eaLnBrk="1" latinLnBrk="0" hangingPunct="1">
        <a:lnSpc>
          <a:spcPct val="90000"/>
        </a:lnSpc>
        <a:spcBef>
          <a:spcPts val="316"/>
        </a:spcBef>
        <a:spcAft>
          <a:spcPts val="630"/>
        </a:spcAft>
        <a:buClr>
          <a:schemeClr val="accent1"/>
        </a:buClr>
        <a:buFont typeface="Calibri" pitchFamily="34" charset="0"/>
        <a:buChar char="◦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362483" indent="-360045" algn="l" defTabSz="1440169" rtl="0" eaLnBrk="1" latinLnBrk="0" hangingPunct="1">
        <a:lnSpc>
          <a:spcPct val="90000"/>
        </a:lnSpc>
        <a:spcBef>
          <a:spcPts val="316"/>
        </a:spcBef>
        <a:spcAft>
          <a:spcPts val="630"/>
        </a:spcAft>
        <a:buClr>
          <a:schemeClr val="accent1"/>
        </a:buClr>
        <a:buFont typeface="Calibri" pitchFamily="34" charset="0"/>
        <a:buChar char="◦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677479" indent="-360045" algn="l" defTabSz="1440169" rtl="0" eaLnBrk="1" latinLnBrk="0" hangingPunct="1">
        <a:lnSpc>
          <a:spcPct val="90000"/>
        </a:lnSpc>
        <a:spcBef>
          <a:spcPts val="316"/>
        </a:spcBef>
        <a:spcAft>
          <a:spcPts val="630"/>
        </a:spcAft>
        <a:buClr>
          <a:schemeClr val="accent1"/>
        </a:buClr>
        <a:buFont typeface="Calibri" pitchFamily="34" charset="0"/>
        <a:buChar char="◦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0169" rtl="0" eaLnBrk="1" latinLnBrk="0" hangingPunct="1">
        <a:defRPr sz="2836" kern="1200">
          <a:solidFill>
            <a:schemeClr val="tx1"/>
          </a:solidFill>
          <a:latin typeface="+mn-lt"/>
          <a:ea typeface="+mn-ea"/>
          <a:cs typeface="+mn-cs"/>
        </a:defRPr>
      </a:lvl1pPr>
      <a:lvl2pPr marL="720082" algn="l" defTabSz="1440169" rtl="0" eaLnBrk="1" latinLnBrk="0" hangingPunct="1">
        <a:defRPr sz="2836" kern="1200">
          <a:solidFill>
            <a:schemeClr val="tx1"/>
          </a:solidFill>
          <a:latin typeface="+mn-lt"/>
          <a:ea typeface="+mn-ea"/>
          <a:cs typeface="+mn-cs"/>
        </a:defRPr>
      </a:lvl2pPr>
      <a:lvl3pPr marL="1440169" algn="l" defTabSz="1440169" rtl="0" eaLnBrk="1" latinLnBrk="0" hangingPunct="1">
        <a:defRPr sz="2836" kern="1200">
          <a:solidFill>
            <a:schemeClr val="tx1"/>
          </a:solidFill>
          <a:latin typeface="+mn-lt"/>
          <a:ea typeface="+mn-ea"/>
          <a:cs typeface="+mn-cs"/>
        </a:defRPr>
      </a:lvl3pPr>
      <a:lvl4pPr marL="2160255" algn="l" defTabSz="1440169" rtl="0" eaLnBrk="1" latinLnBrk="0" hangingPunct="1">
        <a:defRPr sz="2836" kern="1200">
          <a:solidFill>
            <a:schemeClr val="tx1"/>
          </a:solidFill>
          <a:latin typeface="+mn-lt"/>
          <a:ea typeface="+mn-ea"/>
          <a:cs typeface="+mn-cs"/>
        </a:defRPr>
      </a:lvl4pPr>
      <a:lvl5pPr marL="2880341" algn="l" defTabSz="1440169" rtl="0" eaLnBrk="1" latinLnBrk="0" hangingPunct="1">
        <a:defRPr sz="2836" kern="1200">
          <a:solidFill>
            <a:schemeClr val="tx1"/>
          </a:solidFill>
          <a:latin typeface="+mn-lt"/>
          <a:ea typeface="+mn-ea"/>
          <a:cs typeface="+mn-cs"/>
        </a:defRPr>
      </a:lvl5pPr>
      <a:lvl6pPr marL="3600423" algn="l" defTabSz="1440169" rtl="0" eaLnBrk="1" latinLnBrk="0" hangingPunct="1">
        <a:defRPr sz="2836" kern="1200">
          <a:solidFill>
            <a:schemeClr val="tx1"/>
          </a:solidFill>
          <a:latin typeface="+mn-lt"/>
          <a:ea typeface="+mn-ea"/>
          <a:cs typeface="+mn-cs"/>
        </a:defRPr>
      </a:lvl6pPr>
      <a:lvl7pPr marL="4320510" algn="l" defTabSz="1440169" rtl="0" eaLnBrk="1" latinLnBrk="0" hangingPunct="1">
        <a:defRPr sz="2836" kern="1200">
          <a:solidFill>
            <a:schemeClr val="tx1"/>
          </a:solidFill>
          <a:latin typeface="+mn-lt"/>
          <a:ea typeface="+mn-ea"/>
          <a:cs typeface="+mn-cs"/>
        </a:defRPr>
      </a:lvl7pPr>
      <a:lvl8pPr marL="5040592" algn="l" defTabSz="1440169" rtl="0" eaLnBrk="1" latinLnBrk="0" hangingPunct="1">
        <a:defRPr sz="2836" kern="1200">
          <a:solidFill>
            <a:schemeClr val="tx1"/>
          </a:solidFill>
          <a:latin typeface="+mn-lt"/>
          <a:ea typeface="+mn-ea"/>
          <a:cs typeface="+mn-cs"/>
        </a:defRPr>
      </a:lvl8pPr>
      <a:lvl9pPr marL="5760674" algn="l" defTabSz="1440169" rtl="0" eaLnBrk="1" latinLnBrk="0" hangingPunct="1">
        <a:defRPr sz="2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56/NEJMra230229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oi.org/10.1016/j.jacc.2022.11.0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155/2019/3756750" TargetMode="External"/><Relationship Id="rId11" Type="http://schemas.openxmlformats.org/officeDocument/2006/relationships/hyperlink" Target="https://www.ncbi.nlm.nih.gov/books/NBK570656/" TargetMode="External"/><Relationship Id="rId5" Type="http://schemas.openxmlformats.org/officeDocument/2006/relationships/hyperlink" Target="https://www.escardio.org/The-ESC/Press-Office/Press-releases/poor-diet-is-top-contributor-to-heart-disease-deaths-globally" TargetMode="External"/><Relationship Id="rId10" Type="http://schemas.openxmlformats.org/officeDocument/2006/relationships/hyperlink" Target="https://doi.org/10.1161/CIR.0000000000001309" TargetMode="External"/><Relationship Id="rId4" Type="http://schemas.openxmlformats.org/officeDocument/2006/relationships/hyperlink" Target="https://doi.org/10.1161/CIR.0000000000001412" TargetMode="External"/><Relationship Id="rId9" Type="http://schemas.openxmlformats.org/officeDocument/2006/relationships/hyperlink" Target="https://doi.org/10.1002/clc.239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772131" y="2030314"/>
            <a:ext cx="22736972" cy="56958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r" defTabSz="1440144" rtl="0" eaLnBrk="1" latinLnBrk="0" hangingPunct="1">
              <a:lnSpc>
                <a:spcPct val="90000"/>
              </a:lnSpc>
              <a:spcBef>
                <a:spcPts val="1890"/>
              </a:spcBef>
              <a:spcAft>
                <a:spcPts val="316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780" b="0" i="0" kern="1200" cap="all" spc="316" baseline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720070" indent="0" algn="ctr" defTabSz="1440144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630"/>
              </a:spcAft>
              <a:buClr>
                <a:srgbClr val="5998C8"/>
              </a:buClr>
              <a:buFont typeface="Arial" charset="0"/>
              <a:buNone/>
              <a:defRPr sz="3780" b="0" i="0" kern="1200">
                <a:solidFill>
                  <a:srgbClr val="003150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440144" indent="0" algn="ctr" defTabSz="1440144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630"/>
              </a:spcAft>
              <a:buClr>
                <a:srgbClr val="5998C8"/>
              </a:buClr>
              <a:buFont typeface="Arial" charset="0"/>
              <a:buNone/>
              <a:defRPr sz="3780" b="0" i="0" kern="1200">
                <a:solidFill>
                  <a:srgbClr val="003150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2160217" indent="0" algn="ctr" defTabSz="1440144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630"/>
              </a:spcAft>
              <a:buClr>
                <a:srgbClr val="5998C8"/>
              </a:buClr>
              <a:buFont typeface="Arial" charset="0"/>
              <a:buNone/>
              <a:defRPr sz="3150" b="0" i="0" kern="1200">
                <a:solidFill>
                  <a:srgbClr val="003150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880290" indent="0" algn="ctr" defTabSz="1440144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630"/>
              </a:spcAft>
              <a:buClr>
                <a:srgbClr val="5998C8"/>
              </a:buClr>
              <a:buFont typeface="Arial" charset="0"/>
              <a:buNone/>
              <a:defRPr sz="3150" b="0" i="0" kern="1200">
                <a:solidFill>
                  <a:srgbClr val="003150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3600360" indent="0" algn="ctr" defTabSz="1440144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630"/>
              </a:spcAft>
              <a:buClr>
                <a:schemeClr val="accent1"/>
              </a:buClr>
              <a:buFont typeface="Calibri" pitchFamily="34" charset="0"/>
              <a:buNone/>
              <a:defRPr sz="31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20434" indent="0" algn="ctr" defTabSz="1440144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630"/>
              </a:spcAft>
              <a:buClr>
                <a:schemeClr val="accent1"/>
              </a:buClr>
              <a:buFont typeface="Calibri" pitchFamily="34" charset="0"/>
              <a:buNone/>
              <a:defRPr sz="31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40504" indent="0" algn="ctr" defTabSz="1440144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630"/>
              </a:spcAft>
              <a:buClr>
                <a:schemeClr val="accent1"/>
              </a:buClr>
              <a:buFont typeface="Calibri" pitchFamily="34" charset="0"/>
              <a:buNone/>
              <a:defRPr sz="31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60574" indent="0" algn="ctr" defTabSz="1440144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630"/>
              </a:spcAft>
              <a:buClr>
                <a:schemeClr val="accent1"/>
              </a:buClr>
              <a:buFont typeface="Calibri" pitchFamily="34" charset="0"/>
              <a:buNone/>
              <a:defRPr sz="31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Kayla Roberts, BSN, rn, ccrn; Leslie davis, phd, ANP-BC; tracy Vernon-platt, dnp, anp-bc; mary ann Compton, MA, CCRP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552892" y="654835"/>
            <a:ext cx="27200225" cy="10175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144014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0" kern="1200" spc="-78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of Cardioprotective Behaviors After Phase II Cardiac Rehabilitation Graduation: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Evaluation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3D8FC6-CE50-A1FD-6159-65A6858A8BE7}"/>
              </a:ext>
            </a:extLst>
          </p:cNvPr>
          <p:cNvSpPr txBox="1"/>
          <p:nvPr/>
        </p:nvSpPr>
        <p:spPr>
          <a:xfrm>
            <a:off x="15163800" y="1066800"/>
            <a:ext cx="18473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91B6E-25DA-3642-1EAC-5766DD9AD723}"/>
              </a:ext>
            </a:extLst>
          </p:cNvPr>
          <p:cNvSpPr txBox="1"/>
          <p:nvPr/>
        </p:nvSpPr>
        <p:spPr>
          <a:xfrm>
            <a:off x="2587400" y="270062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2F38E-579C-B2A4-95FB-1B356D2D7C32}"/>
              </a:ext>
            </a:extLst>
          </p:cNvPr>
          <p:cNvSpPr txBox="1"/>
          <p:nvPr/>
        </p:nvSpPr>
        <p:spPr>
          <a:xfrm>
            <a:off x="3185319" y="9377389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120B58-E582-8FC5-7FE3-C7E30B0B880D}"/>
              </a:ext>
            </a:extLst>
          </p:cNvPr>
          <p:cNvSpPr txBox="1"/>
          <p:nvPr/>
        </p:nvSpPr>
        <p:spPr>
          <a:xfrm>
            <a:off x="3106771" y="13109239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18DB27-3161-74F5-66B1-47C37F767E7D}"/>
              </a:ext>
            </a:extLst>
          </p:cNvPr>
          <p:cNvSpPr txBox="1"/>
          <p:nvPr/>
        </p:nvSpPr>
        <p:spPr>
          <a:xfrm>
            <a:off x="20708054" y="2700622"/>
            <a:ext cx="1788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CC7FD-1D65-5108-8219-857F256A1ED5}"/>
              </a:ext>
            </a:extLst>
          </p:cNvPr>
          <p:cNvSpPr txBox="1"/>
          <p:nvPr/>
        </p:nvSpPr>
        <p:spPr>
          <a:xfrm>
            <a:off x="18799743" y="11531187"/>
            <a:ext cx="5604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CONCLUSIONS/IMPLICATIONS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BDC43C-AA84-DFC0-1B20-09624B39B67E}"/>
              </a:ext>
            </a:extLst>
          </p:cNvPr>
          <p:cNvSpPr txBox="1"/>
          <p:nvPr/>
        </p:nvSpPr>
        <p:spPr>
          <a:xfrm>
            <a:off x="20171947" y="710126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12A3B6-17F4-123A-A091-D2C41D332E55}"/>
              </a:ext>
            </a:extLst>
          </p:cNvPr>
          <p:cNvSpPr txBox="1"/>
          <p:nvPr/>
        </p:nvSpPr>
        <p:spPr>
          <a:xfrm>
            <a:off x="20302847" y="14134146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84C649-4974-7FBB-FD67-653BAF4B84A1}"/>
              </a:ext>
            </a:extLst>
          </p:cNvPr>
          <p:cNvSpPr txBox="1"/>
          <p:nvPr/>
        </p:nvSpPr>
        <p:spPr>
          <a:xfrm>
            <a:off x="333201" y="3223842"/>
            <a:ext cx="82290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disease (CVD) has been the leading global cause of morbidity and mortality since 1921.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Unhealthy diet and physical inactivity, two of the top five major modifiable CVD risk factors, accounted for ~9 million annual deaths from 2019–2021.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2, 3, 4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Rehabilitation (CR) is a class IA recommendation by the American Heart Association/American College of Cardiology (AHA/ACC) for secondary prevention, reducing mortality by up to 25% (i.e., for patients with a history of percutaneous coronary intervention [PCI] or coronary artery bypass graft [CABG]).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history of myocardial infarction (MI), chronic stable angina, chronic heart failure with reduced ejection fraction, PCI, CABG, heart valve replacement or heart or heart-lung transplant are recommended to attend all 36 sessions of a phase II CR program. 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benefits of reductions in major adverse cardiac events (MACE), patients who attend CR, often fail to adhere (i.e., attend recommended number of sessions) and/or maintain long-term cardioprotective behaviors post-graduation.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0D8E2F-3E9D-C795-92CC-FC076543D3C3}"/>
              </a:ext>
            </a:extLst>
          </p:cNvPr>
          <p:cNvSpPr txBox="1"/>
          <p:nvPr/>
        </p:nvSpPr>
        <p:spPr>
          <a:xfrm>
            <a:off x="333200" y="9792250"/>
            <a:ext cx="81559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examine the effectiveness of existing interventions at a single outpatient CR facility in promoting adherence and long-term maintenance of cardioprotective behaviors (i.e., exercise and diet)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facilitators and barriers in adherence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alignment between evidence-based standards outlined in the 2024 AHA/American Association of Cardiovascular &amp; Pulmonary Rehabilitation (AACVPR) Core Components of Cardiac Rehabilitation Programs and those observed during project implementation, to inform recommendations for opportunities for improvement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DB6873-CC57-EA42-03D3-0105DAFE1E8F}"/>
              </a:ext>
            </a:extLst>
          </p:cNvPr>
          <p:cNvSpPr txBox="1"/>
          <p:nvPr/>
        </p:nvSpPr>
        <p:spPr>
          <a:xfrm>
            <a:off x="552892" y="13370849"/>
            <a:ext cx="81559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Clr>
                <a:srgbClr val="782327"/>
              </a:buClr>
              <a:buSzPct val="152000"/>
            </a:pPr>
            <a:r>
              <a:rPr lang="en-US" altLang="x-none" sz="2200" b="1" dirty="0">
                <a:solidFill>
                  <a:srgbClr val="7BAFD4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Study Design 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x-none" sz="22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Retrospective chart review from electronic health record (i.e., Epic)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x-none" sz="22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Semi-structured interviews with CR patients and staff (i.e., via Zoom or In-person)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x-none" sz="22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Field notes from observation of intake and exit interviews, CR class, nutrition class and/or consult, graded exercise stress test, and online education modules</a:t>
            </a:r>
            <a:endParaRPr lang="en-US" altLang="x-none" sz="2200" dirty="0">
              <a:solidFill>
                <a:srgbClr val="7BAFD4"/>
              </a:solidFill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 marL="0" lvl="1" indent="0">
              <a:buClr>
                <a:srgbClr val="782327"/>
              </a:buClr>
              <a:buSzPct val="152000"/>
            </a:pPr>
            <a:endParaRPr lang="en-US" altLang="x-none" sz="2200" dirty="0">
              <a:solidFill>
                <a:srgbClr val="50575A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lvl="1" indent="0">
              <a:buClr>
                <a:srgbClr val="782327"/>
              </a:buClr>
              <a:buSzPct val="152000"/>
            </a:pPr>
            <a:r>
              <a:rPr lang="en-US" altLang="x-none" sz="2200" b="1" dirty="0">
                <a:solidFill>
                  <a:srgbClr val="7BAFD4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Sample </a:t>
            </a:r>
          </a:p>
          <a:p>
            <a:pPr marL="0" lvl="1" indent="0">
              <a:buClr>
                <a:srgbClr val="782327"/>
              </a:buClr>
              <a:buSzPct val="152000"/>
            </a:pPr>
            <a:r>
              <a:rPr lang="en-US" altLang="x-none" sz="2200" u="sng" dirty="0">
                <a:solidFill>
                  <a:srgbClr val="50575A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Inclusion criteria:</a:t>
            </a:r>
            <a:r>
              <a:rPr lang="en-US" altLang="x-none" sz="2200" dirty="0">
                <a:solidFill>
                  <a:srgbClr val="50575A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patients </a:t>
            </a:r>
            <a:r>
              <a:rPr lang="en-US" altLang="x-none" sz="2200" u="sng" dirty="0">
                <a:solidFill>
                  <a:srgbClr val="50575A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&gt;</a:t>
            </a:r>
            <a:r>
              <a:rPr lang="en-US" altLang="x-none" sz="2200" dirty="0">
                <a:solidFill>
                  <a:srgbClr val="50575A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18 years enrolled into CR with CVD </a:t>
            </a:r>
          </a:p>
          <a:p>
            <a:pPr marL="0" lvl="1" indent="0">
              <a:buClr>
                <a:srgbClr val="782327"/>
              </a:buClr>
              <a:buSzPct val="152000"/>
            </a:pPr>
            <a:r>
              <a:rPr lang="en-US" altLang="x-none" sz="2000" dirty="0">
                <a:solidFill>
                  <a:srgbClr val="50575A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*Note: Inclusion criteria was expanded mid–implementation (i.e., initial criteria only included patients with a diagnosis of MI)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47FCC80-2E45-103F-0810-3DD82020D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72844"/>
              </p:ext>
            </p:extLst>
          </p:nvPr>
        </p:nvGraphicFramePr>
        <p:xfrm>
          <a:off x="8638689" y="13798101"/>
          <a:ext cx="9056689" cy="34129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7124">
                  <a:extLst>
                    <a:ext uri="{9D8B030D-6E8A-4147-A177-3AD203B41FA5}">
                      <a16:colId xmlns:a16="http://schemas.microsoft.com/office/drawing/2014/main" val="2666298310"/>
                    </a:ext>
                  </a:extLst>
                </a:gridCol>
                <a:gridCol w="1100289">
                  <a:extLst>
                    <a:ext uri="{9D8B030D-6E8A-4147-A177-3AD203B41FA5}">
                      <a16:colId xmlns:a16="http://schemas.microsoft.com/office/drawing/2014/main" val="1390720594"/>
                    </a:ext>
                  </a:extLst>
                </a:gridCol>
                <a:gridCol w="1090215">
                  <a:extLst>
                    <a:ext uri="{9D8B030D-6E8A-4147-A177-3AD203B41FA5}">
                      <a16:colId xmlns:a16="http://schemas.microsoft.com/office/drawing/2014/main" val="207168680"/>
                    </a:ext>
                  </a:extLst>
                </a:gridCol>
                <a:gridCol w="1477640">
                  <a:extLst>
                    <a:ext uri="{9D8B030D-6E8A-4147-A177-3AD203B41FA5}">
                      <a16:colId xmlns:a16="http://schemas.microsoft.com/office/drawing/2014/main" val="4113802595"/>
                    </a:ext>
                  </a:extLst>
                </a:gridCol>
                <a:gridCol w="1477640">
                  <a:extLst>
                    <a:ext uri="{9D8B030D-6E8A-4147-A177-3AD203B41FA5}">
                      <a16:colId xmlns:a16="http://schemas.microsoft.com/office/drawing/2014/main" val="4125359296"/>
                    </a:ext>
                  </a:extLst>
                </a:gridCol>
                <a:gridCol w="1263781">
                  <a:extLst>
                    <a:ext uri="{9D8B030D-6E8A-4147-A177-3AD203B41FA5}">
                      <a16:colId xmlns:a16="http://schemas.microsoft.com/office/drawing/2014/main" val="532540440"/>
                    </a:ext>
                  </a:extLst>
                </a:gridCol>
              </a:tblGrid>
              <a:tr h="567965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Table 2: 30 Day Behavior Maintenance by Cardiac Rehabilitation Dose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2337061"/>
                  </a:ext>
                </a:extLst>
              </a:tr>
              <a:tr h="751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Attendance Level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Behavior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Full (</a:t>
                      </a:r>
                      <a:r>
                        <a:rPr lang="en-US" sz="2000" b="1" i="1" dirty="0">
                          <a:effectLst/>
                        </a:rPr>
                        <a:t>n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Partial (</a:t>
                      </a:r>
                      <a:r>
                        <a:rPr lang="en-US" sz="2000" b="1" i="1" dirty="0">
                          <a:effectLst/>
                        </a:rPr>
                        <a:t>n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None (</a:t>
                      </a:r>
                      <a:r>
                        <a:rPr lang="en-US" sz="2000" b="1" i="1" dirty="0">
                          <a:effectLst/>
                        </a:rPr>
                        <a:t>n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Total Patients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92520661"/>
                  </a:ext>
                </a:extLst>
              </a:tr>
              <a:tr h="50260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High (36 sessions) (</a:t>
                      </a:r>
                      <a:r>
                        <a:rPr lang="en-US" sz="2000" i="1" dirty="0">
                          <a:effectLst/>
                        </a:rPr>
                        <a:t>n</a:t>
                      </a:r>
                      <a:r>
                        <a:rPr lang="en-US" sz="2000" dirty="0">
                          <a:effectLst/>
                        </a:rPr>
                        <a:t>=5)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Exercise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546196"/>
                  </a:ext>
                </a:extLst>
              </a:tr>
              <a:tr h="531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Dietary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21426"/>
                  </a:ext>
                </a:extLst>
              </a:tr>
              <a:tr h="56482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Moderate–High (24–35 sessions) (n=5)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Exercise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530093"/>
                  </a:ext>
                </a:extLst>
              </a:tr>
              <a:tr h="495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Dietary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536547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31BBE5C-E6F5-3E6B-8DDE-6283C692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37533"/>
              </p:ext>
            </p:extLst>
          </p:nvPr>
        </p:nvGraphicFramePr>
        <p:xfrm>
          <a:off x="8638688" y="2700624"/>
          <a:ext cx="8718261" cy="359808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22640">
                  <a:extLst>
                    <a:ext uri="{9D8B030D-6E8A-4147-A177-3AD203B41FA5}">
                      <a16:colId xmlns:a16="http://schemas.microsoft.com/office/drawing/2014/main" val="2669814058"/>
                    </a:ext>
                  </a:extLst>
                </a:gridCol>
                <a:gridCol w="1498014">
                  <a:extLst>
                    <a:ext uri="{9D8B030D-6E8A-4147-A177-3AD203B41FA5}">
                      <a16:colId xmlns:a16="http://schemas.microsoft.com/office/drawing/2014/main" val="494528425"/>
                    </a:ext>
                  </a:extLst>
                </a:gridCol>
                <a:gridCol w="1609091">
                  <a:extLst>
                    <a:ext uri="{9D8B030D-6E8A-4147-A177-3AD203B41FA5}">
                      <a16:colId xmlns:a16="http://schemas.microsoft.com/office/drawing/2014/main" val="531778934"/>
                    </a:ext>
                  </a:extLst>
                </a:gridCol>
                <a:gridCol w="1524402">
                  <a:extLst>
                    <a:ext uri="{9D8B030D-6E8A-4147-A177-3AD203B41FA5}">
                      <a16:colId xmlns:a16="http://schemas.microsoft.com/office/drawing/2014/main" val="927476916"/>
                    </a:ext>
                  </a:extLst>
                </a:gridCol>
                <a:gridCol w="1524402">
                  <a:extLst>
                    <a:ext uri="{9D8B030D-6E8A-4147-A177-3AD203B41FA5}">
                      <a16:colId xmlns:a16="http://schemas.microsoft.com/office/drawing/2014/main" val="126320269"/>
                    </a:ext>
                  </a:extLst>
                </a:gridCol>
                <a:gridCol w="1439712">
                  <a:extLst>
                    <a:ext uri="{9D8B030D-6E8A-4147-A177-3AD203B41FA5}">
                      <a16:colId xmlns:a16="http://schemas.microsoft.com/office/drawing/2014/main" val="2625304195"/>
                    </a:ext>
                  </a:extLst>
                </a:gridCol>
              </a:tblGrid>
              <a:tr h="700845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Table 1: Participant Cardiac Rehabilitation Dose &amp; Program Start Times (n=10)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449497"/>
                  </a:ext>
                </a:extLst>
              </a:tr>
              <a:tr h="178643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b="1" dirty="0">
                          <a:effectLst/>
                        </a:rPr>
                        <a:t>Days from Hospital Discharge to Intake Visit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b="1" dirty="0">
                          <a:effectLst/>
                        </a:rPr>
                        <a:t>Days from Referral to Intake Visit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b="1" dirty="0">
                          <a:effectLst/>
                        </a:rPr>
                        <a:t>Days from Intake Visit to 1st Billable Session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b="1" dirty="0">
                          <a:effectLst/>
                        </a:rPr>
                        <a:t>Days from Referral to 1</a:t>
                      </a:r>
                      <a:r>
                        <a:rPr lang="en-US" sz="2200" b="1" baseline="30000" dirty="0">
                          <a:effectLst/>
                        </a:rPr>
                        <a:t>st</a:t>
                      </a:r>
                      <a:r>
                        <a:rPr lang="en-US" sz="2200" b="1" dirty="0">
                          <a:effectLst/>
                        </a:rPr>
                        <a:t> Billable Session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b="1" dirty="0">
                          <a:effectLst/>
                        </a:rPr>
                        <a:t>Total Sessions Completed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672408"/>
                  </a:ext>
                </a:extLst>
              </a:tr>
              <a:tr h="3389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M (</a:t>
                      </a:r>
                      <a:r>
                        <a:rPr lang="en-US" sz="2200" i="1" dirty="0">
                          <a:effectLst/>
                        </a:rPr>
                        <a:t>SD</a:t>
                      </a:r>
                      <a:r>
                        <a:rPr lang="en-US" sz="2200" dirty="0">
                          <a:effectLst/>
                        </a:rPr>
                        <a:t>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42.9 (28.7)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20 (14.3)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14.3 (12.1)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34.3 (18.0)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32.8 (3.8)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078532"/>
                  </a:ext>
                </a:extLst>
              </a:tr>
              <a:tr h="5866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Median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22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9.5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29.5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99940" algn="l"/>
                        </a:tabLst>
                      </a:pPr>
                      <a:r>
                        <a:rPr lang="en-US" sz="2200" dirty="0">
                          <a:effectLst/>
                        </a:rPr>
                        <a:t>34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851812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175F2B16-0476-AD04-9459-2DBA6593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221" y="6580011"/>
            <a:ext cx="6905651" cy="69056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8ADCE6-FEA6-BC50-A741-6CD792784E4B}"/>
              </a:ext>
            </a:extLst>
          </p:cNvPr>
          <p:cNvSpPr txBox="1"/>
          <p:nvPr/>
        </p:nvSpPr>
        <p:spPr>
          <a:xfrm>
            <a:off x="17573207" y="3113098"/>
            <a:ext cx="7696792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Crosswalk findings: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site in full alignment with 8/12 (67%) of required core components as defined by AHA &amp; AACVPR (Nutritional counseling, Weight management and body composition, Dyslipidemia management, Diabetes management, Psychosocial management, Aerobic exercise training, Physical activity counseling, and Program Quality). The remaining 4 core components were partially aligned.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site in full alignment with AHA Life’s Essential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declines in exercise maintenance across CR dose (i.e., attendance level) for the 10 CR patients interviewed</a:t>
            </a:r>
          </a:p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patient interviews (n=10)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 behavior maintenance largely preserved across CR dose (see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full adherence expressed readiness to maintain cardioprotective behaviors was attributed to repeated session exposure.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readiness to transition was attributed to informal discharge planning or exit interview by some of the 10 participants</a:t>
            </a:r>
          </a:p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Themes – Facilitators: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Higher CR dose, physiologic improvements, strong mental health,  established off-day routines, strong social support, accountability and structure</a:t>
            </a:r>
          </a:p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Themes – Barriers: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Competing obligations, delayed program start, lack of social support, mental health challenges, access, finances, loss of structure and external accountability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150EA8-3409-1392-8098-D20FDAEEE048}"/>
              </a:ext>
            </a:extLst>
          </p:cNvPr>
          <p:cNvSpPr txBox="1"/>
          <p:nvPr/>
        </p:nvSpPr>
        <p:spPr>
          <a:xfrm>
            <a:off x="17564864" y="12023767"/>
            <a:ext cx="80299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CR dose increases confidence, but does not eliminate reduced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dose, patients reported similar facilitators and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site provided with 8 recommendations highlighting opportunities for improvement.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F75AEB-DFD8-30BC-D2CB-D440919742ED}"/>
              </a:ext>
            </a:extLst>
          </p:cNvPr>
          <p:cNvSpPr txBox="1"/>
          <p:nvPr/>
        </p:nvSpPr>
        <p:spPr>
          <a:xfrm>
            <a:off x="17965618" y="14581959"/>
            <a:ext cx="754348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0"/>
              </a:spcAft>
              <a:buNone/>
            </a:pPr>
            <a:r>
              <a:rPr lang="en-US" sz="9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Palaniappan, L. P., Allen, N. B., Almarzooq, Z. I., Anderson, C. A. M., Arora, P., Avery, C. L., Baker-Smith, C. M., Bansal, N., Currie, M. E., Earlie, R. S., Fan, W., Fetterman, J. L., Barone Gibbs, B., Heard, D. G., Hiremath, S., Hong, H., Hyacinth, H. I., Ibeh, C., Jiang, T., Johansen, M. C., … American Heart Association Council on Epidemiology and Prevention Statistics Committee and Stroke Statistics Committee (2026). 2026 Heart disease and stroke statistics: A report of US and global data from the American Heart Association. </a:t>
            </a:r>
            <a:r>
              <a:rPr lang="en-US" sz="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Circulation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10.1161/CIR.0000000000001412. Advance online publication. </a:t>
            </a:r>
            <a:r>
              <a:rPr lang="en-US" sz="9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https://doi.org/10.1161/CIR.0000000000001412</a:t>
            </a:r>
            <a:endParaRPr lang="en-US" sz="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0"/>
              </a:spcAft>
              <a:buNone/>
            </a:pPr>
            <a:r>
              <a:rPr lang="en-US" sz="9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Antipolis, S. (2020). Poor diet is top contributor to heart disease deaths globally. </a:t>
            </a:r>
            <a:r>
              <a:rPr lang="en-US" sz="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European Society of Cardiology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https://www.escardio.org/The-ESC/Press-Office/Press-releases/poor-diet-is-top-contributor-to-heart-disease-deaths-globally</a:t>
            </a:r>
            <a:endParaRPr lang="en-US" sz="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0"/>
              </a:spcAft>
              <a:buNone/>
            </a:pPr>
            <a:r>
              <a:rPr lang="en-US" sz="9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Tian, D., &amp; Meng, J. (2019). Exercise for prevention and relief of cardiovascular disease: Prognoses, mechanisms, and approaches. </a:t>
            </a:r>
            <a:r>
              <a:rPr lang="en-US" sz="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Oxidative Medicine and Cellular Longevity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2019, 3756750. </a:t>
            </a:r>
            <a:r>
              <a:rPr lang="en-US" sz="9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https://doi.org/10.1155/2019/3756750</a:t>
            </a:r>
            <a:endParaRPr lang="en-US" sz="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0"/>
              </a:spcAft>
              <a:buNone/>
            </a:pPr>
            <a:r>
              <a:rPr lang="en-US" sz="9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Vaduganathan, M., Mensah, G. A., Turco, J. V., Fuster, V., &amp; Roth, G. A. (2022). The global burden of cardiovascular diseases and risk: A compass for future health. </a:t>
            </a:r>
            <a:r>
              <a:rPr lang="en-US" sz="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Journal of the American College of Cardiology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80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(25), 2361–2371. </a:t>
            </a:r>
            <a:r>
              <a:rPr lang="en-US" sz="9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https://doi.org/10.1016/j.jacc.2022.11.005</a:t>
            </a:r>
            <a:endParaRPr lang="en-US" sz="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0"/>
              </a:spcAft>
              <a:buNone/>
            </a:pPr>
            <a:r>
              <a:rPr lang="en-US" sz="9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Thomas, R. J. (2024). Cardiac rehabilitation — challenges, advances, and the road ahead.</a:t>
            </a:r>
            <a:r>
              <a:rPr lang="en-US" sz="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The New England Journal of Medicine, 390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(9), 830-841. </a:t>
            </a:r>
            <a:r>
              <a:rPr lang="en-US" sz="9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https://doi.org/10.1056/NEJMra2302291</a:t>
            </a:r>
            <a:endParaRPr lang="en-US" sz="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0"/>
              </a:spcAft>
              <a:buNone/>
            </a:pPr>
            <a:r>
              <a:rPr lang="en-US" sz="9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9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Bracewell, N. J., Plasschaert, J., Conti, C. R., Keeley, E. C., &amp; Conti, J. B. (2022). Cardiac rehabilitation: Effective yet underutilized in patients with cardiovascular disease. </a:t>
            </a:r>
            <a:r>
              <a:rPr lang="en-US" sz="9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Clinical Cardiology</a:t>
            </a:r>
            <a:r>
              <a:rPr lang="en-US" sz="9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45(11), 1128–1134. </a:t>
            </a:r>
            <a:r>
              <a:rPr lang="en-US" sz="9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https://doi.org/10.1002/clc.23911</a:t>
            </a:r>
            <a:endParaRPr lang="en-US" sz="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0"/>
              </a:spcAft>
              <a:buNone/>
            </a:pPr>
            <a:r>
              <a:rPr lang="en-US" sz="9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Rao, S. V., O'Donoghue, M. L., Ruel, M., Rab, T., Tamis-Holland, J. E., Alexander, J. H., Baber, U., Baker, H., Cohen, M. G., Cruz-Ruiz, M., Davis, L. L., de Lemos, J. A., DeWald, T. A., Elgendy, I. Y., Feldman, D. N., Goyal, A., Isiadinso, I., Menon, V., Morrow, D. A., Mukherjee, D., … Williams, M. S. (2025). 2025 ACC/AHA/ACEP/NAEMSP/SCAI guideline for the management of patients with acute coronary syndromes: A report of the American College of Cardiology/American Heart Association Joint Committee on clinical practice guidelines. </a:t>
            </a:r>
            <a:r>
              <a:rPr lang="en-US" sz="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Circulation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10.1161/CIR.0000000000001309. Advance online publication. </a:t>
            </a:r>
            <a:r>
              <a:rPr lang="en-US" sz="9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https://doi.org/10.1161/CIR.0000000000001309</a:t>
            </a:r>
            <a:endParaRPr lang="en-US" sz="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0"/>
              </a:spcAft>
              <a:buNone/>
            </a:pPr>
            <a:r>
              <a:rPr lang="en-US" sz="9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Evenson, K.R., Ridenour, T.A., Bagwell, J., Furberg, R. D. (2021). </a:t>
            </a:r>
            <a:r>
              <a:rPr lang="en-US" sz="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Sustaining physical activity following cardiac rehabilitation discharge. </a:t>
            </a:r>
            <a:r>
              <a:rPr lang="en-US" sz="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Research Triangle Park (NC): RTI Press. </a:t>
            </a:r>
            <a:r>
              <a:rPr lang="en-US" sz="9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https://www.ncbi.nlm.nih.gov/books/NBK570656/</a:t>
            </a:r>
            <a:endParaRPr lang="en-US" sz="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E1E83A-3219-2BC7-8102-AA886A90886D}"/>
              </a:ext>
            </a:extLst>
          </p:cNvPr>
          <p:cNvSpPr txBox="1"/>
          <p:nvPr/>
        </p:nvSpPr>
        <p:spPr>
          <a:xfrm>
            <a:off x="8469818" y="17356611"/>
            <a:ext cx="949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was funded by the Alpha Alpha Chapter of Sigma Theta Tau International Honor Society of Nursing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N Stnd 1">
  <a:themeElements>
    <a:clrScheme name="SON Color Palette">
      <a:dk1>
        <a:srgbClr val="00233D"/>
      </a:dk1>
      <a:lt1>
        <a:srgbClr val="FFFFFF"/>
      </a:lt1>
      <a:dk2>
        <a:srgbClr val="7BAFD4"/>
      </a:dk2>
      <a:lt2>
        <a:srgbClr val="BED6DB"/>
      </a:lt2>
      <a:accent1>
        <a:srgbClr val="003150"/>
      </a:accent1>
      <a:accent2>
        <a:srgbClr val="A5ACAF"/>
      </a:accent2>
      <a:accent3>
        <a:srgbClr val="A5D867"/>
      </a:accent3>
      <a:accent4>
        <a:srgbClr val="E4D5D3"/>
      </a:accent4>
      <a:accent5>
        <a:srgbClr val="D6938A"/>
      </a:accent5>
      <a:accent6>
        <a:srgbClr val="EDE8C4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N 4x3 pstr - 2018" id="{FA15E9A1-9829-1941-9781-E0C09E5DC5A6}" vid="{F35904A2-6569-1041-BB52-365DB55185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 Stnd 1</Template>
  <TotalTime>328</TotalTime>
  <Words>1519</Words>
  <Application>Microsoft Macintosh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Constantia</vt:lpstr>
      <vt:lpstr>Open Sans</vt:lpstr>
      <vt:lpstr>Times New Roman</vt:lpstr>
      <vt:lpstr>SON Stnd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Davis</dc:creator>
  <cp:lastModifiedBy>Kayla Roberts</cp:lastModifiedBy>
  <cp:revision>8</cp:revision>
  <dcterms:created xsi:type="dcterms:W3CDTF">2018-04-20T19:12:11Z</dcterms:created>
  <dcterms:modified xsi:type="dcterms:W3CDTF">2026-03-23T18:57:14Z</dcterms:modified>
</cp:coreProperties>
</file>