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32918400" cy="19202400"/>
  <p:notesSz cx="6858000" cy="9144000"/>
  <p:defaultTextStyle>
    <a:defPPr>
      <a:defRPr lang="en-US"/>
    </a:defPPr>
    <a:lvl1pPr marL="0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1pPr>
    <a:lvl2pPr marL="1250899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2pPr>
    <a:lvl3pPr marL="2501798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3pPr>
    <a:lvl4pPr marL="3752698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4pPr>
    <a:lvl5pPr marL="5003597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5pPr>
    <a:lvl6pPr marL="6254496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6pPr>
    <a:lvl7pPr marL="7505395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7pPr>
    <a:lvl8pPr marL="8756294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8pPr>
    <a:lvl9pPr marL="10007194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10368" userDrawn="1">
          <p15:clr>
            <a:srgbClr val="A4A3A4"/>
          </p15:clr>
        </p15:guide>
        <p15:guide id="3" pos="288" userDrawn="1">
          <p15:clr>
            <a:srgbClr val="A4A3A4"/>
          </p15:clr>
        </p15:guide>
        <p15:guide id="4" pos="6600" userDrawn="1">
          <p15:clr>
            <a:srgbClr val="A4A3A4"/>
          </p15:clr>
        </p15:guide>
        <p15:guide id="5" pos="20446" userDrawn="1">
          <p15:clr>
            <a:srgbClr val="A4A3A4"/>
          </p15:clr>
        </p15:guide>
        <p15:guide id="6" pos="14033" userDrawn="1">
          <p15:clr>
            <a:srgbClr val="A4A3A4"/>
          </p15:clr>
        </p15:guide>
        <p15:guide id="7" pos="7032" userDrawn="1">
          <p15:clr>
            <a:srgbClr val="A4A3A4"/>
          </p15:clr>
        </p15:guide>
        <p15:guide id="8" pos="13800" userDrawn="1">
          <p15:clr>
            <a:srgbClr val="A4A3A4"/>
          </p15:clr>
        </p15:guide>
        <p15:guide id="9" pos="10296" userDrawn="1">
          <p15:clr>
            <a:srgbClr val="A4A3A4"/>
          </p15:clr>
        </p15:guide>
        <p15:guide id="10" pos="13597" userDrawn="1">
          <p15:clr>
            <a:srgbClr val="A4A3A4"/>
          </p15:clr>
        </p15:guide>
        <p15:guide id="11" pos="10440" userDrawn="1">
          <p15:clr>
            <a:srgbClr val="A4A3A4"/>
          </p15:clr>
        </p15:guide>
        <p15:guide id="12" pos="68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F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25"/>
    <p:restoredTop sz="95693"/>
  </p:normalViewPr>
  <p:slideViewPr>
    <p:cSldViewPr snapToGrid="0" snapToObjects="1" showGuides="1">
      <p:cViewPr>
        <p:scale>
          <a:sx n="30" d="100"/>
          <a:sy n="30" d="100"/>
        </p:scale>
        <p:origin x="48" y="800"/>
      </p:cViewPr>
      <p:guideLst>
        <p:guide orient="horz" pos="6048"/>
        <p:guide pos="10368"/>
        <p:guide pos="288"/>
        <p:guide pos="6600"/>
        <p:guide pos="20446"/>
        <p:guide pos="14033"/>
        <p:guide pos="7032"/>
        <p:guide pos="13800"/>
        <p:guide pos="10296"/>
        <p:guide pos="13597"/>
        <p:guide pos="10440"/>
        <p:guide pos="68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382F8-148A-EF48-8090-60B8A6B2861B}" type="datetimeFigureOut">
              <a:rPr lang="en-US" smtClean="0"/>
              <a:t>4/7/26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4225" y="1143000"/>
            <a:ext cx="5289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8C42C-77DF-AB4F-89FF-81B741A34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991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1pPr>
    <a:lvl2pPr marL="1250899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2pPr>
    <a:lvl3pPr marL="2501798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3pPr>
    <a:lvl4pPr marL="3752698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4pPr>
    <a:lvl5pPr marL="5003597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5pPr>
    <a:lvl6pPr marL="6254496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6pPr>
    <a:lvl7pPr marL="7505395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7pPr>
    <a:lvl8pPr marL="8756294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8pPr>
    <a:lvl9pPr marL="10007194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4225" y="1143000"/>
            <a:ext cx="52895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trike="noStrike" baseline="0" dirty="0"/>
              <a:t>72”w x 42”h poster (PhD Posters-$64.95) Sized for SON 6ft Roll Displays. File size is 36” w x 21” h, </a:t>
            </a:r>
            <a:r>
              <a:rPr lang="en-US" b="0" strike="noStrike" baseline="0" dirty="0">
                <a:solidFill>
                  <a:srgbClr val="C00000"/>
                </a:solidFill>
              </a:rPr>
              <a:t>(</a:t>
            </a:r>
            <a:r>
              <a:rPr lang="en-US" b="0" strike="noStrike" baseline="0" dirty="0">
                <a:solidFill>
                  <a:schemeClr val="accent2">
                    <a:lumMod val="75000"/>
                  </a:schemeClr>
                </a:solidFill>
              </a:rPr>
              <a:t>IMPORTANT note for PhD Posters upon submission of poster</a:t>
            </a:r>
            <a:r>
              <a:rPr lang="en-US" b="0" strike="noStrike" baseline="0" dirty="0">
                <a:solidFill>
                  <a:srgbClr val="C00000"/>
                </a:solidFill>
              </a:rPr>
              <a:t>)</a:t>
            </a:r>
            <a:r>
              <a:rPr lang="en-US" b="1" strike="noStrike" baseline="0" dirty="0"/>
              <a:t> print at 200%; </a:t>
            </a:r>
            <a:r>
              <a:rPr lang="en-US" strike="noStrike" baseline="0" dirty="0"/>
              <a:t>Trim leaving a </a:t>
            </a:r>
            <a:r>
              <a:rPr lang="en-US" strike="noStrike" baseline="0"/>
              <a:t>white 1/2” </a:t>
            </a:r>
            <a:r>
              <a:rPr lang="en-US" strike="noStrike" baseline="0" dirty="0"/>
              <a:t>edge around all sides of poster</a:t>
            </a:r>
            <a:endParaRPr lang="en-US" strike="no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8C42C-77DF-AB4F-89FF-81B741A341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633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6068" y="452338"/>
            <a:ext cx="27200209" cy="101731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0534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" y="17593497"/>
            <a:ext cx="32461200" cy="1380303"/>
          </a:xfrm>
          <a:prstGeom prst="rect">
            <a:avLst/>
          </a:prstGeom>
          <a:solidFill>
            <a:srgbClr val="7BA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 flipV="1">
            <a:off x="228600" y="17547776"/>
            <a:ext cx="32461200" cy="45720"/>
          </a:xfrm>
          <a:prstGeom prst="rect">
            <a:avLst/>
          </a:prstGeom>
          <a:solidFill>
            <a:srgbClr val="0031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228600" y="226732"/>
            <a:ext cx="32461200" cy="1497315"/>
          </a:xfrm>
          <a:prstGeom prst="rect">
            <a:avLst/>
          </a:prstGeom>
          <a:solidFill>
            <a:srgbClr val="7BA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383" b="-1"/>
          <a:stretch/>
        </p:blipFill>
        <p:spPr>
          <a:xfrm>
            <a:off x="1275867" y="148856"/>
            <a:ext cx="1600200" cy="2341284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275867" y="18006649"/>
            <a:ext cx="116552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>
                <a:solidFill>
                  <a:schemeClr val="bg1"/>
                </a:solidFill>
                <a:latin typeface="Constantia" charset="0"/>
                <a:ea typeface="Constantia" charset="0"/>
                <a:cs typeface="Constantia" charset="0"/>
              </a:rPr>
              <a:t>THE UNIVERSITY</a:t>
            </a:r>
            <a:r>
              <a:rPr lang="en-US" sz="2400" b="0" i="0" baseline="0" dirty="0">
                <a:solidFill>
                  <a:schemeClr val="bg1"/>
                </a:solidFill>
                <a:latin typeface="Constantia" charset="0"/>
                <a:ea typeface="Constantia" charset="0"/>
                <a:cs typeface="Constantia" charset="0"/>
              </a:rPr>
              <a:t> </a:t>
            </a:r>
            <a:r>
              <a:rPr lang="en-US" sz="2300" b="0" i="1" baseline="0" dirty="0">
                <a:solidFill>
                  <a:schemeClr val="bg1"/>
                </a:solidFill>
                <a:latin typeface="Constantia" charset="0"/>
                <a:ea typeface="Constantia" charset="0"/>
                <a:cs typeface="Constantia" charset="0"/>
              </a:rPr>
              <a:t>of</a:t>
            </a:r>
            <a:r>
              <a:rPr lang="en-US" sz="3000" b="0" i="0" baseline="0" dirty="0">
                <a:solidFill>
                  <a:schemeClr val="bg1"/>
                </a:solidFill>
                <a:latin typeface="Constantia" charset="0"/>
                <a:ea typeface="Constantia" charset="0"/>
                <a:cs typeface="Constantia" charset="0"/>
              </a:rPr>
              <a:t> </a:t>
            </a:r>
            <a:r>
              <a:rPr lang="en-US" sz="2400" b="0" i="0" baseline="0" dirty="0">
                <a:solidFill>
                  <a:schemeClr val="bg1"/>
                </a:solidFill>
                <a:latin typeface="Constantia" charset="0"/>
                <a:ea typeface="Constantia" charset="0"/>
                <a:cs typeface="Constantia" charset="0"/>
              </a:rPr>
              <a:t>NORTH CAROLINA </a:t>
            </a:r>
            <a:r>
              <a:rPr lang="en-US" sz="2300" b="0" i="1" baseline="0" dirty="0">
                <a:solidFill>
                  <a:schemeClr val="bg1"/>
                </a:solidFill>
                <a:latin typeface="Constantia" charset="0"/>
                <a:ea typeface="Constantia" charset="0"/>
                <a:cs typeface="Constantia" charset="0"/>
              </a:rPr>
              <a:t>at</a:t>
            </a:r>
            <a:r>
              <a:rPr lang="en-US" sz="2400" b="0" i="0" baseline="0" dirty="0">
                <a:solidFill>
                  <a:schemeClr val="bg1"/>
                </a:solidFill>
                <a:latin typeface="Constantia" charset="0"/>
                <a:ea typeface="Constantia" charset="0"/>
                <a:cs typeface="Constantia" charset="0"/>
              </a:rPr>
              <a:t> CHAPEL HILL SCHOOL </a:t>
            </a:r>
            <a:r>
              <a:rPr lang="en-US" sz="2300" b="0" i="1" baseline="0" dirty="0">
                <a:solidFill>
                  <a:schemeClr val="bg1"/>
                </a:solidFill>
                <a:latin typeface="Constantia" charset="0"/>
                <a:ea typeface="Constantia" charset="0"/>
                <a:cs typeface="Constantia" charset="0"/>
              </a:rPr>
              <a:t>of</a:t>
            </a:r>
            <a:r>
              <a:rPr lang="en-US" sz="3000" b="0" i="0" baseline="0" dirty="0">
                <a:solidFill>
                  <a:schemeClr val="bg1"/>
                </a:solidFill>
                <a:latin typeface="Constantia" charset="0"/>
                <a:ea typeface="Constantia" charset="0"/>
                <a:cs typeface="Constantia" charset="0"/>
              </a:rPr>
              <a:t> </a:t>
            </a:r>
            <a:r>
              <a:rPr lang="en-US" sz="2400" b="0" i="0" baseline="0" dirty="0">
                <a:solidFill>
                  <a:schemeClr val="bg1"/>
                </a:solidFill>
                <a:latin typeface="Constantia" charset="0"/>
                <a:ea typeface="Constantia" charset="0"/>
                <a:cs typeface="Constantia" charset="0"/>
              </a:rPr>
              <a:t>NURSING</a:t>
            </a:r>
            <a:endParaRPr lang="en-US" sz="2400" b="0" i="0" dirty="0">
              <a:solidFill>
                <a:schemeClr val="bg1"/>
              </a:solidFill>
              <a:latin typeface="Constantia" charset="0"/>
              <a:ea typeface="Constantia" charset="0"/>
              <a:cs typeface="Constantia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58A0E1-C61E-884A-A4AA-4B99F3B9807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8636009" y="18013900"/>
            <a:ext cx="2989099" cy="539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33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sldNum="0" hdr="0" ftr="0" dt="0"/>
  <p:txStyles>
    <p:titleStyle>
      <a:lvl1pPr algn="ctr" defTabSz="1440144" rtl="0" eaLnBrk="1" latinLnBrk="0" hangingPunct="1">
        <a:lnSpc>
          <a:spcPct val="85000"/>
        </a:lnSpc>
        <a:spcBef>
          <a:spcPct val="0"/>
        </a:spcBef>
        <a:buNone/>
        <a:defRPr sz="6000" b="0" i="0" kern="1200" spc="-78" baseline="0">
          <a:solidFill>
            <a:schemeClr val="bg1"/>
          </a:solidFill>
          <a:latin typeface="Open Sans" charset="0"/>
          <a:ea typeface="Open Sans" charset="0"/>
          <a:cs typeface="Open Sans" charset="0"/>
        </a:defRPr>
      </a:lvl1pPr>
    </p:titleStyle>
    <p:bodyStyle>
      <a:lvl1pPr marL="144015" indent="-144015" algn="l" defTabSz="1440144" rtl="0" eaLnBrk="1" latinLnBrk="0" hangingPunct="1">
        <a:lnSpc>
          <a:spcPct val="90000"/>
        </a:lnSpc>
        <a:spcBef>
          <a:spcPts val="1890"/>
        </a:spcBef>
        <a:spcAft>
          <a:spcPts val="316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672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1pPr>
      <a:lvl2pPr marL="604862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588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2pPr>
      <a:lvl3pPr marL="892889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420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3pPr>
      <a:lvl4pPr marL="1180920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420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4pPr>
      <a:lvl5pPr marL="1468947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420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5pPr>
      <a:lvl6pPr marL="1732455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47450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362441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677433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1pPr>
      <a:lvl2pPr marL="72007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2pPr>
      <a:lvl3pPr marL="144014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3pPr>
      <a:lvl4pPr marL="2160217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4pPr>
      <a:lvl5pPr marL="288029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5pPr>
      <a:lvl6pPr marL="360036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6pPr>
      <a:lvl7pPr marL="432043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7pPr>
      <a:lvl8pPr marL="504050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8pPr>
      <a:lvl9pPr marL="576057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024" userDrawn="1">
          <p15:clr>
            <a:srgbClr val="F26B43"/>
          </p15:clr>
        </p15:guide>
        <p15:guide id="2" pos="144" userDrawn="1">
          <p15:clr>
            <a:srgbClr val="F26B43"/>
          </p15:clr>
        </p15:guide>
        <p15:guide id="3" pos="10368" userDrawn="1">
          <p15:clr>
            <a:srgbClr val="F26B43"/>
          </p15:clr>
        </p15:guide>
        <p15:guide id="4" pos="20592" userDrawn="1">
          <p15:clr>
            <a:srgbClr val="F26B43"/>
          </p15:clr>
        </p15:guide>
        <p15:guide id="5" orient="horz" pos="11952" userDrawn="1">
          <p15:clr>
            <a:srgbClr val="F26B43"/>
          </p15:clr>
        </p15:guide>
        <p15:guide id="6" orient="horz" pos="1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521552" y="2658608"/>
            <a:ext cx="8411796" cy="7452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b="0" i="0" cap="all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Introduction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Menstruation is a normal physiological process, yet many adolescents enter menarche unprepared.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Significant gaps in menstrual and hormonal health literacy exist globally.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Many adolescents report little to no prior education on puberty or menstruation: </a:t>
            </a:r>
          </a:p>
          <a:p>
            <a:pPr marL="1570701" lvl="2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U.S.: 60.5% of preadolescent girls had not learned about puberty; 75.6% had not learned about menstruation. </a:t>
            </a:r>
          </a:p>
          <a:p>
            <a:pPr marL="1570701" lvl="2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India: 72–76% of adolescents lacked prior knowledge before menarche.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Stigma and inconsistent school-based education contribute to poor understanding.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Limited knowledge can impact confidence, hygiene practices, and overall well-being.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Educational interventions are needed to improve knowledge and reduce disparities.</a:t>
            </a:r>
            <a:endParaRPr lang="en-US" sz="18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918597" y="1886741"/>
            <a:ext cx="27157680" cy="585644"/>
          </a:xfrm>
          <a:prstGeom prst="rect">
            <a:avLst/>
          </a:prstGeom>
        </p:spPr>
        <p:txBody>
          <a:bodyPr lIns="91440" rIns="91440">
            <a:normAutofit/>
          </a:bodyPr>
          <a:lstStyle>
            <a:lvl1pPr marL="0" indent="0" algn="r" defTabSz="1440144" rtl="0" eaLnBrk="1" latinLnBrk="0" hangingPunct="1">
              <a:lnSpc>
                <a:spcPct val="90000"/>
              </a:lnSpc>
              <a:spcBef>
                <a:spcPts val="1890"/>
              </a:spcBef>
              <a:spcAft>
                <a:spcPts val="316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3780" b="0" i="0" kern="1200" cap="all" spc="316" baseline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720070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rgbClr val="5998C8"/>
              </a:buClr>
              <a:buFont typeface="Arial" charset="0"/>
              <a:buNone/>
              <a:defRPr sz="3780" b="0" i="0" kern="1200">
                <a:solidFill>
                  <a:srgbClr val="003150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440144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rgbClr val="5998C8"/>
              </a:buClr>
              <a:buFont typeface="Arial" charset="0"/>
              <a:buNone/>
              <a:defRPr sz="3780" b="0" i="0" kern="1200">
                <a:solidFill>
                  <a:srgbClr val="003150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 marL="2160217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rgbClr val="5998C8"/>
              </a:buClr>
              <a:buFont typeface="Arial" charset="0"/>
              <a:buNone/>
              <a:defRPr sz="3150" b="0" i="0" kern="1200">
                <a:solidFill>
                  <a:srgbClr val="003150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880290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rgbClr val="5998C8"/>
              </a:buClr>
              <a:buFont typeface="Arial" charset="0"/>
              <a:buNone/>
              <a:defRPr sz="3150" b="0" i="0" kern="1200">
                <a:solidFill>
                  <a:srgbClr val="003150"/>
                </a:solidFill>
                <a:latin typeface="Open Sans" charset="0"/>
                <a:ea typeface="Open Sans" charset="0"/>
                <a:cs typeface="Open Sans" charset="0"/>
              </a:defRPr>
            </a:lvl5pPr>
            <a:lvl6pPr marL="3600360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chemeClr val="accent1"/>
              </a:buClr>
              <a:buFont typeface="Calibri" pitchFamily="34" charset="0"/>
              <a:buNone/>
              <a:defRPr sz="3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320434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chemeClr val="accent1"/>
              </a:buClr>
              <a:buFont typeface="Calibri" pitchFamily="34" charset="0"/>
              <a:buNone/>
              <a:defRPr sz="3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040504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chemeClr val="accent1"/>
              </a:buClr>
              <a:buFont typeface="Calibri" pitchFamily="34" charset="0"/>
              <a:buNone/>
              <a:defRPr sz="3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760574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chemeClr val="accent1"/>
              </a:buClr>
              <a:buFont typeface="Calibri" pitchFamily="34" charset="0"/>
              <a:buNone/>
              <a:defRPr sz="3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/>
              <a:t>Emma Brady BSN 26’ Honors student &amp; Rhonda K Lanning, DNP, CNM, IBCLC, LCCE, FACNM, RN</a:t>
            </a:r>
          </a:p>
        </p:txBody>
      </p:sp>
      <p:sp>
        <p:nvSpPr>
          <p:cNvPr id="5" name="Title Placeholder 1"/>
          <p:cNvSpPr txBox="1">
            <a:spLocks/>
          </p:cNvSpPr>
          <p:nvPr/>
        </p:nvSpPr>
        <p:spPr>
          <a:xfrm>
            <a:off x="2876068" y="452338"/>
            <a:ext cx="27200209" cy="10173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1440144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b="0" i="0" kern="1200" spc="-78" baseline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/>
              <a:t>Educational Interventions to Improve Menstrual and Hormonal Health Literacy Among Adolescents: A Scoping Review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24333557" y="6527891"/>
            <a:ext cx="7858069" cy="524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b="0" i="0" cap="all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Conclusions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Educational interventions improve knowledge, attitudes, self-efficacy, and hygiene behaviors in adolescents and young adults.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Interactive, skills-based, and digital programs yield the greatest improvements.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Education improves knowledge and confidence but does not consistently reduce physical symptoms; combining education with access to resources and clinical care is recommended for better outcomes.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Findings support nurse-led education and collaborative programs as effective strategies to enhance menstrual literacy and adolescent well-being.</a:t>
            </a:r>
            <a:endParaRPr lang="en-US" sz="18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16459200" y="8373122"/>
            <a:ext cx="7874358" cy="867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b="0" i="0" cap="all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Results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cap="all" dirty="0">
                <a:solidFill>
                  <a:srgbClr val="7BAFD4"/>
                </a:solidFill>
                <a:latin typeface="Calibri" charset="0"/>
                <a:ea typeface="Calibri" charset="0"/>
                <a:cs typeface="Calibri" charset="0"/>
              </a:rPr>
              <a:t>Studies</a:t>
            </a:r>
          </a:p>
          <a:p>
            <a:pPr marL="457200" lvl="1" indent="-4572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10 studies (Australia, UK, U.S., Nepal, Tanzania, Indonesia, Iran, Bangladesh, India); designs: 1 RCT, 1 randomized intervention, 6 quasi-experimental, 1 systematic review.</a:t>
            </a:r>
            <a:endParaRPr lang="en-US" sz="2400" cap="all" dirty="0">
              <a:solidFill>
                <a:srgbClr val="7BAFD4"/>
              </a:solidFill>
              <a:latin typeface="+mj-lt"/>
              <a:ea typeface="Calibri" charset="0"/>
              <a:cs typeface="Calibri" charset="0"/>
            </a:endParaRP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cap="all" dirty="0">
                <a:solidFill>
                  <a:srgbClr val="7BAFD4"/>
                </a:solidFill>
                <a:latin typeface="Calibri" charset="0"/>
                <a:ea typeface="Calibri" charset="0"/>
                <a:cs typeface="Calibri" charset="0"/>
              </a:rPr>
              <a:t>Knowledge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Improved in all studies; interactive/skills-based programs showed greater gains than lecture-based.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cap="all" dirty="0">
                <a:solidFill>
                  <a:srgbClr val="7BAFD4"/>
                </a:solidFill>
                <a:latin typeface="Calibri" charset="0"/>
                <a:ea typeface="Calibri" charset="0"/>
                <a:cs typeface="Calibri" charset="0"/>
              </a:rPr>
              <a:t>Attitudes &amp; Self-Efficacy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Increased confidence discussing menstruation and reduced anxiety.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cap="all" dirty="0">
                <a:solidFill>
                  <a:srgbClr val="7BAFD4"/>
                </a:solidFill>
                <a:latin typeface="Calibri" charset="0"/>
                <a:ea typeface="Calibri" charset="0"/>
                <a:cs typeface="Calibri" charset="0"/>
              </a:rPr>
              <a:t>Hygiene practices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Improved product use, pain management (e.g., analgesics), and school participation.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cap="all" dirty="0">
                <a:solidFill>
                  <a:srgbClr val="7BAFD4"/>
                </a:solidFill>
                <a:latin typeface="Calibri" charset="0"/>
                <a:ea typeface="Calibri" charset="0"/>
                <a:cs typeface="Calibri" charset="0"/>
              </a:rPr>
              <a:t>Digital interventions 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Web-based and mHealth tools were feasible and improved knowledge and symptom-management confidence.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cap="all" dirty="0">
                <a:solidFill>
                  <a:srgbClr val="7BAFD4"/>
                </a:solidFill>
                <a:latin typeface="Calibri" charset="0"/>
                <a:ea typeface="Calibri" charset="0"/>
                <a:cs typeface="Calibri" charset="0"/>
              </a:rPr>
              <a:t>Symptoms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Improved knowledge and behaviors did not consistently reduce physical symptoms, but increased healthcare-seeking.</a:t>
            </a:r>
            <a:endParaRPr lang="en-US" sz="2400" cap="all" dirty="0">
              <a:solidFill>
                <a:srgbClr val="7BAFD4"/>
              </a:solidFill>
              <a:latin typeface="+mj-lt"/>
              <a:ea typeface="Calibri" charset="0"/>
              <a:cs typeface="Calibri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545292" y="10322581"/>
            <a:ext cx="8411796" cy="6623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b="0" i="0" cap="all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Background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Menarche typically occurs around age 12.4 years (range 10–16), within the WHO adolescence definition (10–19 years).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 Globally, ~1.8 billion people menstruate monthly; ~26% of the population experiences menstruation at any time.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Period poverty affects both low- and high-income countries: </a:t>
            </a:r>
          </a:p>
          <a:p>
            <a:pPr marL="1570701" lvl="2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U.S.: 25% of adolescents aged 13–24 reported period poverty; 17% missed school due to lack of products. </a:t>
            </a:r>
          </a:p>
          <a:p>
            <a:pPr marL="1570701" lvl="2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Period poverty can contribute to depression, stigma, and reduced participation in school and daily activities.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School-based menstrual education is inconsistent; curricula are often embedded in sexual health programs, allow parental opt-out, and rarely assess skill or confidence.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Existing research shows that knowledge gaps persist despite economic status, highlighting the role of stigma, social norms, and inconsistent education.</a:t>
            </a:r>
            <a:endParaRPr lang="en-US" sz="18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9240206" y="2658608"/>
            <a:ext cx="7275783" cy="524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b="0" i="0" cap="all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Purpose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Map existing research on educational interventions improving menstrual and hormonal health literacy in adolescents and young adults (ages 9–25).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Identify types of interventions: school-based, clinic-based, peer-led, digital/mHealth, gamified learning, illustrated tools.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Examine outcomes: knowledge, attitudes, self-efficacy, hygiene practices, psychosocial outcomes, symptom management.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Highlight gaps in research and inform future interventions to improve adolescent menstrual health literacy.</a:t>
            </a:r>
            <a:endParaRPr lang="en-US" sz="18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9306389" y="8337422"/>
            <a:ext cx="6934679" cy="8608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b="0" i="0" cap="all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MeThods</a:t>
            </a:r>
            <a:endParaRPr lang="en-US" sz="3200" b="0" i="0" cap="all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800" cap="all" dirty="0">
                <a:solidFill>
                  <a:srgbClr val="7BAFD4"/>
                </a:solidFill>
                <a:latin typeface="Calibri" charset="0"/>
                <a:ea typeface="Calibri" charset="0"/>
                <a:cs typeface="Calibri" charset="0"/>
              </a:rPr>
              <a:t>Study Design 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Scoping review of interventions improving menstrual and hormonal health literacy.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800" cap="all" dirty="0">
                <a:solidFill>
                  <a:srgbClr val="7BAFD4"/>
                </a:solidFill>
                <a:latin typeface="Calibri" charset="0"/>
                <a:ea typeface="Calibri" charset="0"/>
                <a:cs typeface="Calibri" charset="0"/>
              </a:rPr>
              <a:t>Sample 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Adolescents and young adults aged 9–25, menstruating or approaching menarche. 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800" cap="all" dirty="0">
                <a:solidFill>
                  <a:srgbClr val="7BAFD4"/>
                </a:solidFill>
                <a:latin typeface="Calibri" charset="0"/>
                <a:ea typeface="Calibri" charset="0"/>
                <a:cs typeface="Calibri" charset="0"/>
              </a:rPr>
              <a:t>Interventions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School-based sessions, peer-led workshops, digital/mHealth tools, gamified learning, illustrated puberty books. 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Focus: physiology, hygiene, symptom tracking, stigma reduction.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800" cap="all" dirty="0">
                <a:solidFill>
                  <a:srgbClr val="7BAFD4"/>
                </a:solidFill>
                <a:latin typeface="Calibri" charset="0"/>
                <a:ea typeface="Calibri" charset="0"/>
                <a:cs typeface="Calibri" charset="0"/>
              </a:rPr>
              <a:t>Outcomes measured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Primary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: Knowledge, attitudes, menstrual hygiene practices, self-efficacy. 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Secondary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: Psychosocial outcomes, engagement, intervention satisfaction, reduction in stigma, health-seeking behaviors.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800" cap="all" dirty="0">
                <a:solidFill>
                  <a:srgbClr val="7BAFD4"/>
                </a:solidFill>
                <a:latin typeface="Calibri" charset="0"/>
                <a:ea typeface="Calibri" charset="0"/>
                <a:cs typeface="Calibri" charset="0"/>
              </a:rPr>
              <a:t>Search method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PubMed &amp; Embase; 582 articles → 10 studies included.</a:t>
            </a:r>
            <a:endParaRPr lang="en-US" sz="2400" cap="all" dirty="0">
              <a:latin typeface="+mj-lt"/>
              <a:ea typeface="Calibri" charset="0"/>
              <a:cs typeface="Calibri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24510863" y="2615559"/>
            <a:ext cx="6934680" cy="3769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b="0" i="0" cap="all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Implications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Nurses can provide interactive, practical menstrual education.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Collaboration with schools and communities ensures programs are accessible and culturally relevant.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Combine education with resources and supports for better outcomes. 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Multidisciplinary approaches support long-term sustainability.</a:t>
            </a:r>
            <a:endParaRPr lang="en-US" sz="18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BA69011A-6789-2734-3EFD-CA064073E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4305" y="12708372"/>
            <a:ext cx="3488551" cy="545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3200" cap="all" dirty="0">
                <a:latin typeface="Calibri" charset="0"/>
                <a:ea typeface="Calibri" charset="0"/>
                <a:cs typeface="Calibri" charset="0"/>
              </a:rPr>
              <a:t>References:</a:t>
            </a:r>
            <a:endParaRPr lang="en-US" sz="3200" b="0" i="0" cap="all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12" name="Picture 1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0352AF0E-A3EF-FAA8-82C5-024C137C85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58932" y="13316968"/>
            <a:ext cx="3986611" cy="3998691"/>
          </a:xfrm>
          <a:prstGeom prst="rect">
            <a:avLst/>
          </a:prstGeom>
        </p:spPr>
      </p:pic>
      <p:pic>
        <p:nvPicPr>
          <p:cNvPr id="14" name="Picture 13" descr="A collection of hand drawn objects&#10;&#10;AI-generated content may be incorrect.">
            <a:extLst>
              <a:ext uri="{FF2B5EF4-FFF2-40B4-BE49-F238E27FC236}">
                <a16:creationId xmlns:a16="http://schemas.microsoft.com/office/drawing/2014/main" id="{FFF744C8-27F5-385B-EC9E-CFE4D913A7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25837" y="2485307"/>
            <a:ext cx="6934680" cy="460728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E57F742-2352-EFCC-D0D4-9976282C0C8F}"/>
              </a:ext>
            </a:extLst>
          </p:cNvPr>
          <p:cNvSpPr txBox="1"/>
          <p:nvPr/>
        </p:nvSpPr>
        <p:spPr>
          <a:xfrm>
            <a:off x="17025837" y="6970399"/>
            <a:ext cx="69346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 err="1">
                <a:latin typeface="+mj-lt"/>
              </a:rPr>
              <a:t>Zvezdina</a:t>
            </a:r>
            <a:r>
              <a:rPr lang="en-US" sz="1400" dirty="0">
                <a:latin typeface="+mj-lt"/>
              </a:rPr>
              <a:t>, K. (2022). </a:t>
            </a:r>
            <a:r>
              <a:rPr lang="en-US" sz="1400" i="1" dirty="0">
                <a:latin typeface="+mj-lt"/>
              </a:rPr>
              <a:t>Menstruation illustrations, women period cycle, women use menstrual calendar in smartphone app, hold eco-friendly pads in hands, zero waste cups, tampon, birth control pills</a:t>
            </a:r>
            <a:r>
              <a:rPr lang="en-US" sz="1400" dirty="0">
                <a:latin typeface="+mj-lt"/>
              </a:rPr>
              <a:t> [Vector illustration]. Shutterstock. https://</a:t>
            </a:r>
            <a:r>
              <a:rPr lang="en-US" sz="1400" dirty="0" err="1">
                <a:latin typeface="+mj-lt"/>
              </a:rPr>
              <a:t>www.istockphoto.com</a:t>
            </a:r>
            <a:r>
              <a:rPr lang="en-US" sz="1400" dirty="0">
                <a:latin typeface="+mj-lt"/>
              </a:rPr>
              <a:t>/vector/menstruation-illustrations-women-period-cycle-women-use-menstrual-calendar-in-gm1421057069-466818292</a:t>
            </a:r>
          </a:p>
        </p:txBody>
      </p:sp>
    </p:spTree>
    <p:extLst>
      <p:ext uri="{BB962C8B-B14F-4D97-AF65-F5344CB8AC3E}">
        <p14:creationId xmlns:p14="http://schemas.microsoft.com/office/powerpoint/2010/main" val="1336661623"/>
      </p:ext>
    </p:extLst>
  </p:cSld>
  <p:clrMapOvr>
    <a:masterClrMapping/>
  </p:clrMapOvr>
</p:sld>
</file>

<file path=ppt/theme/theme1.xml><?xml version="1.0" encoding="utf-8"?>
<a:theme xmlns:a="http://schemas.openxmlformats.org/drawingml/2006/main" name="SON Stnd 1">
  <a:themeElements>
    <a:clrScheme name="SON Color Palette">
      <a:dk1>
        <a:srgbClr val="00233D"/>
      </a:dk1>
      <a:lt1>
        <a:srgbClr val="FFFFFF"/>
      </a:lt1>
      <a:dk2>
        <a:srgbClr val="7BAFD4"/>
      </a:dk2>
      <a:lt2>
        <a:srgbClr val="BED6DB"/>
      </a:lt2>
      <a:accent1>
        <a:srgbClr val="003150"/>
      </a:accent1>
      <a:accent2>
        <a:srgbClr val="A5ACAF"/>
      </a:accent2>
      <a:accent3>
        <a:srgbClr val="A5D867"/>
      </a:accent3>
      <a:accent4>
        <a:srgbClr val="E4D5D3"/>
      </a:accent4>
      <a:accent5>
        <a:srgbClr val="D6938A"/>
      </a:accent5>
      <a:accent6>
        <a:srgbClr val="EDE8C4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 2" id="{F0750060-58BC-2641-8628-F4E448F1215E}" vid="{A323C522-4338-B44C-AB3B-081DA85D48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9859A42727E84CAE3BC9F4C3190CFD" ma:contentTypeVersion="3" ma:contentTypeDescription="Create a new document." ma:contentTypeScope="" ma:versionID="7fa629632a3e2f2e015b0af768f89ad2">
  <xsd:schema xmlns:xsd="http://www.w3.org/2001/XMLSchema" xmlns:xs="http://www.w3.org/2001/XMLSchema" xmlns:p="http://schemas.microsoft.com/office/2006/metadata/properties" xmlns:ns2="b728e02d-9ae8-4f14-8123-c5291f222428" targetNamespace="http://schemas.microsoft.com/office/2006/metadata/properties" ma:root="true" ma:fieldsID="2807bba0651698545f7a066dd4f179d1" ns2:_="">
    <xsd:import namespace="b728e02d-9ae8-4f14-8123-c5291f2224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8e02d-9ae8-4f14-8123-c5291f2224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67895CC-2C32-4963-8307-C39056F91F6F}"/>
</file>

<file path=customXml/itemProps2.xml><?xml version="1.0" encoding="utf-8"?>
<ds:datastoreItem xmlns:ds="http://schemas.openxmlformats.org/officeDocument/2006/customXml" ds:itemID="{D98E3446-102F-435A-BFBC-5EAE6D5E99DD}"/>
</file>

<file path=customXml/itemProps3.xml><?xml version="1.0" encoding="utf-8"?>
<ds:datastoreItem xmlns:ds="http://schemas.openxmlformats.org/officeDocument/2006/customXml" ds:itemID="{F68DF2CE-E0ED-4BAB-A4E4-E0802651D2A0}"/>
</file>

<file path=docProps/app.xml><?xml version="1.0" encoding="utf-8"?>
<Properties xmlns="http://schemas.openxmlformats.org/officeDocument/2006/extended-properties" xmlns:vt="http://schemas.openxmlformats.org/officeDocument/2006/docPropsVTypes">
  <Template>SON_72x42_3column_pstr - 2019</Template>
  <TotalTime>10207</TotalTime>
  <Words>818</Words>
  <Application>Microsoft Macintosh PowerPoint</Application>
  <PresentationFormat>Custom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Constantia</vt:lpstr>
      <vt:lpstr>Open Sans</vt:lpstr>
      <vt:lpstr>SON Stnd 1</vt:lpstr>
      <vt:lpstr>PowerPoint Presentation</vt:lpstr>
    </vt:vector>
  </TitlesOfParts>
  <Company>UNC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Davis, Suja</dc:creator>
  <cp:lastModifiedBy>Emma Brady (Student)</cp:lastModifiedBy>
  <cp:revision>9</cp:revision>
  <dcterms:created xsi:type="dcterms:W3CDTF">2026-03-31T15:12:21Z</dcterms:created>
  <dcterms:modified xsi:type="dcterms:W3CDTF">2026-04-14T19:36:45Z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0x010100AB9859A42727E84CAE3BC9F4C3190CFD</vt:lpwstr>
  </property>
</Properties>
</file>