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6"/>
  </p:notesMasterIdLst>
  <p:sldIdLst>
    <p:sldId id="256" r:id="rId5"/>
  </p:sldIdLst>
  <p:sldSz cx="32918400" cy="19202400"/>
  <p:notesSz cx="6858000" cy="9144000"/>
  <p:defaultTextStyle>
    <a:defPPr>
      <a:defRPr lang="en-US"/>
    </a:defPPr>
    <a:lvl1pPr marL="0" algn="l" defTabSz="2501798" rtl="0" eaLnBrk="1" latinLnBrk="0" hangingPunct="1">
      <a:defRPr sz="4925" kern="1200">
        <a:solidFill>
          <a:schemeClr val="tx1"/>
        </a:solidFill>
        <a:latin typeface="+mn-lt"/>
        <a:ea typeface="+mn-ea"/>
        <a:cs typeface="+mn-cs"/>
      </a:defRPr>
    </a:lvl1pPr>
    <a:lvl2pPr marL="1250899" algn="l" defTabSz="2501798" rtl="0" eaLnBrk="1" latinLnBrk="0" hangingPunct="1">
      <a:defRPr sz="4925" kern="1200">
        <a:solidFill>
          <a:schemeClr val="tx1"/>
        </a:solidFill>
        <a:latin typeface="+mn-lt"/>
        <a:ea typeface="+mn-ea"/>
        <a:cs typeface="+mn-cs"/>
      </a:defRPr>
    </a:lvl2pPr>
    <a:lvl3pPr marL="2501798" algn="l" defTabSz="2501798" rtl="0" eaLnBrk="1" latinLnBrk="0" hangingPunct="1">
      <a:defRPr sz="4925" kern="1200">
        <a:solidFill>
          <a:schemeClr val="tx1"/>
        </a:solidFill>
        <a:latin typeface="+mn-lt"/>
        <a:ea typeface="+mn-ea"/>
        <a:cs typeface="+mn-cs"/>
      </a:defRPr>
    </a:lvl3pPr>
    <a:lvl4pPr marL="3752698" algn="l" defTabSz="2501798" rtl="0" eaLnBrk="1" latinLnBrk="0" hangingPunct="1">
      <a:defRPr sz="4925" kern="1200">
        <a:solidFill>
          <a:schemeClr val="tx1"/>
        </a:solidFill>
        <a:latin typeface="+mn-lt"/>
        <a:ea typeface="+mn-ea"/>
        <a:cs typeface="+mn-cs"/>
      </a:defRPr>
    </a:lvl4pPr>
    <a:lvl5pPr marL="5003597" algn="l" defTabSz="2501798" rtl="0" eaLnBrk="1" latinLnBrk="0" hangingPunct="1">
      <a:defRPr sz="4925" kern="1200">
        <a:solidFill>
          <a:schemeClr val="tx1"/>
        </a:solidFill>
        <a:latin typeface="+mn-lt"/>
        <a:ea typeface="+mn-ea"/>
        <a:cs typeface="+mn-cs"/>
      </a:defRPr>
    </a:lvl5pPr>
    <a:lvl6pPr marL="6254496" algn="l" defTabSz="2501798" rtl="0" eaLnBrk="1" latinLnBrk="0" hangingPunct="1">
      <a:defRPr sz="4925" kern="1200">
        <a:solidFill>
          <a:schemeClr val="tx1"/>
        </a:solidFill>
        <a:latin typeface="+mn-lt"/>
        <a:ea typeface="+mn-ea"/>
        <a:cs typeface="+mn-cs"/>
      </a:defRPr>
    </a:lvl6pPr>
    <a:lvl7pPr marL="7505395" algn="l" defTabSz="2501798" rtl="0" eaLnBrk="1" latinLnBrk="0" hangingPunct="1">
      <a:defRPr sz="4925" kern="1200">
        <a:solidFill>
          <a:schemeClr val="tx1"/>
        </a:solidFill>
        <a:latin typeface="+mn-lt"/>
        <a:ea typeface="+mn-ea"/>
        <a:cs typeface="+mn-cs"/>
      </a:defRPr>
    </a:lvl7pPr>
    <a:lvl8pPr marL="8756294" algn="l" defTabSz="2501798" rtl="0" eaLnBrk="1" latinLnBrk="0" hangingPunct="1">
      <a:defRPr sz="4925" kern="1200">
        <a:solidFill>
          <a:schemeClr val="tx1"/>
        </a:solidFill>
        <a:latin typeface="+mn-lt"/>
        <a:ea typeface="+mn-ea"/>
        <a:cs typeface="+mn-cs"/>
      </a:defRPr>
    </a:lvl8pPr>
    <a:lvl9pPr marL="10007194" algn="l" defTabSz="2501798" rtl="0" eaLnBrk="1" latinLnBrk="0" hangingPunct="1">
      <a:defRPr sz="49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0368" userDrawn="1">
          <p15:clr>
            <a:srgbClr val="A4A3A4"/>
          </p15:clr>
        </p15:guide>
        <p15:guide id="3" pos="288" userDrawn="1">
          <p15:clr>
            <a:srgbClr val="A4A3A4"/>
          </p15:clr>
        </p15:guide>
        <p15:guide id="4" pos="6600" userDrawn="1">
          <p15:clr>
            <a:srgbClr val="A4A3A4"/>
          </p15:clr>
        </p15:guide>
        <p15:guide id="5" pos="20446" userDrawn="1">
          <p15:clr>
            <a:srgbClr val="A4A3A4"/>
          </p15:clr>
        </p15:guide>
        <p15:guide id="6" pos="14033" userDrawn="1">
          <p15:clr>
            <a:srgbClr val="A4A3A4"/>
          </p15:clr>
        </p15:guide>
        <p15:guide id="7" pos="7032" userDrawn="1">
          <p15:clr>
            <a:srgbClr val="A4A3A4"/>
          </p15:clr>
        </p15:guide>
        <p15:guide id="8" pos="13800" userDrawn="1">
          <p15:clr>
            <a:srgbClr val="A4A3A4"/>
          </p15:clr>
        </p15:guide>
        <p15:guide id="9" pos="10296" userDrawn="1">
          <p15:clr>
            <a:srgbClr val="A4A3A4"/>
          </p15:clr>
        </p15:guide>
        <p15:guide id="10" pos="13597" userDrawn="1">
          <p15:clr>
            <a:srgbClr val="A4A3A4"/>
          </p15:clr>
        </p15:guide>
        <p15:guide id="11" pos="10440" userDrawn="1">
          <p15:clr>
            <a:srgbClr val="A4A3A4"/>
          </p15:clr>
        </p15:guide>
        <p15:guide id="12" pos="6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BF7"/>
    <a:srgbClr val="FFA7F8"/>
    <a:srgbClr val="7BAFD4"/>
    <a:srgbClr val="132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34"/>
    <p:restoredTop sz="95693"/>
  </p:normalViewPr>
  <p:slideViewPr>
    <p:cSldViewPr snapToGrid="0" snapToObjects="1" showGuides="1">
      <p:cViewPr varScale="1">
        <p:scale>
          <a:sx n="42" d="100"/>
          <a:sy n="42" d="100"/>
        </p:scale>
        <p:origin x="1536" y="232"/>
      </p:cViewPr>
      <p:guideLst>
        <p:guide orient="horz" pos="6048"/>
        <p:guide pos="10368"/>
        <p:guide pos="288"/>
        <p:guide pos="6600"/>
        <p:guide pos="20446"/>
        <p:guide pos="14033"/>
        <p:guide pos="7032"/>
        <p:guide pos="13800"/>
        <p:guide pos="10296"/>
        <p:guide pos="13597"/>
        <p:guide pos="10440"/>
        <p:guide pos="6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82F8-148A-EF48-8090-60B8A6B2861B}" type="datetimeFigureOut">
              <a:rPr lang="en-US" smtClean="0"/>
              <a:t>4/13/26</a:t>
            </a:fld>
            <a:endParaRPr lang="en-US"/>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8C42C-77DF-AB4F-89FF-81B741A34100}" type="slidenum">
              <a:rPr lang="en-US" smtClean="0"/>
              <a:t>‹#›</a:t>
            </a:fld>
            <a:endParaRPr lang="en-US"/>
          </a:p>
        </p:txBody>
      </p:sp>
    </p:spTree>
    <p:extLst>
      <p:ext uri="{BB962C8B-B14F-4D97-AF65-F5344CB8AC3E}">
        <p14:creationId xmlns:p14="http://schemas.microsoft.com/office/powerpoint/2010/main" val="1558991171"/>
      </p:ext>
    </p:extLst>
  </p:cSld>
  <p:clrMap bg1="lt1" tx1="dk1" bg2="lt2" tx2="dk2" accent1="accent1" accent2="accent2" accent3="accent3" accent4="accent4" accent5="accent5" accent6="accent6" hlink="hlink" folHlink="folHlink"/>
  <p:notesStyle>
    <a:lvl1pPr marL="0" algn="l" defTabSz="2501798" rtl="0" eaLnBrk="1" latinLnBrk="0" hangingPunct="1">
      <a:defRPr sz="3283" kern="1200">
        <a:solidFill>
          <a:schemeClr val="tx1"/>
        </a:solidFill>
        <a:latin typeface="+mn-lt"/>
        <a:ea typeface="+mn-ea"/>
        <a:cs typeface="+mn-cs"/>
      </a:defRPr>
    </a:lvl1pPr>
    <a:lvl2pPr marL="1250899" algn="l" defTabSz="2501798" rtl="0" eaLnBrk="1" latinLnBrk="0" hangingPunct="1">
      <a:defRPr sz="3283" kern="1200">
        <a:solidFill>
          <a:schemeClr val="tx1"/>
        </a:solidFill>
        <a:latin typeface="+mn-lt"/>
        <a:ea typeface="+mn-ea"/>
        <a:cs typeface="+mn-cs"/>
      </a:defRPr>
    </a:lvl2pPr>
    <a:lvl3pPr marL="2501798" algn="l" defTabSz="2501798" rtl="0" eaLnBrk="1" latinLnBrk="0" hangingPunct="1">
      <a:defRPr sz="3283" kern="1200">
        <a:solidFill>
          <a:schemeClr val="tx1"/>
        </a:solidFill>
        <a:latin typeface="+mn-lt"/>
        <a:ea typeface="+mn-ea"/>
        <a:cs typeface="+mn-cs"/>
      </a:defRPr>
    </a:lvl3pPr>
    <a:lvl4pPr marL="3752698" algn="l" defTabSz="2501798" rtl="0" eaLnBrk="1" latinLnBrk="0" hangingPunct="1">
      <a:defRPr sz="3283" kern="1200">
        <a:solidFill>
          <a:schemeClr val="tx1"/>
        </a:solidFill>
        <a:latin typeface="+mn-lt"/>
        <a:ea typeface="+mn-ea"/>
        <a:cs typeface="+mn-cs"/>
      </a:defRPr>
    </a:lvl4pPr>
    <a:lvl5pPr marL="5003597" algn="l" defTabSz="2501798" rtl="0" eaLnBrk="1" latinLnBrk="0" hangingPunct="1">
      <a:defRPr sz="3283" kern="1200">
        <a:solidFill>
          <a:schemeClr val="tx1"/>
        </a:solidFill>
        <a:latin typeface="+mn-lt"/>
        <a:ea typeface="+mn-ea"/>
        <a:cs typeface="+mn-cs"/>
      </a:defRPr>
    </a:lvl5pPr>
    <a:lvl6pPr marL="6254496" algn="l" defTabSz="2501798" rtl="0" eaLnBrk="1" latinLnBrk="0" hangingPunct="1">
      <a:defRPr sz="3283" kern="1200">
        <a:solidFill>
          <a:schemeClr val="tx1"/>
        </a:solidFill>
        <a:latin typeface="+mn-lt"/>
        <a:ea typeface="+mn-ea"/>
        <a:cs typeface="+mn-cs"/>
      </a:defRPr>
    </a:lvl6pPr>
    <a:lvl7pPr marL="7505395" algn="l" defTabSz="2501798" rtl="0" eaLnBrk="1" latinLnBrk="0" hangingPunct="1">
      <a:defRPr sz="3283" kern="1200">
        <a:solidFill>
          <a:schemeClr val="tx1"/>
        </a:solidFill>
        <a:latin typeface="+mn-lt"/>
        <a:ea typeface="+mn-ea"/>
        <a:cs typeface="+mn-cs"/>
      </a:defRPr>
    </a:lvl7pPr>
    <a:lvl8pPr marL="8756294" algn="l" defTabSz="2501798" rtl="0" eaLnBrk="1" latinLnBrk="0" hangingPunct="1">
      <a:defRPr sz="3283" kern="1200">
        <a:solidFill>
          <a:schemeClr val="tx1"/>
        </a:solidFill>
        <a:latin typeface="+mn-lt"/>
        <a:ea typeface="+mn-ea"/>
        <a:cs typeface="+mn-cs"/>
      </a:defRPr>
    </a:lvl8pPr>
    <a:lvl9pPr marL="10007194" algn="l" defTabSz="2501798" rtl="0" eaLnBrk="1" latinLnBrk="0" hangingPunct="1">
      <a:defRPr sz="32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43000"/>
            <a:ext cx="5289550" cy="3086100"/>
          </a:xfrm>
        </p:spPr>
      </p:sp>
      <p:sp>
        <p:nvSpPr>
          <p:cNvPr id="3" name="Notes Placeholder 2"/>
          <p:cNvSpPr>
            <a:spLocks noGrp="1"/>
          </p:cNvSpPr>
          <p:nvPr>
            <p:ph type="body" idx="1"/>
          </p:nvPr>
        </p:nvSpPr>
        <p:spPr/>
        <p:txBody>
          <a:bodyPr/>
          <a:lstStyle/>
          <a:p>
            <a:r>
              <a:rPr lang="en-US" strike="noStrike" baseline="0" dirty="0"/>
              <a:t>72”w x 42”h poster (PhD Posters-$64.95) Sized for SON 6ft Roll Displays. File size is 36” w x 21” h, </a:t>
            </a:r>
            <a:r>
              <a:rPr lang="en-US" b="0" strike="noStrike" baseline="0" dirty="0">
                <a:solidFill>
                  <a:srgbClr val="C00000"/>
                </a:solidFill>
              </a:rPr>
              <a:t>(</a:t>
            </a:r>
            <a:r>
              <a:rPr lang="en-US" b="0" strike="noStrike" baseline="0" dirty="0">
                <a:solidFill>
                  <a:schemeClr val="accent2">
                    <a:lumMod val="75000"/>
                  </a:schemeClr>
                </a:solidFill>
              </a:rPr>
              <a:t>IMPORTANT note for PhD Posters upon submission of poster</a:t>
            </a:r>
            <a:r>
              <a:rPr lang="en-US" b="0" strike="noStrike" baseline="0" dirty="0">
                <a:solidFill>
                  <a:srgbClr val="C00000"/>
                </a:solidFill>
              </a:rPr>
              <a:t>)</a:t>
            </a:r>
            <a:r>
              <a:rPr lang="en-US" b="1" strike="noStrike" baseline="0" dirty="0"/>
              <a:t> print at 200%; </a:t>
            </a:r>
            <a:r>
              <a:rPr lang="en-US" strike="noStrike" baseline="0" dirty="0"/>
              <a:t>Trim leaving a </a:t>
            </a:r>
            <a:r>
              <a:rPr lang="en-US" strike="noStrike" baseline="0"/>
              <a:t>white 1/2” </a:t>
            </a:r>
            <a:r>
              <a:rPr lang="en-US" strike="noStrike" baseline="0" dirty="0"/>
              <a:t>edge around all sides of poster</a:t>
            </a:r>
            <a:endParaRPr lang="en-US" strike="noStrike" dirty="0"/>
          </a:p>
        </p:txBody>
      </p:sp>
      <p:sp>
        <p:nvSpPr>
          <p:cNvPr id="4" name="Slide Number Placeholder 3"/>
          <p:cNvSpPr>
            <a:spLocks noGrp="1"/>
          </p:cNvSpPr>
          <p:nvPr>
            <p:ph type="sldNum" sz="quarter" idx="10"/>
          </p:nvPr>
        </p:nvSpPr>
        <p:spPr/>
        <p:txBody>
          <a:bodyPr/>
          <a:lstStyle/>
          <a:p>
            <a:fld id="{BAF8C42C-77DF-AB4F-89FF-81B741A34100}" type="slidenum">
              <a:rPr lang="en-US" smtClean="0"/>
              <a:t>1</a:t>
            </a:fld>
            <a:endParaRPr lang="en-US"/>
          </a:p>
        </p:txBody>
      </p:sp>
    </p:spTree>
    <p:extLst>
      <p:ext uri="{BB962C8B-B14F-4D97-AF65-F5344CB8AC3E}">
        <p14:creationId xmlns:p14="http://schemas.microsoft.com/office/powerpoint/2010/main" val="5166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76068" y="452338"/>
            <a:ext cx="27200209" cy="101731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37053436"/>
      </p:ext>
    </p:extLst>
  </p:cSld>
  <p:clrMapOvr>
    <a:masterClrMapping/>
  </p:clrMapOvr>
  <p:extLst>
    <p:ext uri="{DCECCB84-F9BA-43D5-87BE-67443E8EF086}">
      <p15:sldGuideLst xmlns:p15="http://schemas.microsoft.com/office/powerpoint/2012/main">
        <p15:guide id="1" orient="horz" pos="14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28600" y="17593497"/>
            <a:ext cx="32461200" cy="1380303"/>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flipV="1">
            <a:off x="228600" y="17547776"/>
            <a:ext cx="32461200" cy="457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p:cNvSpPr/>
          <p:nvPr userDrawn="1"/>
        </p:nvSpPr>
        <p:spPr>
          <a:xfrm>
            <a:off x="228600" y="226732"/>
            <a:ext cx="32461200" cy="1497315"/>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symbol with white outline&#10;&#10;AI-generated content may be incorrect.">
            <a:extLst>
              <a:ext uri="{FF2B5EF4-FFF2-40B4-BE49-F238E27FC236}">
                <a16:creationId xmlns:a16="http://schemas.microsoft.com/office/drawing/2014/main" id="{C59D780B-C60E-18A0-4633-AC1BCC8E5D06}"/>
              </a:ext>
            </a:extLst>
          </p:cNvPr>
          <p:cNvPicPr>
            <a:picLocks noChangeAspect="1"/>
          </p:cNvPicPr>
          <p:nvPr userDrawn="1"/>
        </p:nvPicPr>
        <p:blipFill>
          <a:blip r:embed="rId3"/>
          <a:stretch>
            <a:fillRect/>
          </a:stretch>
        </p:blipFill>
        <p:spPr>
          <a:xfrm>
            <a:off x="940587" y="546992"/>
            <a:ext cx="1908082" cy="1497315"/>
          </a:xfrm>
          <a:prstGeom prst="rect">
            <a:avLst/>
          </a:prstGeom>
        </p:spPr>
      </p:pic>
      <p:sp>
        <p:nvSpPr>
          <p:cNvPr id="4" name="TextBox 15">
            <a:extLst>
              <a:ext uri="{FF2B5EF4-FFF2-40B4-BE49-F238E27FC236}">
                <a16:creationId xmlns:a16="http://schemas.microsoft.com/office/drawing/2014/main" id="{0C6FC605-429A-F85C-6294-F0E23A33535A}"/>
              </a:ext>
            </a:extLst>
          </p:cNvPr>
          <p:cNvSpPr txBox="1">
            <a:spLocks noChangeArrowheads="1"/>
          </p:cNvSpPr>
          <p:nvPr userDrawn="1"/>
        </p:nvSpPr>
        <p:spPr bwMode="auto">
          <a:xfrm>
            <a:off x="940587" y="18054547"/>
            <a:ext cx="11510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900">
                <a:solidFill>
                  <a:schemeClr val="tx1"/>
                </a:solidFill>
                <a:latin typeface="Calibri" charset="0"/>
              </a:defRPr>
            </a:lvl1pPr>
            <a:lvl2pPr marL="742950" indent="-285750">
              <a:defRPr sz="4900">
                <a:solidFill>
                  <a:schemeClr val="tx1"/>
                </a:solidFill>
                <a:latin typeface="Calibri" charset="0"/>
              </a:defRPr>
            </a:lvl2pPr>
            <a:lvl3pPr marL="1143000" indent="-228600">
              <a:defRPr sz="4900">
                <a:solidFill>
                  <a:schemeClr val="tx1"/>
                </a:solidFill>
                <a:latin typeface="Calibri" charset="0"/>
              </a:defRPr>
            </a:lvl3pPr>
            <a:lvl4pPr marL="1600200" indent="-228600">
              <a:defRPr sz="4900">
                <a:solidFill>
                  <a:schemeClr val="tx1"/>
                </a:solidFill>
                <a:latin typeface="Calibri" charset="0"/>
              </a:defRPr>
            </a:lvl4pPr>
            <a:lvl5pPr marL="2057400" indent="-228600">
              <a:defRPr sz="4900">
                <a:solidFill>
                  <a:schemeClr val="tx1"/>
                </a:solidFill>
                <a:latin typeface="Calibri" charset="0"/>
              </a:defRPr>
            </a:lvl5pPr>
            <a:lvl6pPr marL="2514600" indent="-228600" defTabSz="2500313" fontAlgn="base">
              <a:spcBef>
                <a:spcPct val="0"/>
              </a:spcBef>
              <a:spcAft>
                <a:spcPct val="0"/>
              </a:spcAft>
              <a:defRPr sz="4900">
                <a:solidFill>
                  <a:schemeClr val="tx1"/>
                </a:solidFill>
                <a:latin typeface="Calibri" charset="0"/>
              </a:defRPr>
            </a:lvl6pPr>
            <a:lvl7pPr marL="2971800" indent="-228600" defTabSz="2500313" fontAlgn="base">
              <a:spcBef>
                <a:spcPct val="0"/>
              </a:spcBef>
              <a:spcAft>
                <a:spcPct val="0"/>
              </a:spcAft>
              <a:defRPr sz="4900">
                <a:solidFill>
                  <a:schemeClr val="tx1"/>
                </a:solidFill>
                <a:latin typeface="Calibri" charset="0"/>
              </a:defRPr>
            </a:lvl7pPr>
            <a:lvl8pPr marL="3429000" indent="-228600" defTabSz="2500313" fontAlgn="base">
              <a:spcBef>
                <a:spcPct val="0"/>
              </a:spcBef>
              <a:spcAft>
                <a:spcPct val="0"/>
              </a:spcAft>
              <a:defRPr sz="4900">
                <a:solidFill>
                  <a:schemeClr val="tx1"/>
                </a:solidFill>
                <a:latin typeface="Calibri" charset="0"/>
              </a:defRPr>
            </a:lvl8pPr>
            <a:lvl9pPr marL="3886200" indent="-228600" defTabSz="2500313" fontAlgn="base">
              <a:spcBef>
                <a:spcPct val="0"/>
              </a:spcBef>
              <a:spcAft>
                <a:spcPct val="0"/>
              </a:spcAft>
              <a:defRPr sz="4900">
                <a:solidFill>
                  <a:schemeClr val="tx1"/>
                </a:solidFill>
                <a:latin typeface="Calibri" charset="0"/>
              </a:defRPr>
            </a:lvl9pPr>
          </a:lstStyle>
          <a:p>
            <a:pPr eaLnBrk="1" hangingPunct="1"/>
            <a:r>
              <a:rPr lang="en-US" altLang="x-none" sz="2400" dirty="0">
                <a:solidFill>
                  <a:schemeClr val="bg1"/>
                </a:solidFill>
                <a:latin typeface="Georgia" panose="02040502050405020303" pitchFamily="18" charset="0"/>
                <a:ea typeface="Open Sans" panose="020B0606030504020204" pitchFamily="34" charset="0"/>
                <a:cs typeface="Open Sans" panose="020B0606030504020204" pitchFamily="34" charset="0"/>
              </a:rPr>
              <a:t>The University of North Carolina at Chapel Hill</a:t>
            </a:r>
          </a:p>
        </p:txBody>
      </p:sp>
      <p:pic>
        <p:nvPicPr>
          <p:cNvPr id="8" name="Picture 7" descr="A black background with white text&#10;&#10;AI-generated content may be incorrect.">
            <a:extLst>
              <a:ext uri="{FF2B5EF4-FFF2-40B4-BE49-F238E27FC236}">
                <a16:creationId xmlns:a16="http://schemas.microsoft.com/office/drawing/2014/main" id="{AA5D5D89-DC8C-902F-71AF-6F4BD06AA173}"/>
              </a:ext>
            </a:extLst>
          </p:cNvPr>
          <p:cNvPicPr>
            <a:picLocks noChangeAspect="1"/>
          </p:cNvPicPr>
          <p:nvPr userDrawn="1"/>
        </p:nvPicPr>
        <p:blipFill>
          <a:blip r:embed="rId4"/>
          <a:stretch>
            <a:fillRect/>
          </a:stretch>
        </p:blipFill>
        <p:spPr>
          <a:xfrm>
            <a:off x="28154776" y="17797934"/>
            <a:ext cx="3823037" cy="971428"/>
          </a:xfrm>
          <a:prstGeom prst="rect">
            <a:avLst/>
          </a:prstGeom>
        </p:spPr>
      </p:pic>
    </p:spTree>
    <p:extLst>
      <p:ext uri="{BB962C8B-B14F-4D97-AF65-F5344CB8AC3E}">
        <p14:creationId xmlns:p14="http://schemas.microsoft.com/office/powerpoint/2010/main" val="1986336899"/>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defTabSz="1440144" rtl="0" eaLnBrk="1" latinLnBrk="0" hangingPunct="1">
        <a:lnSpc>
          <a:spcPct val="85000"/>
        </a:lnSpc>
        <a:spcBef>
          <a:spcPct val="0"/>
        </a:spcBef>
        <a:buNone/>
        <a:defRPr sz="6000" b="0" i="0" kern="1200" spc="-78" baseline="0">
          <a:solidFill>
            <a:schemeClr val="bg1"/>
          </a:solidFill>
          <a:latin typeface="Open Sans" charset="0"/>
          <a:ea typeface="Open Sans" charset="0"/>
          <a:cs typeface="Open Sans" charset="0"/>
        </a:defRPr>
      </a:lvl1pPr>
    </p:titleStyle>
    <p:bodyStyle>
      <a:lvl1pPr marL="144015" indent="-144015" algn="l"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Char char=" "/>
        <a:defRPr sz="6720" b="0" i="0" kern="1200">
          <a:solidFill>
            <a:srgbClr val="003150"/>
          </a:solidFill>
          <a:latin typeface="Open Sans" charset="0"/>
          <a:ea typeface="Open Sans" charset="0"/>
          <a:cs typeface="Open Sans" charset="0"/>
        </a:defRPr>
      </a:lvl1pPr>
      <a:lvl2pPr marL="604862" indent="-288030" algn="l" defTabSz="1440144" rtl="0" eaLnBrk="1" latinLnBrk="0" hangingPunct="1">
        <a:lnSpc>
          <a:spcPct val="90000"/>
        </a:lnSpc>
        <a:spcBef>
          <a:spcPts val="316"/>
        </a:spcBef>
        <a:spcAft>
          <a:spcPts val="630"/>
        </a:spcAft>
        <a:buClr>
          <a:srgbClr val="5998C8"/>
        </a:buClr>
        <a:buFont typeface="Arial" charset="0"/>
        <a:buChar char="•"/>
        <a:defRPr sz="5880" b="0" i="0" kern="1200">
          <a:solidFill>
            <a:srgbClr val="003150"/>
          </a:solidFill>
          <a:latin typeface="Open Sans" charset="0"/>
          <a:ea typeface="Open Sans" charset="0"/>
          <a:cs typeface="Open Sans" charset="0"/>
        </a:defRPr>
      </a:lvl2pPr>
      <a:lvl3pPr marL="892889"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3pPr>
      <a:lvl4pPr marL="1180920"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4pPr>
      <a:lvl5pPr marL="1468947"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5pPr>
      <a:lvl6pPr marL="1732455"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6pPr>
      <a:lvl7pPr marL="2047450"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7pPr>
      <a:lvl8pPr marL="2362441"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8pPr>
      <a:lvl9pPr marL="2677433"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9pPr>
    </p:bodyStyle>
    <p:otherStyle>
      <a:defPPr>
        <a:defRPr lang="en-US"/>
      </a:defPPr>
      <a:lvl1pPr marL="0" algn="l" defTabSz="1440144" rtl="0" eaLnBrk="1" latinLnBrk="0" hangingPunct="1">
        <a:defRPr sz="2836" kern="1200">
          <a:solidFill>
            <a:schemeClr val="tx1"/>
          </a:solidFill>
          <a:latin typeface="+mn-lt"/>
          <a:ea typeface="+mn-ea"/>
          <a:cs typeface="+mn-cs"/>
        </a:defRPr>
      </a:lvl1pPr>
      <a:lvl2pPr marL="720070" algn="l" defTabSz="1440144" rtl="0" eaLnBrk="1" latinLnBrk="0" hangingPunct="1">
        <a:defRPr sz="2836" kern="1200">
          <a:solidFill>
            <a:schemeClr val="tx1"/>
          </a:solidFill>
          <a:latin typeface="+mn-lt"/>
          <a:ea typeface="+mn-ea"/>
          <a:cs typeface="+mn-cs"/>
        </a:defRPr>
      </a:lvl2pPr>
      <a:lvl3pPr marL="1440144" algn="l" defTabSz="1440144" rtl="0" eaLnBrk="1" latinLnBrk="0" hangingPunct="1">
        <a:defRPr sz="2836" kern="1200">
          <a:solidFill>
            <a:schemeClr val="tx1"/>
          </a:solidFill>
          <a:latin typeface="+mn-lt"/>
          <a:ea typeface="+mn-ea"/>
          <a:cs typeface="+mn-cs"/>
        </a:defRPr>
      </a:lvl3pPr>
      <a:lvl4pPr marL="2160217" algn="l" defTabSz="1440144" rtl="0" eaLnBrk="1" latinLnBrk="0" hangingPunct="1">
        <a:defRPr sz="2836" kern="1200">
          <a:solidFill>
            <a:schemeClr val="tx1"/>
          </a:solidFill>
          <a:latin typeface="+mn-lt"/>
          <a:ea typeface="+mn-ea"/>
          <a:cs typeface="+mn-cs"/>
        </a:defRPr>
      </a:lvl4pPr>
      <a:lvl5pPr marL="2880290" algn="l" defTabSz="1440144" rtl="0" eaLnBrk="1" latinLnBrk="0" hangingPunct="1">
        <a:defRPr sz="2836" kern="1200">
          <a:solidFill>
            <a:schemeClr val="tx1"/>
          </a:solidFill>
          <a:latin typeface="+mn-lt"/>
          <a:ea typeface="+mn-ea"/>
          <a:cs typeface="+mn-cs"/>
        </a:defRPr>
      </a:lvl5pPr>
      <a:lvl6pPr marL="3600360" algn="l" defTabSz="1440144" rtl="0" eaLnBrk="1" latinLnBrk="0" hangingPunct="1">
        <a:defRPr sz="2836" kern="1200">
          <a:solidFill>
            <a:schemeClr val="tx1"/>
          </a:solidFill>
          <a:latin typeface="+mn-lt"/>
          <a:ea typeface="+mn-ea"/>
          <a:cs typeface="+mn-cs"/>
        </a:defRPr>
      </a:lvl6pPr>
      <a:lvl7pPr marL="4320434" algn="l" defTabSz="1440144" rtl="0" eaLnBrk="1" latinLnBrk="0" hangingPunct="1">
        <a:defRPr sz="2836" kern="1200">
          <a:solidFill>
            <a:schemeClr val="tx1"/>
          </a:solidFill>
          <a:latin typeface="+mn-lt"/>
          <a:ea typeface="+mn-ea"/>
          <a:cs typeface="+mn-cs"/>
        </a:defRPr>
      </a:lvl7pPr>
      <a:lvl8pPr marL="5040504" algn="l" defTabSz="1440144" rtl="0" eaLnBrk="1" latinLnBrk="0" hangingPunct="1">
        <a:defRPr sz="2836" kern="1200">
          <a:solidFill>
            <a:schemeClr val="tx1"/>
          </a:solidFill>
          <a:latin typeface="+mn-lt"/>
          <a:ea typeface="+mn-ea"/>
          <a:cs typeface="+mn-cs"/>
        </a:defRPr>
      </a:lvl8pPr>
      <a:lvl9pPr marL="5760574" algn="l" defTabSz="1440144" rtl="0" eaLnBrk="1" latinLnBrk="0" hangingPunct="1">
        <a:defRPr sz="28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24" userDrawn="1">
          <p15:clr>
            <a:srgbClr val="F26B43"/>
          </p15:clr>
        </p15:guide>
        <p15:guide id="2" pos="144" userDrawn="1">
          <p15:clr>
            <a:srgbClr val="F26B43"/>
          </p15:clr>
        </p15:guide>
        <p15:guide id="3" pos="10368" userDrawn="1">
          <p15:clr>
            <a:srgbClr val="F26B43"/>
          </p15:clr>
        </p15:guide>
        <p15:guide id="4" pos="20592" userDrawn="1">
          <p15:clr>
            <a:srgbClr val="F26B43"/>
          </p15:clr>
        </p15:guide>
        <p15:guide id="5" orient="horz" pos="11952" userDrawn="1">
          <p15:clr>
            <a:srgbClr val="F26B43"/>
          </p15:clr>
        </p15:guide>
        <p15:guide id="6" orient="horz" pos="14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A998CF-B2E1-9885-7F57-116757B6AF23}"/>
              </a:ext>
            </a:extLst>
          </p:cNvPr>
          <p:cNvSpPr/>
          <p:nvPr/>
        </p:nvSpPr>
        <p:spPr>
          <a:xfrm>
            <a:off x="11408550" y="4014372"/>
            <a:ext cx="11087952" cy="1342724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txBox="1">
            <a:spLocks/>
          </p:cNvSpPr>
          <p:nvPr/>
        </p:nvSpPr>
        <p:spPr>
          <a:xfrm>
            <a:off x="2876068" y="452338"/>
            <a:ext cx="27200209" cy="1017318"/>
          </a:xfrm>
          <a:prstGeom prst="rect">
            <a:avLst/>
          </a:prstGeom>
        </p:spPr>
        <p:txBody>
          <a:bodyPr vert="horz" lIns="91440" tIns="45720" rIns="91440" bIns="45720" rtlCol="0" anchor="b">
            <a:normAutofit fontScale="85000" lnSpcReduction="10000"/>
          </a:bodyPr>
          <a:lstStyle>
            <a:lvl1pPr algn="ctr" defTabSz="1440144" rtl="0" eaLnBrk="1" latinLnBrk="0" hangingPunct="1">
              <a:lnSpc>
                <a:spcPct val="85000"/>
              </a:lnSpc>
              <a:spcBef>
                <a:spcPct val="0"/>
              </a:spcBef>
              <a:buNone/>
              <a:defRPr sz="6000" b="0" i="0" kern="1200" spc="-78" baseline="0">
                <a:solidFill>
                  <a:schemeClr val="bg1"/>
                </a:solidFill>
                <a:latin typeface="Open Sans" charset="0"/>
                <a:ea typeface="Open Sans" charset="0"/>
                <a:cs typeface="Open Sans" charset="0"/>
              </a:defRPr>
            </a:lvl1pPr>
          </a:lstStyle>
          <a:p>
            <a:r>
              <a:rPr lang="en-US" b="1" dirty="0">
                <a:latin typeface="Cambria" panose="02040503050406030204" pitchFamily="18" charset="0"/>
              </a:rPr>
              <a:t>Neonatal Critical Care Nurses’ Experiences with KC for Premature Infants: A Qualitative Study</a:t>
            </a:r>
            <a:endParaRPr lang="en-US" dirty="0"/>
          </a:p>
        </p:txBody>
      </p:sp>
      <p:sp>
        <p:nvSpPr>
          <p:cNvPr id="2" name="Subtitle 2">
            <a:extLst>
              <a:ext uri="{FF2B5EF4-FFF2-40B4-BE49-F238E27FC236}">
                <a16:creationId xmlns:a16="http://schemas.microsoft.com/office/drawing/2014/main" id="{FD5FBEA0-797E-96C8-BBB4-9594BD1E460F}"/>
              </a:ext>
            </a:extLst>
          </p:cNvPr>
          <p:cNvSpPr txBox="1">
            <a:spLocks/>
          </p:cNvSpPr>
          <p:nvPr/>
        </p:nvSpPr>
        <p:spPr>
          <a:xfrm>
            <a:off x="4157722" y="1832689"/>
            <a:ext cx="24979263" cy="1331757"/>
          </a:xfrm>
          <a:prstGeom prst="rect">
            <a:avLst/>
          </a:prstGeom>
          <a:solidFill>
            <a:schemeClr val="accent1">
              <a:lumMod val="10000"/>
              <a:lumOff val="90000"/>
            </a:schemeClr>
          </a:solidFill>
          <a:ln w="44450">
            <a:solidFill>
              <a:schemeClr val="tx1">
                <a:lumMod val="10000"/>
                <a:lumOff val="90000"/>
              </a:schemeClr>
            </a:solidFill>
          </a:ln>
        </p:spPr>
        <p:txBody>
          <a:bodyPr lIns="91440" rIns="91440">
            <a:normAutofit fontScale="25000" lnSpcReduction="20000"/>
          </a:bodyPr>
          <a:lstStyle>
            <a:lvl1pPr marL="0" indent="0" algn="r"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None/>
              <a:defRPr sz="3780" b="0" i="0" kern="1200" cap="all" spc="316" baseline="0">
                <a:solidFill>
                  <a:schemeClr val="tx2"/>
                </a:solidFill>
                <a:latin typeface="Open Sans Light" charset="0"/>
                <a:ea typeface="Open Sans Light" charset="0"/>
                <a:cs typeface="Open Sans Light" charset="0"/>
              </a:defRPr>
            </a:lvl1pPr>
            <a:lvl2pPr marL="720070"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2pPr>
            <a:lvl3pPr marL="1440144"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3pPr>
            <a:lvl4pPr marL="2160217"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4pPr>
            <a:lvl5pPr marL="2880290"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5pPr>
            <a:lvl6pPr marL="3600360"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6pPr>
            <a:lvl7pPr marL="432043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7pPr>
            <a:lvl8pPr marL="504050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8pPr>
            <a:lvl9pPr marL="576057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9pPr>
          </a:lstStyle>
          <a:p>
            <a:pPr algn="ctr"/>
            <a:r>
              <a:rPr lang="en-US" sz="16000" b="1" dirty="0">
                <a:solidFill>
                  <a:srgbClr val="002060"/>
                </a:solidFill>
                <a:latin typeface="Cambria" panose="02040503050406030204" pitchFamily="18" charset="0"/>
              </a:rPr>
              <a:t>Kelsi Carmody, Student Nurse; Megan Williams, EdD, MSN, RN, FNP, CNE </a:t>
            </a:r>
          </a:p>
          <a:p>
            <a:pPr algn="ctr"/>
            <a:r>
              <a:rPr lang="en-US" sz="16000" b="1">
                <a:solidFill>
                  <a:srgbClr val="002060"/>
                </a:solidFill>
                <a:latin typeface="Cambria" panose="02040503050406030204" pitchFamily="18" charset="0"/>
              </a:rPr>
              <a:t>The </a:t>
            </a:r>
            <a:r>
              <a:rPr lang="en-US" sz="16000" b="1" dirty="0">
                <a:solidFill>
                  <a:srgbClr val="002060"/>
                </a:solidFill>
                <a:latin typeface="Cambria" panose="02040503050406030204" pitchFamily="18" charset="0"/>
              </a:rPr>
              <a:t>University of North Carolina at Chapel Hill, School of Nursing </a:t>
            </a:r>
          </a:p>
          <a:p>
            <a:pPr algn="ctr"/>
            <a:r>
              <a:rPr lang="en-US" sz="3600" b="1" dirty="0">
                <a:solidFill>
                  <a:srgbClr val="002060"/>
                </a:solidFill>
                <a:latin typeface="Cambria" panose="02040503050406030204" pitchFamily="18" charset="0"/>
              </a:rPr>
              <a:t>, </a:t>
            </a:r>
          </a:p>
        </p:txBody>
      </p:sp>
      <p:sp>
        <p:nvSpPr>
          <p:cNvPr id="10" name="Text Box 9">
            <a:extLst>
              <a:ext uri="{FF2B5EF4-FFF2-40B4-BE49-F238E27FC236}">
                <a16:creationId xmlns:a16="http://schemas.microsoft.com/office/drawing/2014/main" id="{1ADF51D0-5541-AD40-3B2B-136BC1DB983E}"/>
              </a:ext>
            </a:extLst>
          </p:cNvPr>
          <p:cNvSpPr txBox="1">
            <a:spLocks noChangeArrowheads="1"/>
          </p:cNvSpPr>
          <p:nvPr/>
        </p:nvSpPr>
        <p:spPr bwMode="auto">
          <a:xfrm>
            <a:off x="394125" y="3367103"/>
            <a:ext cx="10693400" cy="545199"/>
          </a:xfrm>
          <a:prstGeom prst="rect">
            <a:avLst/>
          </a:prstGeom>
          <a:solidFill>
            <a:srgbClr val="002060"/>
          </a:solid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Introduction</a:t>
            </a:r>
          </a:p>
        </p:txBody>
      </p:sp>
      <p:sp>
        <p:nvSpPr>
          <p:cNvPr id="11" name="Text Box 9">
            <a:extLst>
              <a:ext uri="{FF2B5EF4-FFF2-40B4-BE49-F238E27FC236}">
                <a16:creationId xmlns:a16="http://schemas.microsoft.com/office/drawing/2014/main" id="{14E4A2B0-395E-C839-A2C8-C4FF1C85DF67}"/>
              </a:ext>
            </a:extLst>
          </p:cNvPr>
          <p:cNvSpPr txBox="1">
            <a:spLocks noChangeArrowheads="1"/>
          </p:cNvSpPr>
          <p:nvPr/>
        </p:nvSpPr>
        <p:spPr bwMode="auto">
          <a:xfrm>
            <a:off x="394125" y="4094789"/>
            <a:ext cx="10693400" cy="5011934"/>
          </a:xfrm>
          <a:prstGeom prst="rect">
            <a:avLst/>
          </a:prstGeom>
          <a:solidFill>
            <a:schemeClr val="tx1">
              <a:lumMod val="10000"/>
              <a:lumOff val="90000"/>
            </a:schemeClr>
          </a:solidFill>
          <a:ln w="317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342900" marR="0" lvl="0" indent="-342900">
              <a:lnSpc>
                <a:spcPct val="107000"/>
              </a:lnSpc>
              <a:spcBef>
                <a:spcPts val="0"/>
              </a:spcBef>
              <a:spcAft>
                <a:spcPts val="0"/>
              </a:spcAft>
              <a:buFont typeface="Symbol" panose="05050102010706020507" pitchFamily="18" charset="2"/>
              <a:buChar char=""/>
            </a:pPr>
            <a:r>
              <a:rPr lang="en-US" sz="1800" kern="100" dirty="0">
                <a:solidFill>
                  <a:srgbClr val="000000"/>
                </a:solidFill>
                <a:effectLst/>
                <a:ea typeface="Times New Roman" panose="02020603050405020304" pitchFamily="18" charset="0"/>
                <a:cs typeface="Times New Roman" panose="02020603050405020304" pitchFamily="18" charset="0"/>
              </a:rPr>
              <a:t>Preterm birth is when an infant is born before 37 weeks of pregnancy. In the United States in 2022, 1 in 10 were bor</a:t>
            </a:r>
            <a:r>
              <a:rPr lang="en-US" sz="1800" kern="100" dirty="0">
                <a:solidFill>
                  <a:srgbClr val="000000"/>
                </a:solidFill>
                <a:ea typeface="Times New Roman" panose="02020603050405020304" pitchFamily="18" charset="0"/>
                <a:cs typeface="Times New Roman" panose="02020603050405020304" pitchFamily="18" charset="0"/>
              </a:rPr>
              <a:t>n preterm. Although fetal development occurs over the entire course of pregnancy, the final weeks are critical as this is where maturation of major organs like the brain, lungs, and liver takes place. </a:t>
            </a:r>
            <a:r>
              <a:rPr lang="en-US" sz="1400" kern="100" dirty="0">
                <a:solidFill>
                  <a:srgbClr val="000000"/>
                </a:solidFill>
                <a:ea typeface="Times New Roman" panose="02020603050405020304" pitchFamily="18" charset="0"/>
                <a:cs typeface="Times New Roman" panose="02020603050405020304" pitchFamily="18" charset="0"/>
              </a:rPr>
              <a:t>(Centers for Disease Control and Prevention, 2024).</a:t>
            </a:r>
            <a:endParaRPr lang="en-US" sz="1400" kern="1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t>At the highest level of care, Level IV neonatal intensive care units (NICUs), such as Newborn Critical Care Centers (NCCCs), manage critically ill infants regardless of birth weight and gestational age.</a:t>
            </a:r>
          </a:p>
          <a:p>
            <a:pPr marL="342900" marR="0" lvl="0" indent="-342900">
              <a:lnSpc>
                <a:spcPct val="107000"/>
              </a:lnSpc>
              <a:spcBef>
                <a:spcPts val="0"/>
              </a:spcBef>
              <a:spcAft>
                <a:spcPts val="0"/>
              </a:spcAft>
              <a:buFont typeface="Symbol" panose="05050102010706020507" pitchFamily="18" charset="2"/>
              <a:buChar char=""/>
            </a:pPr>
            <a:r>
              <a:rPr lang="en-US" sz="1800" kern="100" dirty="0">
                <a:solidFill>
                  <a:srgbClr val="000000"/>
                </a:solidFill>
                <a:effectLst/>
                <a:ea typeface="Calibri" panose="020F0502020204030204" pitchFamily="34" charset="0"/>
                <a:cs typeface="Times New Roman" panose="02020603050405020304" pitchFamily="18" charset="0"/>
              </a:rPr>
              <a:t>In the NCCC, preterm infants are frequently exposed to stressors such as bright lights, noise from medical equipment, and invasive hospital procedures. </a:t>
            </a:r>
            <a:r>
              <a:rPr lang="en-US" sz="1800" dirty="0"/>
              <a:t>Developmental care strategies, such as family-centered care models and integrative interventions, aim to reduce these stressors while promoting neuroprotection and parental involvement. </a:t>
            </a:r>
          </a:p>
          <a:p>
            <a:pPr marL="342900" marR="0" lvl="0" indent="-342900">
              <a:lnSpc>
                <a:spcPct val="107000"/>
              </a:lnSpc>
              <a:spcBef>
                <a:spcPts val="0"/>
              </a:spcBef>
              <a:spcAft>
                <a:spcPts val="0"/>
              </a:spcAft>
              <a:buFont typeface="Symbol" panose="05050102010706020507" pitchFamily="18" charset="2"/>
              <a:buChar char=""/>
            </a:pPr>
            <a:r>
              <a:rPr lang="en-US" sz="1800" dirty="0"/>
              <a:t>Kangaroo Care (KC) is an evidence-based intervention defined by the World Health Organization as early, ongoing, and persistent skin-to-skin contact between the infant and parent, and can even be done with breastfeeding </a:t>
            </a:r>
            <a:r>
              <a:rPr lang="en-US" sz="1400" dirty="0"/>
              <a:t>(WHO, 2023).</a:t>
            </a:r>
            <a:r>
              <a:rPr lang="en-US" sz="1800" dirty="0"/>
              <a:t> This intervention offers tactile, kinesthetic, olfactory, and motor stimulation, while fostering attachment and bonding which are critical for the infant’s emotional and social development. </a:t>
            </a:r>
            <a:endParaRPr lang="en-US" sz="1800" kern="1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t>The purpose of this study is to explore the firsthand experiences of nurses in the NCCC who have at least 1 year of experience implementing KC on the unit and identify the factors that facilitate or hinder its use and to understand what nurses observe when it is practiced with preterm infants and their families.</a:t>
            </a:r>
            <a:endParaRPr lang="en-US" sz="1800" b="1" dirty="0">
              <a:solidFill>
                <a:srgbClr val="000000"/>
              </a:solidFill>
              <a:cs typeface="Times New Roman" panose="02020603050405020304" pitchFamily="18" charset="0"/>
            </a:endParaRPr>
          </a:p>
        </p:txBody>
      </p:sp>
      <p:sp>
        <p:nvSpPr>
          <p:cNvPr id="12" name="Text Box 9">
            <a:extLst>
              <a:ext uri="{FF2B5EF4-FFF2-40B4-BE49-F238E27FC236}">
                <a16:creationId xmlns:a16="http://schemas.microsoft.com/office/drawing/2014/main" id="{5E92C765-99E7-4379-59EE-BB1624A2BA11}"/>
              </a:ext>
            </a:extLst>
          </p:cNvPr>
          <p:cNvSpPr txBox="1">
            <a:spLocks noChangeArrowheads="1"/>
          </p:cNvSpPr>
          <p:nvPr/>
        </p:nvSpPr>
        <p:spPr bwMode="auto">
          <a:xfrm>
            <a:off x="401287" y="9270995"/>
            <a:ext cx="10693400" cy="545199"/>
          </a:xfrm>
          <a:prstGeom prst="rect">
            <a:avLst/>
          </a:prstGeom>
          <a:solidFill>
            <a:srgbClr val="002060"/>
          </a:solid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METHODS</a:t>
            </a:r>
          </a:p>
        </p:txBody>
      </p:sp>
      <p:sp>
        <p:nvSpPr>
          <p:cNvPr id="13" name="Text Box 9">
            <a:extLst>
              <a:ext uri="{FF2B5EF4-FFF2-40B4-BE49-F238E27FC236}">
                <a16:creationId xmlns:a16="http://schemas.microsoft.com/office/drawing/2014/main" id="{E3B7B27D-5102-5FD4-98F5-C992B17A58BA}"/>
              </a:ext>
            </a:extLst>
          </p:cNvPr>
          <p:cNvSpPr txBox="1">
            <a:spLocks noChangeArrowheads="1"/>
          </p:cNvSpPr>
          <p:nvPr/>
        </p:nvSpPr>
        <p:spPr bwMode="auto">
          <a:xfrm>
            <a:off x="394124" y="9980466"/>
            <a:ext cx="10615257" cy="3992296"/>
          </a:xfrm>
          <a:prstGeom prst="rect">
            <a:avLst/>
          </a:prstGeom>
          <a:noFill/>
          <a:ln w="6350">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2000" b="1" u="sng" dirty="0">
                <a:solidFill>
                  <a:schemeClr val="tx2"/>
                </a:solidFill>
                <a:ea typeface="Calibri" charset="0"/>
                <a:cs typeface="Times New Roman" panose="02020603050405020304" pitchFamily="18" charset="0"/>
              </a:rPr>
              <a:t>Study Design</a:t>
            </a:r>
            <a:r>
              <a:rPr lang="en-US" sz="2000" b="1" dirty="0">
                <a:solidFill>
                  <a:schemeClr val="tx2"/>
                </a:solidFill>
                <a:ea typeface="Calibri" charset="0"/>
                <a:cs typeface="Times New Roman" panose="02020603050405020304" pitchFamily="18" charset="0"/>
              </a:rPr>
              <a:t> </a:t>
            </a:r>
          </a:p>
          <a:p>
            <a:pPr marL="0" lvl="1" defTabSz="3041755" eaLnBrk="0" hangingPunct="0">
              <a:buClr>
                <a:srgbClr val="782327"/>
              </a:buClr>
              <a:buSzPct val="152000"/>
            </a:pPr>
            <a:r>
              <a:rPr lang="en-US" sz="1800" dirty="0">
                <a:solidFill>
                  <a:srgbClr val="000000"/>
                </a:solidFill>
                <a:cs typeface="Times New Roman" panose="02020603050405020304" pitchFamily="18" charset="0"/>
              </a:rPr>
              <a:t>A qualitative exploratory study was conducted through five semi-structured interviews with an interview guide.</a:t>
            </a:r>
          </a:p>
          <a:p>
            <a:pPr marL="0" lvl="1" defTabSz="3041755" eaLnBrk="0" hangingPunct="0">
              <a:buClr>
                <a:srgbClr val="782327"/>
              </a:buClr>
              <a:buSzPct val="152000"/>
            </a:pPr>
            <a:r>
              <a:rPr lang="en-US" sz="2000" b="1" u="sng" dirty="0">
                <a:solidFill>
                  <a:schemeClr val="tx2"/>
                </a:solidFill>
                <a:ea typeface="Calibri" charset="0"/>
                <a:cs typeface="Times New Roman" panose="02020603050405020304" pitchFamily="18" charset="0"/>
              </a:rPr>
              <a:t>Sample</a:t>
            </a:r>
            <a:r>
              <a:rPr lang="en-US" sz="2000" b="1" dirty="0">
                <a:solidFill>
                  <a:schemeClr val="tx2"/>
                </a:solidFill>
                <a:ea typeface="Calibri" charset="0"/>
                <a:cs typeface="Times New Roman" panose="02020603050405020304" pitchFamily="18" charset="0"/>
              </a:rPr>
              <a:t> </a:t>
            </a:r>
          </a:p>
          <a:p>
            <a:pPr marL="0" lvl="1" defTabSz="3041755" eaLnBrk="0" hangingPunct="0">
              <a:buClr>
                <a:srgbClr val="782327"/>
              </a:buClr>
              <a:buSzPct val="152000"/>
            </a:pPr>
            <a:r>
              <a:rPr lang="en-US" sz="1800" dirty="0"/>
              <a:t>Participants were required to be registered nurses working in the NCCC, have at least one year of unit experience, and be able to participate in an English-language interview.</a:t>
            </a:r>
          </a:p>
          <a:p>
            <a:pPr marL="0" lvl="1" defTabSz="3041755" eaLnBrk="0" hangingPunct="0">
              <a:buClr>
                <a:srgbClr val="782327"/>
              </a:buClr>
              <a:buSzPct val="152000"/>
            </a:pPr>
            <a:r>
              <a:rPr lang="en-US" sz="2000" b="1" u="sng" dirty="0">
                <a:solidFill>
                  <a:schemeClr val="tx2"/>
                </a:solidFill>
                <a:ea typeface="Calibri" charset="0"/>
                <a:cs typeface="Times New Roman" panose="02020603050405020304" pitchFamily="18" charset="0"/>
              </a:rPr>
              <a:t>Data Analysis</a:t>
            </a:r>
          </a:p>
          <a:p>
            <a:r>
              <a:rPr lang="en-US" sz="1800" dirty="0"/>
              <a:t>Interview transcripts were analyzed using inductive thematic analysis following the six-phase framework described by Braun and </a:t>
            </a:r>
            <a:r>
              <a:rPr lang="en-US" sz="1400" dirty="0"/>
              <a:t>Clarke (Braun &amp; Clarke, 2006). </a:t>
            </a:r>
            <a:r>
              <a:rPr lang="en-US" sz="1800" dirty="0"/>
              <a:t>The identified codes and themes were discussed with the faculty advisor prior to writing the results section. A summary of the main codes and themes was added to the codebook.</a:t>
            </a:r>
          </a:p>
          <a:p>
            <a:r>
              <a:rPr lang="en-US" sz="1400" b="1" dirty="0">
                <a:solidFill>
                  <a:schemeClr val="accent6">
                    <a:lumMod val="10000"/>
                  </a:schemeClr>
                </a:solidFill>
              </a:rPr>
              <a:t>The study was approved by the University of North Carolina at Chapel Hill Institutional Review Board and the UNC Health Nursing Research Council. </a:t>
            </a:r>
            <a:endParaRPr lang="en-US" sz="1400" b="1" u="sng" dirty="0">
              <a:solidFill>
                <a:schemeClr val="accent6">
                  <a:lumMod val="10000"/>
                </a:schemeClr>
              </a:solidFill>
              <a:ea typeface="Calibri" charset="0"/>
              <a:cs typeface="Times New Roman" panose="02020603050405020304" pitchFamily="18" charset="0"/>
            </a:endParaRPr>
          </a:p>
          <a:p>
            <a:endParaRPr lang="en-US" sz="1400" dirty="0"/>
          </a:p>
          <a:p>
            <a:endParaRPr lang="en-US" sz="2400" dirty="0"/>
          </a:p>
        </p:txBody>
      </p:sp>
      <p:sp>
        <p:nvSpPr>
          <p:cNvPr id="14" name="Text Box 9">
            <a:extLst>
              <a:ext uri="{FF2B5EF4-FFF2-40B4-BE49-F238E27FC236}">
                <a16:creationId xmlns:a16="http://schemas.microsoft.com/office/drawing/2014/main" id="{427D5CAB-4BB3-6F09-0CD4-2465DEA5BA28}"/>
              </a:ext>
            </a:extLst>
          </p:cNvPr>
          <p:cNvSpPr txBox="1">
            <a:spLocks noChangeArrowheads="1"/>
          </p:cNvSpPr>
          <p:nvPr/>
        </p:nvSpPr>
        <p:spPr bwMode="auto">
          <a:xfrm>
            <a:off x="11414471" y="3345551"/>
            <a:ext cx="11121291" cy="545199"/>
          </a:xfrm>
          <a:prstGeom prst="rect">
            <a:avLst/>
          </a:prstGeom>
          <a:solidFill>
            <a:schemeClr val="tx1">
              <a:lumMod val="10000"/>
              <a:lumOff val="90000"/>
            </a:schemeClr>
          </a:solidFill>
          <a:ln w="6350">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latin typeface="Calibri" charset="0"/>
                <a:ea typeface="Calibri" charset="0"/>
                <a:cs typeface="Calibri" charset="0"/>
              </a:rPr>
              <a:t>Results</a:t>
            </a:r>
          </a:p>
        </p:txBody>
      </p:sp>
      <p:pic>
        <p:nvPicPr>
          <p:cNvPr id="15" name="Picture 14">
            <a:extLst>
              <a:ext uri="{FF2B5EF4-FFF2-40B4-BE49-F238E27FC236}">
                <a16:creationId xmlns:a16="http://schemas.microsoft.com/office/drawing/2014/main" id="{D4B301E8-03C0-2BEC-EA83-DCB93E808879}"/>
              </a:ext>
            </a:extLst>
          </p:cNvPr>
          <p:cNvPicPr>
            <a:picLocks noChangeAspect="1"/>
          </p:cNvPicPr>
          <p:nvPr/>
        </p:nvPicPr>
        <p:blipFill>
          <a:blip r:embed="rId3"/>
          <a:stretch>
            <a:fillRect/>
          </a:stretch>
        </p:blipFill>
        <p:spPr>
          <a:xfrm>
            <a:off x="12180770" y="4205042"/>
            <a:ext cx="9736255" cy="8350710"/>
          </a:xfrm>
          <a:prstGeom prst="rect">
            <a:avLst/>
          </a:prstGeom>
        </p:spPr>
      </p:pic>
      <p:sp>
        <p:nvSpPr>
          <p:cNvPr id="17" name="TextBox 16">
            <a:extLst>
              <a:ext uri="{FF2B5EF4-FFF2-40B4-BE49-F238E27FC236}">
                <a16:creationId xmlns:a16="http://schemas.microsoft.com/office/drawing/2014/main" id="{F73A7F3D-2F0D-069C-83A9-9F357192FC67}"/>
              </a:ext>
            </a:extLst>
          </p:cNvPr>
          <p:cNvSpPr txBox="1"/>
          <p:nvPr/>
        </p:nvSpPr>
        <p:spPr>
          <a:xfrm>
            <a:off x="14251407" y="12662186"/>
            <a:ext cx="5352234" cy="338554"/>
          </a:xfrm>
          <a:prstGeom prst="rect">
            <a:avLst/>
          </a:prstGeom>
          <a:noFill/>
        </p:spPr>
        <p:txBody>
          <a:bodyPr wrap="none" rtlCol="0">
            <a:spAutoFit/>
          </a:bodyPr>
          <a:lstStyle/>
          <a:p>
            <a:r>
              <a:rPr lang="en-US" sz="1600" b="1" dirty="0">
                <a:solidFill>
                  <a:schemeClr val="bg1"/>
                </a:solidFill>
                <a:ea typeface="PMingLiU" panose="02020500000000000000" pitchFamily="18" charset="-120"/>
              </a:rPr>
              <a:t>Table 1.</a:t>
            </a:r>
            <a:r>
              <a:rPr lang="en-US" sz="1600" dirty="0">
                <a:solidFill>
                  <a:schemeClr val="bg1"/>
                </a:solidFill>
                <a:ea typeface="PMingLiU" panose="02020500000000000000" pitchFamily="18" charset="-120"/>
              </a:rPr>
              <a:t> </a:t>
            </a:r>
            <a:r>
              <a:rPr lang="en-US" sz="1600" b="1" i="1" dirty="0">
                <a:solidFill>
                  <a:schemeClr val="bg1"/>
                </a:solidFill>
                <a:ea typeface="PMingLiU" panose="02020500000000000000" pitchFamily="18" charset="-120"/>
              </a:rPr>
              <a:t>Key Themes from Interviews with NCCC Nurses on KC</a:t>
            </a:r>
            <a:endParaRPr lang="en-US" sz="1600" i="1" dirty="0">
              <a:solidFill>
                <a:schemeClr val="bg1"/>
              </a:solidFill>
            </a:endParaRPr>
          </a:p>
        </p:txBody>
      </p:sp>
      <p:pic>
        <p:nvPicPr>
          <p:cNvPr id="18" name="Picture 17">
            <a:extLst>
              <a:ext uri="{FF2B5EF4-FFF2-40B4-BE49-F238E27FC236}">
                <a16:creationId xmlns:a16="http://schemas.microsoft.com/office/drawing/2014/main" id="{45F4DB02-4F5C-197E-6CEC-D4F7168314E6}"/>
              </a:ext>
            </a:extLst>
          </p:cNvPr>
          <p:cNvPicPr>
            <a:picLocks noChangeAspect="1"/>
          </p:cNvPicPr>
          <p:nvPr/>
        </p:nvPicPr>
        <p:blipFill>
          <a:blip r:embed="rId4"/>
          <a:stretch>
            <a:fillRect/>
          </a:stretch>
        </p:blipFill>
        <p:spPr>
          <a:xfrm>
            <a:off x="12091418" y="13191369"/>
            <a:ext cx="9914957" cy="3596834"/>
          </a:xfrm>
          <a:prstGeom prst="rect">
            <a:avLst/>
          </a:prstGeom>
        </p:spPr>
      </p:pic>
      <p:sp>
        <p:nvSpPr>
          <p:cNvPr id="19" name="TextBox 18">
            <a:extLst>
              <a:ext uri="{FF2B5EF4-FFF2-40B4-BE49-F238E27FC236}">
                <a16:creationId xmlns:a16="http://schemas.microsoft.com/office/drawing/2014/main" id="{F985D93A-4DE3-2B77-AEDE-7A11DDA43C33}"/>
              </a:ext>
            </a:extLst>
          </p:cNvPr>
          <p:cNvSpPr txBox="1"/>
          <p:nvPr/>
        </p:nvSpPr>
        <p:spPr>
          <a:xfrm>
            <a:off x="13722659" y="16933789"/>
            <a:ext cx="8283716" cy="338554"/>
          </a:xfrm>
          <a:prstGeom prst="rect">
            <a:avLst/>
          </a:prstGeom>
          <a:noFill/>
        </p:spPr>
        <p:txBody>
          <a:bodyPr wrap="square" rtlCol="0">
            <a:spAutoFit/>
          </a:bodyPr>
          <a:lstStyle/>
          <a:p>
            <a:r>
              <a:rPr lang="en-US" sz="1600" b="1" dirty="0">
                <a:solidFill>
                  <a:schemeClr val="bg1"/>
                </a:solidFill>
                <a:effectLst/>
                <a:ea typeface="PMingLiU" panose="02020500000000000000" pitchFamily="18" charset="-120"/>
              </a:rPr>
              <a:t>Figure 1.</a:t>
            </a:r>
            <a:r>
              <a:rPr lang="en-US" sz="1600" dirty="0">
                <a:solidFill>
                  <a:schemeClr val="bg1"/>
                </a:solidFill>
                <a:effectLst/>
                <a:ea typeface="PMingLiU" panose="02020500000000000000" pitchFamily="18" charset="-120"/>
              </a:rPr>
              <a:t> </a:t>
            </a:r>
            <a:r>
              <a:rPr lang="en-US" sz="1600" b="1" i="1" dirty="0">
                <a:solidFill>
                  <a:schemeClr val="bg1"/>
                </a:solidFill>
                <a:effectLst/>
                <a:ea typeface="PMingLiU" panose="02020500000000000000" pitchFamily="18" charset="-120"/>
              </a:rPr>
              <a:t>Thematic Map of Factors Influencing KC Implementation in th</a:t>
            </a:r>
            <a:r>
              <a:rPr lang="en-US" sz="1600" b="1" i="1" dirty="0">
                <a:solidFill>
                  <a:schemeClr val="bg1"/>
                </a:solidFill>
                <a:ea typeface="PMingLiU" panose="02020500000000000000" pitchFamily="18" charset="-120"/>
              </a:rPr>
              <a:t>e NCCC</a:t>
            </a:r>
            <a:endParaRPr lang="en-US" sz="1600" i="1" dirty="0">
              <a:solidFill>
                <a:schemeClr val="bg1"/>
              </a:solidFill>
            </a:endParaRPr>
          </a:p>
        </p:txBody>
      </p:sp>
      <p:sp>
        <p:nvSpPr>
          <p:cNvPr id="26" name="Text Box 9">
            <a:extLst>
              <a:ext uri="{FF2B5EF4-FFF2-40B4-BE49-F238E27FC236}">
                <a16:creationId xmlns:a16="http://schemas.microsoft.com/office/drawing/2014/main" id="{D726173E-4532-7A8F-94EB-5F1E9745A270}"/>
              </a:ext>
            </a:extLst>
          </p:cNvPr>
          <p:cNvSpPr txBox="1">
            <a:spLocks noChangeArrowheads="1"/>
          </p:cNvSpPr>
          <p:nvPr/>
        </p:nvSpPr>
        <p:spPr bwMode="auto">
          <a:xfrm>
            <a:off x="22948949" y="3349534"/>
            <a:ext cx="9710419" cy="545199"/>
          </a:xfrm>
          <a:prstGeom prst="rect">
            <a:avLst/>
          </a:prstGeom>
          <a:solidFill>
            <a:srgbClr val="002060"/>
          </a:solid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Conclusion</a:t>
            </a:r>
          </a:p>
        </p:txBody>
      </p:sp>
      <p:sp>
        <p:nvSpPr>
          <p:cNvPr id="27" name="TextBox 26">
            <a:extLst>
              <a:ext uri="{FF2B5EF4-FFF2-40B4-BE49-F238E27FC236}">
                <a16:creationId xmlns:a16="http://schemas.microsoft.com/office/drawing/2014/main" id="{B76AB0EB-F71B-E924-43D6-04AD3C273776}"/>
              </a:ext>
            </a:extLst>
          </p:cNvPr>
          <p:cNvSpPr txBox="1"/>
          <p:nvPr/>
        </p:nvSpPr>
        <p:spPr>
          <a:xfrm>
            <a:off x="22952900" y="4077503"/>
            <a:ext cx="9571375" cy="3293209"/>
          </a:xfrm>
          <a:prstGeom prst="rect">
            <a:avLst/>
          </a:prstGeom>
          <a:solidFill>
            <a:schemeClr val="accent1">
              <a:lumMod val="10000"/>
              <a:lumOff val="90000"/>
            </a:schemeClr>
          </a:solidFill>
          <a:ln w="3175">
            <a:noFill/>
          </a:ln>
        </p:spPr>
        <p:txBody>
          <a:bodyPr wrap="square" rtlCol="0">
            <a:spAutoFit/>
          </a:bodyPr>
          <a:lstStyle/>
          <a:p>
            <a:pPr marL="457200" indent="-457200">
              <a:buFont typeface="Arial" panose="020B0604020202020204" pitchFamily="34" charset="0"/>
              <a:buChar char="•"/>
            </a:pPr>
            <a:r>
              <a:rPr lang="en-US" sz="1800" dirty="0"/>
              <a:t>Findings illustrate KC as an evidence-based practice that is shaped by nurse-driven advocacy and clinical judgment, infant acuity, interdisciplinary teamwork, and numerous barriers like staffing limitations and time constraints. </a:t>
            </a:r>
          </a:p>
          <a:p>
            <a:pPr marL="457200" indent="-457200">
              <a:buFont typeface="Arial" panose="020B0604020202020204" pitchFamily="34" charset="0"/>
              <a:buChar char="•"/>
            </a:pPr>
            <a:r>
              <a:rPr lang="en-US" sz="1800" dirty="0"/>
              <a:t>Overall, these findings highlight the pivotal role nurses play in initiating and supporting KC, calling attention to the value of continuing education, interdisciplinary collaboration, and supportive unit cultures to promote safe and consistent KC practice in NCCCs. </a:t>
            </a:r>
          </a:p>
          <a:p>
            <a:pPr marL="457200" indent="-457200">
              <a:buFont typeface="Arial" panose="020B0604020202020204" pitchFamily="34" charset="0"/>
              <a:buChar char="•"/>
            </a:pPr>
            <a:r>
              <a:rPr lang="en-US" sz="1800" dirty="0"/>
              <a:t>Ultimately, advocating for KC not only promotes physiologic stability for premature infants but also strengthens the meaningful connection between parents and their newborns, a time that is truly purposeful and resilient, and nurses are proud to be the voice for the smallest and most vulnerable patients.</a:t>
            </a:r>
          </a:p>
          <a:p>
            <a:pPr marL="457200" indent="-457200">
              <a:buFont typeface="Arial" panose="020B0604020202020204" pitchFamily="34" charset="0"/>
              <a:buChar char="•"/>
            </a:pPr>
            <a:endParaRPr lang="en-US" sz="2800" dirty="0">
              <a:solidFill>
                <a:srgbClr val="000000"/>
              </a:solidFill>
            </a:endParaRPr>
          </a:p>
        </p:txBody>
      </p:sp>
      <p:sp>
        <p:nvSpPr>
          <p:cNvPr id="28" name="Text Box 9">
            <a:extLst>
              <a:ext uri="{FF2B5EF4-FFF2-40B4-BE49-F238E27FC236}">
                <a16:creationId xmlns:a16="http://schemas.microsoft.com/office/drawing/2014/main" id="{6CA73142-8EE8-1819-E371-3A994DBC9ED6}"/>
              </a:ext>
            </a:extLst>
          </p:cNvPr>
          <p:cNvSpPr txBox="1">
            <a:spLocks noChangeArrowheads="1"/>
          </p:cNvSpPr>
          <p:nvPr/>
        </p:nvSpPr>
        <p:spPr bwMode="auto">
          <a:xfrm>
            <a:off x="22948949" y="10385027"/>
            <a:ext cx="9710420" cy="545199"/>
          </a:xfrm>
          <a:prstGeom prst="rect">
            <a:avLst/>
          </a:prstGeom>
          <a:solidFill>
            <a:srgbClr val="002060"/>
          </a:solidFill>
          <a:ln w="6350">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Implications</a:t>
            </a:r>
          </a:p>
        </p:txBody>
      </p:sp>
      <p:sp>
        <p:nvSpPr>
          <p:cNvPr id="29" name="TextBox 28">
            <a:extLst>
              <a:ext uri="{FF2B5EF4-FFF2-40B4-BE49-F238E27FC236}">
                <a16:creationId xmlns:a16="http://schemas.microsoft.com/office/drawing/2014/main" id="{93C8AC0F-47EC-07FD-C1FB-7A6A8C1645AB}"/>
              </a:ext>
            </a:extLst>
          </p:cNvPr>
          <p:cNvSpPr txBox="1"/>
          <p:nvPr/>
        </p:nvSpPr>
        <p:spPr>
          <a:xfrm>
            <a:off x="22965515" y="11076904"/>
            <a:ext cx="9617291" cy="2308324"/>
          </a:xfrm>
          <a:prstGeom prst="rect">
            <a:avLst/>
          </a:prstGeom>
          <a:solidFill>
            <a:schemeClr val="accent1">
              <a:lumMod val="10000"/>
              <a:lumOff val="90000"/>
            </a:schemeClr>
          </a:solidFill>
          <a:ln w="3175">
            <a:noFill/>
          </a:ln>
        </p:spPr>
        <p:txBody>
          <a:bodyPr wrap="square" rtlCol="0">
            <a:spAutoFit/>
          </a:bodyPr>
          <a:lstStyle/>
          <a:p>
            <a:pPr marL="457200" indent="-457200">
              <a:buFont typeface="Arial" panose="020B0604020202020204" pitchFamily="34" charset="0"/>
              <a:buChar char="•"/>
            </a:pPr>
            <a:r>
              <a:rPr lang="en-US" sz="1800" dirty="0"/>
              <a:t>Continuing education for nurses and families can help improve KC facilitation. </a:t>
            </a:r>
          </a:p>
          <a:p>
            <a:pPr marL="457200" indent="-457200">
              <a:buFont typeface="Arial" panose="020B0604020202020204" pitchFamily="34" charset="0"/>
              <a:buChar char="•"/>
            </a:pPr>
            <a:r>
              <a:rPr lang="en-US" sz="1800" dirty="0"/>
              <a:t>Education on safe positioning, assessing infant stability, and developmental care practices may help nurses feel more confident when facilitating KC. </a:t>
            </a:r>
          </a:p>
          <a:p>
            <a:pPr marL="457200" indent="-457200">
              <a:buFont typeface="Arial" panose="020B0604020202020204" pitchFamily="34" charset="0"/>
              <a:buChar char="•"/>
            </a:pPr>
            <a:r>
              <a:rPr lang="en-US" sz="1800" dirty="0"/>
              <a:t>This study also highlights the importance of examining nurses’ perspectives when exploring KC implementation in neonatal critical care environments.</a:t>
            </a:r>
          </a:p>
          <a:p>
            <a:pPr marL="457200" indent="-457200">
              <a:buFont typeface="Arial" panose="020B0604020202020204" pitchFamily="34" charset="0"/>
              <a:buChar char="•"/>
            </a:pPr>
            <a:r>
              <a:rPr lang="en-US" sz="1800" dirty="0"/>
              <a:t>Future research should continue to explore nurses’ perspectives on KC implementation in high-acuity neonatal settings to deepen understanding of the infant-related, interpersonal, and system factors that influence this practice.  </a:t>
            </a:r>
            <a:endParaRPr lang="en-US" sz="1800" dirty="0">
              <a:solidFill>
                <a:srgbClr val="000000"/>
              </a:solidFill>
            </a:endParaRPr>
          </a:p>
        </p:txBody>
      </p:sp>
      <p:sp>
        <p:nvSpPr>
          <p:cNvPr id="30" name="Text Box 9">
            <a:extLst>
              <a:ext uri="{FF2B5EF4-FFF2-40B4-BE49-F238E27FC236}">
                <a16:creationId xmlns:a16="http://schemas.microsoft.com/office/drawing/2014/main" id="{2CF318CB-BB38-4BEB-D665-75C952F8F22B}"/>
              </a:ext>
            </a:extLst>
          </p:cNvPr>
          <p:cNvSpPr txBox="1">
            <a:spLocks noChangeArrowheads="1"/>
          </p:cNvSpPr>
          <p:nvPr/>
        </p:nvSpPr>
        <p:spPr bwMode="auto">
          <a:xfrm>
            <a:off x="22965515" y="13531906"/>
            <a:ext cx="9693853" cy="545199"/>
          </a:xfrm>
          <a:prstGeom prst="rect">
            <a:avLst/>
          </a:prstGeom>
          <a:solidFill>
            <a:srgbClr val="002060"/>
          </a:solidFill>
          <a:ln w="6350">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References</a:t>
            </a:r>
          </a:p>
        </p:txBody>
      </p:sp>
      <p:pic>
        <p:nvPicPr>
          <p:cNvPr id="31" name="Picture 30">
            <a:extLst>
              <a:ext uri="{FF2B5EF4-FFF2-40B4-BE49-F238E27FC236}">
                <a16:creationId xmlns:a16="http://schemas.microsoft.com/office/drawing/2014/main" id="{551DC870-F13D-82E4-926D-FDD1971EB36F}"/>
              </a:ext>
            </a:extLst>
          </p:cNvPr>
          <p:cNvPicPr>
            <a:picLocks noChangeAspect="1"/>
          </p:cNvPicPr>
          <p:nvPr/>
        </p:nvPicPr>
        <p:blipFill>
          <a:blip r:embed="rId5"/>
          <a:stretch>
            <a:fillRect/>
          </a:stretch>
        </p:blipFill>
        <p:spPr>
          <a:xfrm>
            <a:off x="25290319" y="14378483"/>
            <a:ext cx="1474383" cy="1474383"/>
          </a:xfrm>
          <a:prstGeom prst="rect">
            <a:avLst/>
          </a:prstGeom>
        </p:spPr>
      </p:pic>
      <p:sp>
        <p:nvSpPr>
          <p:cNvPr id="32" name="TextBox 31">
            <a:extLst>
              <a:ext uri="{FF2B5EF4-FFF2-40B4-BE49-F238E27FC236}">
                <a16:creationId xmlns:a16="http://schemas.microsoft.com/office/drawing/2014/main" id="{F4343EA0-955D-A6E4-ADA5-3CB6807B072C}"/>
              </a:ext>
            </a:extLst>
          </p:cNvPr>
          <p:cNvSpPr txBox="1"/>
          <p:nvPr/>
        </p:nvSpPr>
        <p:spPr>
          <a:xfrm>
            <a:off x="22965515" y="14558557"/>
            <a:ext cx="2324804" cy="523220"/>
          </a:xfrm>
          <a:prstGeom prst="rect">
            <a:avLst/>
          </a:prstGeom>
          <a:noFill/>
        </p:spPr>
        <p:txBody>
          <a:bodyPr wrap="none" rtlCol="0">
            <a:spAutoFit/>
          </a:bodyPr>
          <a:lstStyle/>
          <a:p>
            <a:r>
              <a:rPr lang="en-US" sz="2800" dirty="0">
                <a:solidFill>
                  <a:srgbClr val="000000"/>
                </a:solidFill>
              </a:rPr>
              <a:t>Reference list:</a:t>
            </a:r>
          </a:p>
        </p:txBody>
      </p:sp>
      <p:sp>
        <p:nvSpPr>
          <p:cNvPr id="33" name="TextBox 32">
            <a:extLst>
              <a:ext uri="{FF2B5EF4-FFF2-40B4-BE49-F238E27FC236}">
                <a16:creationId xmlns:a16="http://schemas.microsoft.com/office/drawing/2014/main" id="{ACF48E81-DECA-B9DE-A360-BE196926AEA0}"/>
              </a:ext>
            </a:extLst>
          </p:cNvPr>
          <p:cNvSpPr txBox="1"/>
          <p:nvPr/>
        </p:nvSpPr>
        <p:spPr>
          <a:xfrm>
            <a:off x="3516568" y="16976591"/>
            <a:ext cx="4462838" cy="338554"/>
          </a:xfrm>
          <a:prstGeom prst="rect">
            <a:avLst/>
          </a:prstGeom>
          <a:noFill/>
        </p:spPr>
        <p:txBody>
          <a:bodyPr wrap="square" rtlCol="0">
            <a:spAutoFit/>
          </a:bodyPr>
          <a:lstStyle/>
          <a:p>
            <a:r>
              <a:rPr lang="en-US" sz="1600" b="1" dirty="0">
                <a:solidFill>
                  <a:srgbClr val="000000"/>
                </a:solidFill>
                <a:ea typeface="PMingLiU" panose="02020500000000000000" pitchFamily="18" charset="-120"/>
              </a:rPr>
              <a:t>Codebook Section 1: </a:t>
            </a:r>
            <a:r>
              <a:rPr lang="en-US" sz="1600" b="1" i="1" dirty="0">
                <a:solidFill>
                  <a:srgbClr val="000000"/>
                </a:solidFill>
                <a:ea typeface="PMingLiU" panose="02020500000000000000" pitchFamily="18" charset="-120"/>
              </a:rPr>
              <a:t>Background / Context</a:t>
            </a:r>
            <a:endParaRPr lang="en-US" sz="1600" i="1" dirty="0">
              <a:solidFill>
                <a:srgbClr val="000000"/>
              </a:solidFill>
            </a:endParaRPr>
          </a:p>
        </p:txBody>
      </p:sp>
      <p:pic>
        <p:nvPicPr>
          <p:cNvPr id="35" name="Picture 34">
            <a:extLst>
              <a:ext uri="{FF2B5EF4-FFF2-40B4-BE49-F238E27FC236}">
                <a16:creationId xmlns:a16="http://schemas.microsoft.com/office/drawing/2014/main" id="{602A2A9C-3FE9-C37A-558F-E0F96C13B9FD}"/>
              </a:ext>
            </a:extLst>
          </p:cNvPr>
          <p:cNvPicPr>
            <a:picLocks noChangeAspect="1"/>
          </p:cNvPicPr>
          <p:nvPr/>
        </p:nvPicPr>
        <p:blipFill>
          <a:blip r:embed="rId6"/>
          <a:stretch>
            <a:fillRect/>
          </a:stretch>
        </p:blipFill>
        <p:spPr>
          <a:xfrm>
            <a:off x="394123" y="13470845"/>
            <a:ext cx="10615257" cy="3462944"/>
          </a:xfrm>
          <a:prstGeom prst="rect">
            <a:avLst/>
          </a:prstGeom>
          <a:ln>
            <a:noFill/>
          </a:ln>
          <a:effectLst>
            <a:outerShdw blurRad="190500" algn="tl" rotWithShape="0">
              <a:srgbClr val="000000">
                <a:alpha val="70000"/>
              </a:srgbClr>
            </a:outerShdw>
          </a:effectLst>
        </p:spPr>
      </p:pic>
      <p:sp>
        <p:nvSpPr>
          <p:cNvPr id="36" name="AutoShape 4">
            <a:extLst>
              <a:ext uri="{FF2B5EF4-FFF2-40B4-BE49-F238E27FC236}">
                <a16:creationId xmlns:a16="http://schemas.microsoft.com/office/drawing/2014/main" id="{CE89DEAD-59DE-B480-9040-C787B8DA7024}"/>
              </a:ext>
            </a:extLst>
          </p:cNvPr>
          <p:cNvSpPr>
            <a:spLocks noChangeAspect="1" noChangeArrowheads="1"/>
          </p:cNvSpPr>
          <p:nvPr/>
        </p:nvSpPr>
        <p:spPr bwMode="auto">
          <a:xfrm>
            <a:off x="16306800" y="9448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 name="Picture 37">
            <a:extLst>
              <a:ext uri="{FF2B5EF4-FFF2-40B4-BE49-F238E27FC236}">
                <a16:creationId xmlns:a16="http://schemas.microsoft.com/office/drawing/2014/main" id="{E657C33E-940F-A7A5-3E86-1B27960560B2}"/>
              </a:ext>
            </a:extLst>
          </p:cNvPr>
          <p:cNvPicPr>
            <a:picLocks noChangeAspect="1"/>
          </p:cNvPicPr>
          <p:nvPr/>
        </p:nvPicPr>
        <p:blipFill>
          <a:blip r:embed="rId7"/>
          <a:stretch>
            <a:fillRect/>
          </a:stretch>
        </p:blipFill>
        <p:spPr>
          <a:xfrm>
            <a:off x="27861337" y="7422201"/>
            <a:ext cx="4297668" cy="2865112"/>
          </a:xfrm>
          <a:prstGeom prst="rect">
            <a:avLst/>
          </a:prstGeom>
        </p:spPr>
      </p:pic>
      <p:pic>
        <p:nvPicPr>
          <p:cNvPr id="1032" name="Picture 8">
            <a:extLst>
              <a:ext uri="{FF2B5EF4-FFF2-40B4-BE49-F238E27FC236}">
                <a16:creationId xmlns:a16="http://schemas.microsoft.com/office/drawing/2014/main" id="{3322B6CD-4936-627F-FCE2-DF65852BC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16612" y="7448366"/>
            <a:ext cx="4297668" cy="2863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1D0501-33BF-F787-5C29-2792AC988065}"/>
              </a:ext>
            </a:extLst>
          </p:cNvPr>
          <p:cNvSpPr txBox="1"/>
          <p:nvPr/>
        </p:nvSpPr>
        <p:spPr>
          <a:xfrm>
            <a:off x="27272792" y="14452967"/>
            <a:ext cx="5244321" cy="461665"/>
          </a:xfrm>
          <a:prstGeom prst="rect">
            <a:avLst/>
          </a:prstGeom>
          <a:noFill/>
        </p:spPr>
        <p:txBody>
          <a:bodyPr wrap="none" rtlCol="0">
            <a:spAutoFit/>
          </a:bodyPr>
          <a:lstStyle/>
          <a:p>
            <a:r>
              <a:rPr lang="en-US" sz="2400" dirty="0">
                <a:solidFill>
                  <a:srgbClr val="000000"/>
                </a:solidFill>
              </a:rPr>
              <a:t>All images retrieved from Google Images</a:t>
            </a:r>
          </a:p>
        </p:txBody>
      </p:sp>
      <p:sp>
        <p:nvSpPr>
          <p:cNvPr id="3" name="Text Box 9">
            <a:extLst>
              <a:ext uri="{FF2B5EF4-FFF2-40B4-BE49-F238E27FC236}">
                <a16:creationId xmlns:a16="http://schemas.microsoft.com/office/drawing/2014/main" id="{A1581A9F-39F5-E293-3ED4-50E340D77CEC}"/>
              </a:ext>
            </a:extLst>
          </p:cNvPr>
          <p:cNvSpPr txBox="1">
            <a:spLocks noChangeArrowheads="1"/>
          </p:cNvSpPr>
          <p:nvPr/>
        </p:nvSpPr>
        <p:spPr bwMode="auto">
          <a:xfrm>
            <a:off x="22948949" y="15932006"/>
            <a:ext cx="9693853" cy="545199"/>
          </a:xfrm>
          <a:prstGeom prst="rect">
            <a:avLst/>
          </a:prstGeom>
          <a:solidFill>
            <a:srgbClr val="002060"/>
          </a:solidFill>
          <a:ln w="6350">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3200" b="1" cap="all" dirty="0">
                <a:solidFill>
                  <a:schemeClr val="bg1"/>
                </a:solidFill>
                <a:latin typeface="Calibri" charset="0"/>
                <a:ea typeface="Calibri" charset="0"/>
                <a:cs typeface="Calibri" charset="0"/>
              </a:rPr>
              <a:t>Acknowledgements</a:t>
            </a:r>
          </a:p>
        </p:txBody>
      </p:sp>
      <p:sp>
        <p:nvSpPr>
          <p:cNvPr id="4" name="TextBox 3">
            <a:extLst>
              <a:ext uri="{FF2B5EF4-FFF2-40B4-BE49-F238E27FC236}">
                <a16:creationId xmlns:a16="http://schemas.microsoft.com/office/drawing/2014/main" id="{5773D29F-FA91-507B-40E9-DB664528EEAF}"/>
              </a:ext>
            </a:extLst>
          </p:cNvPr>
          <p:cNvSpPr txBox="1"/>
          <p:nvPr/>
        </p:nvSpPr>
        <p:spPr>
          <a:xfrm>
            <a:off x="22965515" y="16514926"/>
            <a:ext cx="8986575" cy="923330"/>
          </a:xfrm>
          <a:prstGeom prst="rect">
            <a:avLst/>
          </a:prstGeom>
          <a:noFill/>
        </p:spPr>
        <p:txBody>
          <a:bodyPr wrap="square" rtlCol="0">
            <a:spAutoFit/>
          </a:bodyPr>
          <a:lstStyle/>
          <a:p>
            <a:r>
              <a:rPr lang="en-US" sz="1800" dirty="0"/>
              <a:t>This project was supported by the Sarah Steele Danhoff Undergraduate Research Fund administered by Honors Carolina. I would like to thank the NCCC leadership and nursing staff for their support, guidance, and the opportunity to learn from their practice.</a:t>
            </a:r>
          </a:p>
        </p:txBody>
      </p:sp>
    </p:spTree>
    <p:extLst>
      <p:ext uri="{BB962C8B-B14F-4D97-AF65-F5344CB8AC3E}">
        <p14:creationId xmlns:p14="http://schemas.microsoft.com/office/powerpoint/2010/main" val="1336661623"/>
      </p:ext>
    </p:extLst>
  </p:cSld>
  <p:clrMapOvr>
    <a:masterClrMapping/>
  </p:clrMapOvr>
</p:sld>
</file>

<file path=ppt/theme/theme1.xml><?xml version="1.0" encoding="utf-8"?>
<a:theme xmlns:a="http://schemas.openxmlformats.org/drawingml/2006/main" name="SON Stnd 1">
  <a:themeElements>
    <a:clrScheme name="SON Color Palette">
      <a:dk1>
        <a:srgbClr val="00233D"/>
      </a:dk1>
      <a:lt1>
        <a:srgbClr val="FFFFFF"/>
      </a:lt1>
      <a:dk2>
        <a:srgbClr val="7BAFD4"/>
      </a:dk2>
      <a:lt2>
        <a:srgbClr val="BED6DB"/>
      </a:lt2>
      <a:accent1>
        <a:srgbClr val="003150"/>
      </a:accent1>
      <a:accent2>
        <a:srgbClr val="A5ACAF"/>
      </a:accent2>
      <a:accent3>
        <a:srgbClr val="A5D867"/>
      </a:accent3>
      <a:accent4>
        <a:srgbClr val="E4D5D3"/>
      </a:accent4>
      <a:accent5>
        <a:srgbClr val="D6938A"/>
      </a:accent5>
      <a:accent6>
        <a:srgbClr val="EDE8C4"/>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4" id="{2F98C1D4-AA61-414F-A71A-E1D2E2B59454}" vid="{36018F3F-CBFC-554A-8218-D144B00F1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28e02d-9ae8-4f14-8123-c5291f222428">
      <Terms xmlns="http://schemas.microsoft.com/office/infopath/2007/PartnerControls"/>
    </lcf76f155ced4ddcb4097134ff3c332f>
    <TaxCatchAll xmlns="7f5cce54-953e-4401-b8ca-d639869d96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9859A42727E84CAE3BC9F4C3190CFD" ma:contentTypeVersion="11" ma:contentTypeDescription="Create a new document." ma:contentTypeScope="" ma:versionID="5b80a1847ba5856d33cfe718f688e172">
  <xsd:schema xmlns:xsd="http://www.w3.org/2001/XMLSchema" xmlns:xs="http://www.w3.org/2001/XMLSchema" xmlns:p="http://schemas.microsoft.com/office/2006/metadata/properties" xmlns:ns2="b728e02d-9ae8-4f14-8123-c5291f222428" xmlns:ns3="7f5cce54-953e-4401-b8ca-d639869d96fb" targetNamespace="http://schemas.microsoft.com/office/2006/metadata/properties" ma:root="true" ma:fieldsID="008e299eb3c9a4a4940f7c7a2ce931f9" ns2:_="" ns3:_="">
    <xsd:import namespace="b728e02d-9ae8-4f14-8123-c5291f222428"/>
    <xsd:import namespace="7f5cce54-953e-4401-b8ca-d639869d96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8e02d-9ae8-4f14-8123-c5291f2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cce54-953e-4401-b8ca-d639869d96f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47df48-0d5f-498a-8c6a-73e01115ce72}" ma:internalName="TaxCatchAll" ma:showField="CatchAllData" ma:web="7f5cce54-953e-4401-b8ca-d639869d96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D432A-9D28-4694-B827-1DFDC8E4D643}">
  <ds:schemaRefs>
    <ds:schemaRef ds:uri="http://schemas.microsoft.com/office/2006/metadata/properties"/>
    <ds:schemaRef ds:uri="http://schemas.microsoft.com/office/infopath/2007/PartnerControls"/>
    <ds:schemaRef ds:uri="7e86d7e4-945d-43a1-8828-bce84e7da022"/>
    <ds:schemaRef ds:uri="8df628f5-26fc-432c-986f-cf366109a24e"/>
  </ds:schemaRefs>
</ds:datastoreItem>
</file>

<file path=customXml/itemProps2.xml><?xml version="1.0" encoding="utf-8"?>
<ds:datastoreItem xmlns:ds="http://schemas.openxmlformats.org/officeDocument/2006/customXml" ds:itemID="{465B03D7-8640-4F97-8473-8B5673088156}">
  <ds:schemaRefs>
    <ds:schemaRef ds:uri="http://schemas.microsoft.com/sharepoint/v3/contenttype/forms"/>
  </ds:schemaRefs>
</ds:datastoreItem>
</file>

<file path=customXml/itemProps3.xml><?xml version="1.0" encoding="utf-8"?>
<ds:datastoreItem xmlns:ds="http://schemas.openxmlformats.org/officeDocument/2006/customXml" ds:itemID="{A1E1738A-2271-4BFD-A682-93C6F2C46D39}"/>
</file>

<file path=docProps/app.xml><?xml version="1.0" encoding="utf-8"?>
<Properties xmlns="http://schemas.openxmlformats.org/officeDocument/2006/extended-properties" xmlns:vt="http://schemas.openxmlformats.org/officeDocument/2006/docPropsVTypes">
  <Template>SON Stnd 1</Template>
  <TotalTime>218</TotalTime>
  <Words>830</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PMingLiU</vt:lpstr>
      <vt:lpstr>Arial</vt:lpstr>
      <vt:lpstr>Calibri</vt:lpstr>
      <vt:lpstr>Cambria</vt:lpstr>
      <vt:lpstr>Georgia</vt:lpstr>
      <vt:lpstr>Open Sans</vt:lpstr>
      <vt:lpstr>Symbol</vt:lpstr>
      <vt:lpstr>Times New Roman</vt:lpstr>
      <vt:lpstr>SON Stnd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Carmody, Kelsi Marie</dc:creator>
  <cp:lastModifiedBy>Carmody, Kelsi Marie</cp:lastModifiedBy>
  <cp:revision>17</cp:revision>
  <dcterms:created xsi:type="dcterms:W3CDTF">2026-04-07T18:58:23Z</dcterms:created>
  <dcterms:modified xsi:type="dcterms:W3CDTF">2026-04-14T01:52:53Z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0x010100AB9859A42727E84CAE3BC9F4C3190CFD</vt:lpwstr>
  </property>
</Properties>
</file>