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2" r:id="rId4"/>
  </p:sldMasterIdLst>
  <p:notesMasterIdLst>
    <p:notesMasterId r:id="rId6"/>
  </p:notesMasterIdLst>
  <p:sldIdLst>
    <p:sldId id="256" r:id="rId5"/>
  </p:sldIdLst>
  <p:sldSz cx="32918400" cy="19202400"/>
  <p:notesSz cx="6858000" cy="9144000"/>
  <p:defaultTextStyle>
    <a:defPPr>
      <a:defRPr lang="en-US"/>
    </a:defPPr>
    <a:lvl1pPr marL="0" algn="l" defTabSz="2501798" rtl="0" eaLnBrk="1" latinLnBrk="0" hangingPunct="1">
      <a:defRPr sz="4925" kern="1200">
        <a:solidFill>
          <a:schemeClr val="tx1"/>
        </a:solidFill>
        <a:latin typeface="+mn-lt"/>
        <a:ea typeface="+mn-ea"/>
        <a:cs typeface="+mn-cs"/>
      </a:defRPr>
    </a:lvl1pPr>
    <a:lvl2pPr marL="1250899" algn="l" defTabSz="2501798" rtl="0" eaLnBrk="1" latinLnBrk="0" hangingPunct="1">
      <a:defRPr sz="4925" kern="1200">
        <a:solidFill>
          <a:schemeClr val="tx1"/>
        </a:solidFill>
        <a:latin typeface="+mn-lt"/>
        <a:ea typeface="+mn-ea"/>
        <a:cs typeface="+mn-cs"/>
      </a:defRPr>
    </a:lvl2pPr>
    <a:lvl3pPr marL="2501798" algn="l" defTabSz="2501798" rtl="0" eaLnBrk="1" latinLnBrk="0" hangingPunct="1">
      <a:defRPr sz="4925" kern="1200">
        <a:solidFill>
          <a:schemeClr val="tx1"/>
        </a:solidFill>
        <a:latin typeface="+mn-lt"/>
        <a:ea typeface="+mn-ea"/>
        <a:cs typeface="+mn-cs"/>
      </a:defRPr>
    </a:lvl3pPr>
    <a:lvl4pPr marL="3752698" algn="l" defTabSz="2501798" rtl="0" eaLnBrk="1" latinLnBrk="0" hangingPunct="1">
      <a:defRPr sz="4925" kern="1200">
        <a:solidFill>
          <a:schemeClr val="tx1"/>
        </a:solidFill>
        <a:latin typeface="+mn-lt"/>
        <a:ea typeface="+mn-ea"/>
        <a:cs typeface="+mn-cs"/>
      </a:defRPr>
    </a:lvl4pPr>
    <a:lvl5pPr marL="5003597" algn="l" defTabSz="2501798" rtl="0" eaLnBrk="1" latinLnBrk="0" hangingPunct="1">
      <a:defRPr sz="4925" kern="1200">
        <a:solidFill>
          <a:schemeClr val="tx1"/>
        </a:solidFill>
        <a:latin typeface="+mn-lt"/>
        <a:ea typeface="+mn-ea"/>
        <a:cs typeface="+mn-cs"/>
      </a:defRPr>
    </a:lvl5pPr>
    <a:lvl6pPr marL="6254496" algn="l" defTabSz="2501798" rtl="0" eaLnBrk="1" latinLnBrk="0" hangingPunct="1">
      <a:defRPr sz="4925" kern="1200">
        <a:solidFill>
          <a:schemeClr val="tx1"/>
        </a:solidFill>
        <a:latin typeface="+mn-lt"/>
        <a:ea typeface="+mn-ea"/>
        <a:cs typeface="+mn-cs"/>
      </a:defRPr>
    </a:lvl6pPr>
    <a:lvl7pPr marL="7505395" algn="l" defTabSz="2501798" rtl="0" eaLnBrk="1" latinLnBrk="0" hangingPunct="1">
      <a:defRPr sz="4925" kern="1200">
        <a:solidFill>
          <a:schemeClr val="tx1"/>
        </a:solidFill>
        <a:latin typeface="+mn-lt"/>
        <a:ea typeface="+mn-ea"/>
        <a:cs typeface="+mn-cs"/>
      </a:defRPr>
    </a:lvl7pPr>
    <a:lvl8pPr marL="8756294" algn="l" defTabSz="2501798" rtl="0" eaLnBrk="1" latinLnBrk="0" hangingPunct="1">
      <a:defRPr sz="4925" kern="1200">
        <a:solidFill>
          <a:schemeClr val="tx1"/>
        </a:solidFill>
        <a:latin typeface="+mn-lt"/>
        <a:ea typeface="+mn-ea"/>
        <a:cs typeface="+mn-cs"/>
      </a:defRPr>
    </a:lvl8pPr>
    <a:lvl9pPr marL="10007194" algn="l" defTabSz="2501798" rtl="0" eaLnBrk="1" latinLnBrk="0" hangingPunct="1">
      <a:defRPr sz="492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048" userDrawn="1">
          <p15:clr>
            <a:srgbClr val="A4A3A4"/>
          </p15:clr>
        </p15:guide>
        <p15:guide id="2" pos="10368" userDrawn="1">
          <p15:clr>
            <a:srgbClr val="A4A3A4"/>
          </p15:clr>
        </p15:guide>
        <p15:guide id="3" pos="288" userDrawn="1">
          <p15:clr>
            <a:srgbClr val="A4A3A4"/>
          </p15:clr>
        </p15:guide>
        <p15:guide id="4" pos="6600" userDrawn="1">
          <p15:clr>
            <a:srgbClr val="A4A3A4"/>
          </p15:clr>
        </p15:guide>
        <p15:guide id="5" pos="20446" userDrawn="1">
          <p15:clr>
            <a:srgbClr val="A4A3A4"/>
          </p15:clr>
        </p15:guide>
        <p15:guide id="6" pos="14033" userDrawn="1">
          <p15:clr>
            <a:srgbClr val="A4A3A4"/>
          </p15:clr>
        </p15:guide>
        <p15:guide id="7" pos="7032" userDrawn="1">
          <p15:clr>
            <a:srgbClr val="A4A3A4"/>
          </p15:clr>
        </p15:guide>
        <p15:guide id="8" pos="13800" userDrawn="1">
          <p15:clr>
            <a:srgbClr val="A4A3A4"/>
          </p15:clr>
        </p15:guide>
        <p15:guide id="9" pos="10296" userDrawn="1">
          <p15:clr>
            <a:srgbClr val="A4A3A4"/>
          </p15:clr>
        </p15:guide>
        <p15:guide id="10" pos="13597" userDrawn="1">
          <p15:clr>
            <a:srgbClr val="A4A3A4"/>
          </p15:clr>
        </p15:guide>
        <p15:guide id="11" pos="10440" userDrawn="1">
          <p15:clr>
            <a:srgbClr val="A4A3A4"/>
          </p15:clr>
        </p15:guide>
        <p15:guide id="12" pos="683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AF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598"/>
    <p:restoredTop sz="95693"/>
  </p:normalViewPr>
  <p:slideViewPr>
    <p:cSldViewPr snapToGrid="0" snapToObjects="1" showGuides="1">
      <p:cViewPr>
        <p:scale>
          <a:sx n="33" d="100"/>
          <a:sy n="33" d="100"/>
        </p:scale>
        <p:origin x="92" y="16"/>
      </p:cViewPr>
      <p:guideLst>
        <p:guide orient="horz" pos="6048"/>
        <p:guide pos="10368"/>
        <p:guide pos="288"/>
        <p:guide pos="6600"/>
        <p:guide pos="20446"/>
        <p:guide pos="14033"/>
        <p:guide pos="7032"/>
        <p:guide pos="13800"/>
        <p:guide pos="10296"/>
        <p:guide pos="13597"/>
        <p:guide pos="10440"/>
        <p:guide pos="683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35598509486010727"/>
          <c:y val="1.340206754844645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5242482229683018E-2"/>
          <c:y val="8.6202291119860011E-2"/>
          <c:w val="0.94354585688476666"/>
          <c:h val="0.82134042814960628"/>
        </c:manualLayout>
      </c:layout>
      <c:barChart>
        <c:barDir val="col"/>
        <c:grouping val="clustered"/>
        <c:varyColors val="0"/>
        <c:ser>
          <c:idx val="0"/>
          <c:order val="0"/>
          <c:tx>
            <c:strRef>
              <c:f>Sheet1!$B$1</c:f>
              <c:strCache>
                <c:ptCount val="1"/>
                <c:pt idx="0">
                  <c:v>Improvement (%)</c:v>
                </c:pt>
              </c:strCache>
            </c:strRef>
          </c:tx>
          <c:spPr>
            <a:solidFill>
              <a:schemeClr val="accent1"/>
            </a:solidFill>
            <a:ln>
              <a:noFill/>
            </a:ln>
            <a:effectLst/>
          </c:spPr>
          <c:invertIfNegative val="0"/>
          <c:cat>
            <c:strRef>
              <c:f>Sheet1!$A$2:$A$7</c:f>
              <c:strCache>
                <c:ptCount val="6"/>
                <c:pt idx="0">
                  <c:v>Murungi et al. (2023)</c:v>
                </c:pt>
                <c:pt idx="1">
                  <c:v>Hebeshy et al. (2025)</c:v>
                </c:pt>
                <c:pt idx="2">
                  <c:v>Blevins &amp; DeGennaro (2018)</c:v>
                </c:pt>
                <c:pt idx="3">
                  <c:v>Chambers et al. (2025)</c:v>
                </c:pt>
                <c:pt idx="4">
                  <c:v>Makhija et al. (2025)</c:v>
                </c:pt>
                <c:pt idx="5">
                  <c:v>Moss et al. (2022)</c:v>
                </c:pt>
              </c:strCache>
            </c:strRef>
          </c:cat>
          <c:val>
            <c:numRef>
              <c:f>Sheet1!$B$2:$B$7</c:f>
              <c:numCache>
                <c:formatCode>General</c:formatCode>
                <c:ptCount val="6"/>
                <c:pt idx="0">
                  <c:v>20</c:v>
                </c:pt>
                <c:pt idx="1">
                  <c:v>30</c:v>
                </c:pt>
                <c:pt idx="2">
                  <c:v>20</c:v>
                </c:pt>
                <c:pt idx="3">
                  <c:v>30</c:v>
                </c:pt>
                <c:pt idx="4">
                  <c:v>80</c:v>
                </c:pt>
                <c:pt idx="5">
                  <c:v>15</c:v>
                </c:pt>
              </c:numCache>
            </c:numRef>
          </c:val>
          <c:extLst>
            <c:ext xmlns:c16="http://schemas.microsoft.com/office/drawing/2014/chart" uri="{C3380CC4-5D6E-409C-BE32-E72D297353CC}">
              <c16:uniqueId val="{00000000-EF6C-4BD6-88B3-D0BECE3F2E73}"/>
            </c:ext>
          </c:extLst>
        </c:ser>
        <c:dLbls>
          <c:showLegendKey val="0"/>
          <c:showVal val="0"/>
          <c:showCatName val="0"/>
          <c:showSerName val="0"/>
          <c:showPercent val="0"/>
          <c:showBubbleSize val="0"/>
        </c:dLbls>
        <c:gapWidth val="219"/>
        <c:overlap val="-27"/>
        <c:axId val="640954832"/>
        <c:axId val="640959872"/>
      </c:barChart>
      <c:catAx>
        <c:axId val="6409548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40959872"/>
        <c:crosses val="autoZero"/>
        <c:auto val="1"/>
        <c:lblAlgn val="ctr"/>
        <c:lblOffset val="100"/>
        <c:noMultiLvlLbl val="0"/>
      </c:catAx>
      <c:valAx>
        <c:axId val="6409598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4095483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6559588333141929E-2"/>
          <c:y val="8.6853449216947626E-2"/>
          <c:w val="0.89991553271810532"/>
          <c:h val="0.77023504775125484"/>
        </c:manualLayout>
      </c:layout>
      <c:barChart>
        <c:barDir val="col"/>
        <c:grouping val="clustered"/>
        <c:varyColors val="0"/>
        <c:ser>
          <c:idx val="0"/>
          <c:order val="0"/>
          <c:tx>
            <c:strRef>
              <c:f>Sheet1!$B$1</c:f>
              <c:strCache>
                <c:ptCount val="1"/>
                <c:pt idx="0">
                  <c:v>% Accuracy Reported</c:v>
                </c:pt>
              </c:strCache>
            </c:strRef>
          </c:tx>
          <c:spPr>
            <a:solidFill>
              <a:schemeClr val="accent1"/>
            </a:solidFill>
            <a:ln>
              <a:noFill/>
            </a:ln>
            <a:effectLst/>
          </c:spPr>
          <c:invertIfNegative val="0"/>
          <c:cat>
            <c:strRef>
              <c:f>Sheet1!$A$2:$A$9</c:f>
              <c:strCache>
                <c:ptCount val="8"/>
                <c:pt idx="0">
                  <c:v>DiLibero et al. (2016)</c:v>
                </c:pt>
                <c:pt idx="1">
                  <c:v>DiLibero et al. (2018)</c:v>
                </c:pt>
                <c:pt idx="2">
                  <c:v>Gloger et al. (2020)</c:v>
                </c:pt>
                <c:pt idx="3">
                  <c:v>Hasemann et al. (2018)</c:v>
                </c:pt>
                <c:pt idx="4">
                  <c:v>Barman et al. (2018)</c:v>
                </c:pt>
                <c:pt idx="5">
                  <c:v>Lin et al. (2023)</c:v>
                </c:pt>
                <c:pt idx="6">
                  <c:v>Lin et al. (2025)</c:v>
                </c:pt>
                <c:pt idx="7">
                  <c:v>Heinrich et al. (2019)</c:v>
                </c:pt>
              </c:strCache>
            </c:strRef>
          </c:cat>
          <c:val>
            <c:numRef>
              <c:f>Sheet1!$B$2:$B$9</c:f>
              <c:numCache>
                <c:formatCode>General</c:formatCode>
                <c:ptCount val="8"/>
                <c:pt idx="0">
                  <c:v>85</c:v>
                </c:pt>
                <c:pt idx="1">
                  <c:v>90</c:v>
                </c:pt>
                <c:pt idx="2">
                  <c:v>90</c:v>
                </c:pt>
                <c:pt idx="3">
                  <c:v>100</c:v>
                </c:pt>
                <c:pt idx="4">
                  <c:v>85</c:v>
                </c:pt>
                <c:pt idx="5">
                  <c:v>85</c:v>
                </c:pt>
                <c:pt idx="6">
                  <c:v>83</c:v>
                </c:pt>
                <c:pt idx="7">
                  <c:v>86</c:v>
                </c:pt>
              </c:numCache>
            </c:numRef>
          </c:val>
          <c:extLst>
            <c:ext xmlns:c16="http://schemas.microsoft.com/office/drawing/2014/chart" uri="{C3380CC4-5D6E-409C-BE32-E72D297353CC}">
              <c16:uniqueId val="{00000000-C7D9-49A1-A0BC-42A60E37D8B9}"/>
            </c:ext>
          </c:extLst>
        </c:ser>
        <c:dLbls>
          <c:showLegendKey val="0"/>
          <c:showVal val="0"/>
          <c:showCatName val="0"/>
          <c:showSerName val="0"/>
          <c:showPercent val="0"/>
          <c:showBubbleSize val="0"/>
        </c:dLbls>
        <c:gapWidth val="219"/>
        <c:overlap val="-27"/>
        <c:axId val="801069768"/>
        <c:axId val="801058968"/>
      </c:barChart>
      <c:catAx>
        <c:axId val="801069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01058968"/>
        <c:crosses val="autoZero"/>
        <c:auto val="1"/>
        <c:lblAlgn val="ctr"/>
        <c:lblOffset val="100"/>
        <c:noMultiLvlLbl val="0"/>
      </c:catAx>
      <c:valAx>
        <c:axId val="8010589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0106976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B382F8-148A-EF48-8090-60B8A6B2861B}" type="datetimeFigureOut">
              <a:rPr lang="en-US" smtClean="0"/>
              <a:t>3/24/2026</a:t>
            </a:fld>
            <a:endParaRPr lang="en-US"/>
          </a:p>
        </p:txBody>
      </p:sp>
      <p:sp>
        <p:nvSpPr>
          <p:cNvPr id="4" name="Slide Image Placeholder 3"/>
          <p:cNvSpPr>
            <a:spLocks noGrp="1" noRot="1" noChangeAspect="1"/>
          </p:cNvSpPr>
          <p:nvPr>
            <p:ph type="sldImg" idx="2"/>
          </p:nvPr>
        </p:nvSpPr>
        <p:spPr>
          <a:xfrm>
            <a:off x="784225" y="1143000"/>
            <a:ext cx="52895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F8C42C-77DF-AB4F-89FF-81B741A34100}" type="slidenum">
              <a:rPr lang="en-US" smtClean="0"/>
              <a:t>‹#›</a:t>
            </a:fld>
            <a:endParaRPr lang="en-US"/>
          </a:p>
        </p:txBody>
      </p:sp>
    </p:spTree>
    <p:extLst>
      <p:ext uri="{BB962C8B-B14F-4D97-AF65-F5344CB8AC3E}">
        <p14:creationId xmlns:p14="http://schemas.microsoft.com/office/powerpoint/2010/main" val="1558991171"/>
      </p:ext>
    </p:extLst>
  </p:cSld>
  <p:clrMap bg1="lt1" tx1="dk1" bg2="lt2" tx2="dk2" accent1="accent1" accent2="accent2" accent3="accent3" accent4="accent4" accent5="accent5" accent6="accent6" hlink="hlink" folHlink="folHlink"/>
  <p:notesStyle>
    <a:lvl1pPr marL="0" algn="l" defTabSz="2501798" rtl="0" eaLnBrk="1" latinLnBrk="0" hangingPunct="1">
      <a:defRPr sz="3283" kern="1200">
        <a:solidFill>
          <a:schemeClr val="tx1"/>
        </a:solidFill>
        <a:latin typeface="+mn-lt"/>
        <a:ea typeface="+mn-ea"/>
        <a:cs typeface="+mn-cs"/>
      </a:defRPr>
    </a:lvl1pPr>
    <a:lvl2pPr marL="1250899" algn="l" defTabSz="2501798" rtl="0" eaLnBrk="1" latinLnBrk="0" hangingPunct="1">
      <a:defRPr sz="3283" kern="1200">
        <a:solidFill>
          <a:schemeClr val="tx1"/>
        </a:solidFill>
        <a:latin typeface="+mn-lt"/>
        <a:ea typeface="+mn-ea"/>
        <a:cs typeface="+mn-cs"/>
      </a:defRPr>
    </a:lvl2pPr>
    <a:lvl3pPr marL="2501798" algn="l" defTabSz="2501798" rtl="0" eaLnBrk="1" latinLnBrk="0" hangingPunct="1">
      <a:defRPr sz="3283" kern="1200">
        <a:solidFill>
          <a:schemeClr val="tx1"/>
        </a:solidFill>
        <a:latin typeface="+mn-lt"/>
        <a:ea typeface="+mn-ea"/>
        <a:cs typeface="+mn-cs"/>
      </a:defRPr>
    </a:lvl3pPr>
    <a:lvl4pPr marL="3752698" algn="l" defTabSz="2501798" rtl="0" eaLnBrk="1" latinLnBrk="0" hangingPunct="1">
      <a:defRPr sz="3283" kern="1200">
        <a:solidFill>
          <a:schemeClr val="tx1"/>
        </a:solidFill>
        <a:latin typeface="+mn-lt"/>
        <a:ea typeface="+mn-ea"/>
        <a:cs typeface="+mn-cs"/>
      </a:defRPr>
    </a:lvl4pPr>
    <a:lvl5pPr marL="5003597" algn="l" defTabSz="2501798" rtl="0" eaLnBrk="1" latinLnBrk="0" hangingPunct="1">
      <a:defRPr sz="3283" kern="1200">
        <a:solidFill>
          <a:schemeClr val="tx1"/>
        </a:solidFill>
        <a:latin typeface="+mn-lt"/>
        <a:ea typeface="+mn-ea"/>
        <a:cs typeface="+mn-cs"/>
      </a:defRPr>
    </a:lvl5pPr>
    <a:lvl6pPr marL="6254496" algn="l" defTabSz="2501798" rtl="0" eaLnBrk="1" latinLnBrk="0" hangingPunct="1">
      <a:defRPr sz="3283" kern="1200">
        <a:solidFill>
          <a:schemeClr val="tx1"/>
        </a:solidFill>
        <a:latin typeface="+mn-lt"/>
        <a:ea typeface="+mn-ea"/>
        <a:cs typeface="+mn-cs"/>
      </a:defRPr>
    </a:lvl6pPr>
    <a:lvl7pPr marL="7505395" algn="l" defTabSz="2501798" rtl="0" eaLnBrk="1" latinLnBrk="0" hangingPunct="1">
      <a:defRPr sz="3283" kern="1200">
        <a:solidFill>
          <a:schemeClr val="tx1"/>
        </a:solidFill>
        <a:latin typeface="+mn-lt"/>
        <a:ea typeface="+mn-ea"/>
        <a:cs typeface="+mn-cs"/>
      </a:defRPr>
    </a:lvl7pPr>
    <a:lvl8pPr marL="8756294" algn="l" defTabSz="2501798" rtl="0" eaLnBrk="1" latinLnBrk="0" hangingPunct="1">
      <a:defRPr sz="3283" kern="1200">
        <a:solidFill>
          <a:schemeClr val="tx1"/>
        </a:solidFill>
        <a:latin typeface="+mn-lt"/>
        <a:ea typeface="+mn-ea"/>
        <a:cs typeface="+mn-cs"/>
      </a:defRPr>
    </a:lvl8pPr>
    <a:lvl9pPr marL="10007194" algn="l" defTabSz="2501798" rtl="0" eaLnBrk="1" latinLnBrk="0" hangingPunct="1">
      <a:defRPr sz="328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84225" y="1143000"/>
            <a:ext cx="5289550" cy="3086100"/>
          </a:xfrm>
        </p:spPr>
      </p:sp>
      <p:sp>
        <p:nvSpPr>
          <p:cNvPr id="3" name="Notes Placeholder 2"/>
          <p:cNvSpPr>
            <a:spLocks noGrp="1"/>
          </p:cNvSpPr>
          <p:nvPr>
            <p:ph type="body" idx="1"/>
          </p:nvPr>
        </p:nvSpPr>
        <p:spPr/>
        <p:txBody>
          <a:bodyPr/>
          <a:lstStyle/>
          <a:p>
            <a:r>
              <a:rPr lang="en-US" strike="noStrike" baseline="0" dirty="0"/>
              <a:t>72”w x 42”h poster (PhD Posters-$64.95) Sized for SON 6ft Roll Displays. File size is 36” w x 21” h, </a:t>
            </a:r>
            <a:r>
              <a:rPr lang="en-US" b="0" strike="noStrike" baseline="0" dirty="0">
                <a:solidFill>
                  <a:srgbClr val="C00000"/>
                </a:solidFill>
              </a:rPr>
              <a:t>(</a:t>
            </a:r>
            <a:r>
              <a:rPr lang="en-US" b="0" strike="noStrike" baseline="0" dirty="0">
                <a:solidFill>
                  <a:schemeClr val="accent2">
                    <a:lumMod val="75000"/>
                  </a:schemeClr>
                </a:solidFill>
              </a:rPr>
              <a:t>IMPORTANT note for PhD Posters upon submission of poster</a:t>
            </a:r>
            <a:r>
              <a:rPr lang="en-US" b="0" strike="noStrike" baseline="0" dirty="0">
                <a:solidFill>
                  <a:srgbClr val="C00000"/>
                </a:solidFill>
              </a:rPr>
              <a:t>)</a:t>
            </a:r>
            <a:r>
              <a:rPr lang="en-US" b="1" strike="noStrike" baseline="0" dirty="0"/>
              <a:t> print at 200%; </a:t>
            </a:r>
            <a:r>
              <a:rPr lang="en-US" strike="noStrike" baseline="0" dirty="0"/>
              <a:t>Trim leaving a </a:t>
            </a:r>
            <a:r>
              <a:rPr lang="en-US" strike="noStrike" baseline="0"/>
              <a:t>white 1/2” </a:t>
            </a:r>
            <a:r>
              <a:rPr lang="en-US" strike="noStrike" baseline="0" dirty="0"/>
              <a:t>edge around all sides of poster</a:t>
            </a:r>
            <a:endParaRPr lang="en-US" strike="noStrike" dirty="0"/>
          </a:p>
        </p:txBody>
      </p:sp>
      <p:sp>
        <p:nvSpPr>
          <p:cNvPr id="4" name="Slide Number Placeholder 3"/>
          <p:cNvSpPr>
            <a:spLocks noGrp="1"/>
          </p:cNvSpPr>
          <p:nvPr>
            <p:ph type="sldNum" sz="quarter" idx="10"/>
          </p:nvPr>
        </p:nvSpPr>
        <p:spPr/>
        <p:txBody>
          <a:bodyPr/>
          <a:lstStyle/>
          <a:p>
            <a:fld id="{BAF8C42C-77DF-AB4F-89FF-81B741A34100}" type="slidenum">
              <a:rPr lang="en-US" smtClean="0"/>
              <a:t>1</a:t>
            </a:fld>
            <a:endParaRPr lang="en-US"/>
          </a:p>
        </p:txBody>
      </p:sp>
    </p:spTree>
    <p:extLst>
      <p:ext uri="{BB962C8B-B14F-4D97-AF65-F5344CB8AC3E}">
        <p14:creationId xmlns:p14="http://schemas.microsoft.com/office/powerpoint/2010/main" val="516633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76068" y="452338"/>
            <a:ext cx="27200209" cy="1017318"/>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537053436"/>
      </p:ext>
    </p:extLst>
  </p:cSld>
  <p:clrMapOvr>
    <a:masterClrMapping/>
  </p:clrMapOvr>
  <p:extLst>
    <p:ext uri="{DCECCB84-F9BA-43D5-87BE-67443E8EF086}">
      <p15:sldGuideLst xmlns:p15="http://schemas.microsoft.com/office/powerpoint/2012/main">
        <p15:guide id="1" orient="horz" pos="144"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228600" y="17593497"/>
            <a:ext cx="32461200" cy="1380303"/>
          </a:xfrm>
          <a:prstGeom prst="rect">
            <a:avLst/>
          </a:prstGeom>
          <a:solidFill>
            <a:srgbClr val="7BAFD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flipV="1">
            <a:off x="228600" y="17547776"/>
            <a:ext cx="32461200" cy="45720"/>
          </a:xfrm>
          <a:prstGeom prst="rect">
            <a:avLst/>
          </a:prstGeom>
          <a:solidFill>
            <a:srgbClr val="00315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5" name="Rectangle 4"/>
          <p:cNvSpPr/>
          <p:nvPr userDrawn="1"/>
        </p:nvSpPr>
        <p:spPr>
          <a:xfrm>
            <a:off x="228600" y="226732"/>
            <a:ext cx="32461200" cy="1497315"/>
          </a:xfrm>
          <a:prstGeom prst="rect">
            <a:avLst/>
          </a:prstGeom>
          <a:solidFill>
            <a:srgbClr val="7BAF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p:cNvPicPr>
          <p:nvPr userDrawn="1"/>
        </p:nvPicPr>
        <p:blipFill rotWithShape="1">
          <a:blip r:embed="rId3">
            <a:extLst>
              <a:ext uri="{28A0092B-C50C-407E-A947-70E740481C1C}">
                <a14:useLocalDpi xmlns:a14="http://schemas.microsoft.com/office/drawing/2010/main" val="0"/>
              </a:ext>
            </a:extLst>
          </a:blip>
          <a:srcRect t="-3383" b="-1"/>
          <a:stretch/>
        </p:blipFill>
        <p:spPr>
          <a:xfrm>
            <a:off x="1275867" y="148856"/>
            <a:ext cx="1600200" cy="2341284"/>
          </a:xfrm>
          <a:prstGeom prst="rect">
            <a:avLst/>
          </a:prstGeom>
        </p:spPr>
      </p:pic>
      <p:sp>
        <p:nvSpPr>
          <p:cNvPr id="16" name="TextBox 15"/>
          <p:cNvSpPr txBox="1"/>
          <p:nvPr userDrawn="1"/>
        </p:nvSpPr>
        <p:spPr>
          <a:xfrm>
            <a:off x="1275867" y="18006649"/>
            <a:ext cx="11655284" cy="553998"/>
          </a:xfrm>
          <a:prstGeom prst="rect">
            <a:avLst/>
          </a:prstGeom>
          <a:noFill/>
        </p:spPr>
        <p:txBody>
          <a:bodyPr wrap="square" rtlCol="0">
            <a:spAutoFit/>
          </a:bodyPr>
          <a:lstStyle/>
          <a:p>
            <a:r>
              <a:rPr lang="en-US" sz="2400" b="0" i="0" dirty="0">
                <a:solidFill>
                  <a:schemeClr val="bg1"/>
                </a:solidFill>
                <a:latin typeface="Constantia" charset="0"/>
                <a:ea typeface="Constantia" charset="0"/>
                <a:cs typeface="Constantia" charset="0"/>
              </a:rPr>
              <a:t>THE UNIVERSITY</a:t>
            </a:r>
            <a:r>
              <a:rPr lang="en-US" sz="2400" b="0" i="0" baseline="0" dirty="0">
                <a:solidFill>
                  <a:schemeClr val="bg1"/>
                </a:solidFill>
                <a:latin typeface="Constantia" charset="0"/>
                <a:ea typeface="Constantia" charset="0"/>
                <a:cs typeface="Constantia" charset="0"/>
              </a:rPr>
              <a:t> </a:t>
            </a:r>
            <a:r>
              <a:rPr lang="en-US" sz="2300" b="0" i="1" baseline="0" dirty="0">
                <a:solidFill>
                  <a:schemeClr val="bg1"/>
                </a:solidFill>
                <a:latin typeface="Constantia" charset="0"/>
                <a:ea typeface="Constantia" charset="0"/>
                <a:cs typeface="Constantia" charset="0"/>
              </a:rPr>
              <a:t>of</a:t>
            </a:r>
            <a:r>
              <a:rPr lang="en-US" sz="3000" b="0" i="0" baseline="0" dirty="0">
                <a:solidFill>
                  <a:schemeClr val="bg1"/>
                </a:solidFill>
                <a:latin typeface="Constantia" charset="0"/>
                <a:ea typeface="Constantia" charset="0"/>
                <a:cs typeface="Constantia" charset="0"/>
              </a:rPr>
              <a:t> </a:t>
            </a:r>
            <a:r>
              <a:rPr lang="en-US" sz="2400" b="0" i="0" baseline="0" dirty="0">
                <a:solidFill>
                  <a:schemeClr val="bg1"/>
                </a:solidFill>
                <a:latin typeface="Constantia" charset="0"/>
                <a:ea typeface="Constantia" charset="0"/>
                <a:cs typeface="Constantia" charset="0"/>
              </a:rPr>
              <a:t>NORTH CAROLINA </a:t>
            </a:r>
            <a:r>
              <a:rPr lang="en-US" sz="2300" b="0" i="1" baseline="0" dirty="0">
                <a:solidFill>
                  <a:schemeClr val="bg1"/>
                </a:solidFill>
                <a:latin typeface="Constantia" charset="0"/>
                <a:ea typeface="Constantia" charset="0"/>
                <a:cs typeface="Constantia" charset="0"/>
              </a:rPr>
              <a:t>at</a:t>
            </a:r>
            <a:r>
              <a:rPr lang="en-US" sz="2400" b="0" i="0" baseline="0" dirty="0">
                <a:solidFill>
                  <a:schemeClr val="bg1"/>
                </a:solidFill>
                <a:latin typeface="Constantia" charset="0"/>
                <a:ea typeface="Constantia" charset="0"/>
                <a:cs typeface="Constantia" charset="0"/>
              </a:rPr>
              <a:t> CHAPEL HILL SCHOOL </a:t>
            </a:r>
            <a:r>
              <a:rPr lang="en-US" sz="2300" b="0" i="1" baseline="0" dirty="0">
                <a:solidFill>
                  <a:schemeClr val="bg1"/>
                </a:solidFill>
                <a:latin typeface="Constantia" charset="0"/>
                <a:ea typeface="Constantia" charset="0"/>
                <a:cs typeface="Constantia" charset="0"/>
              </a:rPr>
              <a:t>of</a:t>
            </a:r>
            <a:r>
              <a:rPr lang="en-US" sz="3000" b="0" i="0" baseline="0" dirty="0">
                <a:solidFill>
                  <a:schemeClr val="bg1"/>
                </a:solidFill>
                <a:latin typeface="Constantia" charset="0"/>
                <a:ea typeface="Constantia" charset="0"/>
                <a:cs typeface="Constantia" charset="0"/>
              </a:rPr>
              <a:t> </a:t>
            </a:r>
            <a:r>
              <a:rPr lang="en-US" sz="2400" b="0" i="0" baseline="0" dirty="0">
                <a:solidFill>
                  <a:schemeClr val="bg1"/>
                </a:solidFill>
                <a:latin typeface="Constantia" charset="0"/>
                <a:ea typeface="Constantia" charset="0"/>
                <a:cs typeface="Constantia" charset="0"/>
              </a:rPr>
              <a:t>NURSING</a:t>
            </a:r>
            <a:endParaRPr lang="en-US" sz="2400" b="0" i="0" dirty="0">
              <a:solidFill>
                <a:schemeClr val="bg1"/>
              </a:solidFill>
              <a:latin typeface="Constantia" charset="0"/>
              <a:ea typeface="Constantia" charset="0"/>
              <a:cs typeface="Constantia" charset="0"/>
            </a:endParaRPr>
          </a:p>
        </p:txBody>
      </p:sp>
      <p:pic>
        <p:nvPicPr>
          <p:cNvPr id="3" name="Picture 2">
            <a:extLst>
              <a:ext uri="{FF2B5EF4-FFF2-40B4-BE49-F238E27FC236}">
                <a16:creationId xmlns:a16="http://schemas.microsoft.com/office/drawing/2014/main" id="{8658A0E1-C61E-884A-A4AA-4B99F3B98070}"/>
              </a:ext>
            </a:extLst>
          </p:cNvPr>
          <p:cNvPicPr>
            <a:picLocks noChangeAspect="1"/>
          </p:cNvPicPr>
          <p:nvPr userDrawn="1"/>
        </p:nvPicPr>
        <p:blipFill>
          <a:blip r:embed="rId4"/>
          <a:stretch>
            <a:fillRect/>
          </a:stretch>
        </p:blipFill>
        <p:spPr>
          <a:xfrm>
            <a:off x="28636009" y="18013900"/>
            <a:ext cx="2989099" cy="539496"/>
          </a:xfrm>
          <a:prstGeom prst="rect">
            <a:avLst/>
          </a:prstGeom>
        </p:spPr>
      </p:pic>
    </p:spTree>
    <p:extLst>
      <p:ext uri="{BB962C8B-B14F-4D97-AF65-F5344CB8AC3E}">
        <p14:creationId xmlns:p14="http://schemas.microsoft.com/office/powerpoint/2010/main" val="1986336899"/>
      </p:ext>
    </p:extLst>
  </p:cSld>
  <p:clrMap bg1="lt1" tx1="dk1" bg2="lt2" tx2="dk2" accent1="accent1" accent2="accent2" accent3="accent3" accent4="accent4" accent5="accent5" accent6="accent6" hlink="hlink" folHlink="folHlink"/>
  <p:sldLayoutIdLst>
    <p:sldLayoutId id="2147483677" r:id="rId1"/>
  </p:sldLayoutIdLst>
  <p:hf sldNum="0" hdr="0" ftr="0" dt="0"/>
  <p:txStyles>
    <p:titleStyle>
      <a:lvl1pPr algn="ctr" defTabSz="1440144" rtl="0" eaLnBrk="1" latinLnBrk="0" hangingPunct="1">
        <a:lnSpc>
          <a:spcPct val="85000"/>
        </a:lnSpc>
        <a:spcBef>
          <a:spcPct val="0"/>
        </a:spcBef>
        <a:buNone/>
        <a:defRPr sz="6000" b="0" i="0" kern="1200" spc="-78" baseline="0">
          <a:solidFill>
            <a:schemeClr val="bg1"/>
          </a:solidFill>
          <a:latin typeface="Open Sans" charset="0"/>
          <a:ea typeface="Open Sans" charset="0"/>
          <a:cs typeface="Open Sans" charset="0"/>
        </a:defRPr>
      </a:lvl1pPr>
    </p:titleStyle>
    <p:bodyStyle>
      <a:lvl1pPr marL="144015" indent="-144015" algn="l" defTabSz="1440144" rtl="0" eaLnBrk="1" latinLnBrk="0" hangingPunct="1">
        <a:lnSpc>
          <a:spcPct val="90000"/>
        </a:lnSpc>
        <a:spcBef>
          <a:spcPts val="1890"/>
        </a:spcBef>
        <a:spcAft>
          <a:spcPts val="316"/>
        </a:spcAft>
        <a:buClr>
          <a:schemeClr val="accent1"/>
        </a:buClr>
        <a:buSzPct val="100000"/>
        <a:buFont typeface="Calibri" panose="020F0502020204030204" pitchFamily="34" charset="0"/>
        <a:buChar char=" "/>
        <a:defRPr sz="6720" b="0" i="0" kern="1200">
          <a:solidFill>
            <a:srgbClr val="003150"/>
          </a:solidFill>
          <a:latin typeface="Open Sans" charset="0"/>
          <a:ea typeface="Open Sans" charset="0"/>
          <a:cs typeface="Open Sans" charset="0"/>
        </a:defRPr>
      </a:lvl1pPr>
      <a:lvl2pPr marL="604862" indent="-288030" algn="l" defTabSz="1440144" rtl="0" eaLnBrk="1" latinLnBrk="0" hangingPunct="1">
        <a:lnSpc>
          <a:spcPct val="90000"/>
        </a:lnSpc>
        <a:spcBef>
          <a:spcPts val="316"/>
        </a:spcBef>
        <a:spcAft>
          <a:spcPts val="630"/>
        </a:spcAft>
        <a:buClr>
          <a:srgbClr val="5998C8"/>
        </a:buClr>
        <a:buFont typeface="Arial" charset="0"/>
        <a:buChar char="•"/>
        <a:defRPr sz="5880" b="0" i="0" kern="1200">
          <a:solidFill>
            <a:srgbClr val="003150"/>
          </a:solidFill>
          <a:latin typeface="Open Sans" charset="0"/>
          <a:ea typeface="Open Sans" charset="0"/>
          <a:cs typeface="Open Sans" charset="0"/>
        </a:defRPr>
      </a:lvl2pPr>
      <a:lvl3pPr marL="892889" indent="-288030" algn="l" defTabSz="1440144" rtl="0" eaLnBrk="1" latinLnBrk="0" hangingPunct="1">
        <a:lnSpc>
          <a:spcPct val="90000"/>
        </a:lnSpc>
        <a:spcBef>
          <a:spcPts val="316"/>
        </a:spcBef>
        <a:spcAft>
          <a:spcPts val="630"/>
        </a:spcAft>
        <a:buClr>
          <a:srgbClr val="5998C8"/>
        </a:buClr>
        <a:buFont typeface="Arial" charset="0"/>
        <a:buChar char="•"/>
        <a:defRPr sz="4200" b="0" i="0" kern="1200">
          <a:solidFill>
            <a:srgbClr val="003150"/>
          </a:solidFill>
          <a:latin typeface="Open Sans" charset="0"/>
          <a:ea typeface="Open Sans" charset="0"/>
          <a:cs typeface="Open Sans" charset="0"/>
        </a:defRPr>
      </a:lvl3pPr>
      <a:lvl4pPr marL="1180920" indent="-288030" algn="l" defTabSz="1440144" rtl="0" eaLnBrk="1" latinLnBrk="0" hangingPunct="1">
        <a:lnSpc>
          <a:spcPct val="90000"/>
        </a:lnSpc>
        <a:spcBef>
          <a:spcPts val="316"/>
        </a:spcBef>
        <a:spcAft>
          <a:spcPts val="630"/>
        </a:spcAft>
        <a:buClr>
          <a:srgbClr val="5998C8"/>
        </a:buClr>
        <a:buFont typeface="Arial" charset="0"/>
        <a:buChar char="•"/>
        <a:defRPr sz="4200" b="0" i="0" kern="1200">
          <a:solidFill>
            <a:srgbClr val="003150"/>
          </a:solidFill>
          <a:latin typeface="Open Sans" charset="0"/>
          <a:ea typeface="Open Sans" charset="0"/>
          <a:cs typeface="Open Sans" charset="0"/>
        </a:defRPr>
      </a:lvl4pPr>
      <a:lvl5pPr marL="1468947" indent="-288030" algn="l" defTabSz="1440144" rtl="0" eaLnBrk="1" latinLnBrk="0" hangingPunct="1">
        <a:lnSpc>
          <a:spcPct val="90000"/>
        </a:lnSpc>
        <a:spcBef>
          <a:spcPts val="316"/>
        </a:spcBef>
        <a:spcAft>
          <a:spcPts val="630"/>
        </a:spcAft>
        <a:buClr>
          <a:srgbClr val="5998C8"/>
        </a:buClr>
        <a:buFont typeface="Arial" charset="0"/>
        <a:buChar char="•"/>
        <a:defRPr sz="4200" b="0" i="0" kern="1200">
          <a:solidFill>
            <a:srgbClr val="003150"/>
          </a:solidFill>
          <a:latin typeface="Open Sans" charset="0"/>
          <a:ea typeface="Open Sans" charset="0"/>
          <a:cs typeface="Open Sans" charset="0"/>
        </a:defRPr>
      </a:lvl5pPr>
      <a:lvl6pPr marL="1732455" indent="-360038" algn="l" defTabSz="1440144"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6pPr>
      <a:lvl7pPr marL="2047450" indent="-360038" algn="l" defTabSz="1440144"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7pPr>
      <a:lvl8pPr marL="2362441" indent="-360038" algn="l" defTabSz="1440144"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8pPr>
      <a:lvl9pPr marL="2677433" indent="-360038" algn="l" defTabSz="1440144"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9pPr>
    </p:bodyStyle>
    <p:otherStyle>
      <a:defPPr>
        <a:defRPr lang="en-US"/>
      </a:defPPr>
      <a:lvl1pPr marL="0" algn="l" defTabSz="1440144" rtl="0" eaLnBrk="1" latinLnBrk="0" hangingPunct="1">
        <a:defRPr sz="2836" kern="1200">
          <a:solidFill>
            <a:schemeClr val="tx1"/>
          </a:solidFill>
          <a:latin typeface="+mn-lt"/>
          <a:ea typeface="+mn-ea"/>
          <a:cs typeface="+mn-cs"/>
        </a:defRPr>
      </a:lvl1pPr>
      <a:lvl2pPr marL="720070" algn="l" defTabSz="1440144" rtl="0" eaLnBrk="1" latinLnBrk="0" hangingPunct="1">
        <a:defRPr sz="2836" kern="1200">
          <a:solidFill>
            <a:schemeClr val="tx1"/>
          </a:solidFill>
          <a:latin typeface="+mn-lt"/>
          <a:ea typeface="+mn-ea"/>
          <a:cs typeface="+mn-cs"/>
        </a:defRPr>
      </a:lvl2pPr>
      <a:lvl3pPr marL="1440144" algn="l" defTabSz="1440144" rtl="0" eaLnBrk="1" latinLnBrk="0" hangingPunct="1">
        <a:defRPr sz="2836" kern="1200">
          <a:solidFill>
            <a:schemeClr val="tx1"/>
          </a:solidFill>
          <a:latin typeface="+mn-lt"/>
          <a:ea typeface="+mn-ea"/>
          <a:cs typeface="+mn-cs"/>
        </a:defRPr>
      </a:lvl3pPr>
      <a:lvl4pPr marL="2160217" algn="l" defTabSz="1440144" rtl="0" eaLnBrk="1" latinLnBrk="0" hangingPunct="1">
        <a:defRPr sz="2836" kern="1200">
          <a:solidFill>
            <a:schemeClr val="tx1"/>
          </a:solidFill>
          <a:latin typeface="+mn-lt"/>
          <a:ea typeface="+mn-ea"/>
          <a:cs typeface="+mn-cs"/>
        </a:defRPr>
      </a:lvl4pPr>
      <a:lvl5pPr marL="2880290" algn="l" defTabSz="1440144" rtl="0" eaLnBrk="1" latinLnBrk="0" hangingPunct="1">
        <a:defRPr sz="2836" kern="1200">
          <a:solidFill>
            <a:schemeClr val="tx1"/>
          </a:solidFill>
          <a:latin typeface="+mn-lt"/>
          <a:ea typeface="+mn-ea"/>
          <a:cs typeface="+mn-cs"/>
        </a:defRPr>
      </a:lvl5pPr>
      <a:lvl6pPr marL="3600360" algn="l" defTabSz="1440144" rtl="0" eaLnBrk="1" latinLnBrk="0" hangingPunct="1">
        <a:defRPr sz="2836" kern="1200">
          <a:solidFill>
            <a:schemeClr val="tx1"/>
          </a:solidFill>
          <a:latin typeface="+mn-lt"/>
          <a:ea typeface="+mn-ea"/>
          <a:cs typeface="+mn-cs"/>
        </a:defRPr>
      </a:lvl6pPr>
      <a:lvl7pPr marL="4320434" algn="l" defTabSz="1440144" rtl="0" eaLnBrk="1" latinLnBrk="0" hangingPunct="1">
        <a:defRPr sz="2836" kern="1200">
          <a:solidFill>
            <a:schemeClr val="tx1"/>
          </a:solidFill>
          <a:latin typeface="+mn-lt"/>
          <a:ea typeface="+mn-ea"/>
          <a:cs typeface="+mn-cs"/>
        </a:defRPr>
      </a:lvl7pPr>
      <a:lvl8pPr marL="5040504" algn="l" defTabSz="1440144" rtl="0" eaLnBrk="1" latinLnBrk="0" hangingPunct="1">
        <a:defRPr sz="2836" kern="1200">
          <a:solidFill>
            <a:schemeClr val="tx1"/>
          </a:solidFill>
          <a:latin typeface="+mn-lt"/>
          <a:ea typeface="+mn-ea"/>
          <a:cs typeface="+mn-cs"/>
        </a:defRPr>
      </a:lvl8pPr>
      <a:lvl9pPr marL="5760574" algn="l" defTabSz="1440144" rtl="0" eaLnBrk="1" latinLnBrk="0" hangingPunct="1">
        <a:defRPr sz="2836"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024" userDrawn="1">
          <p15:clr>
            <a:srgbClr val="F26B43"/>
          </p15:clr>
        </p15:guide>
        <p15:guide id="2" pos="144" userDrawn="1">
          <p15:clr>
            <a:srgbClr val="F26B43"/>
          </p15:clr>
        </p15:guide>
        <p15:guide id="3" pos="10368" userDrawn="1">
          <p15:clr>
            <a:srgbClr val="F26B43"/>
          </p15:clr>
        </p15:guide>
        <p15:guide id="4" pos="20592" userDrawn="1">
          <p15:clr>
            <a:srgbClr val="F26B43"/>
          </p15:clr>
        </p15:guide>
        <p15:guide id="5" orient="horz" pos="11952" userDrawn="1">
          <p15:clr>
            <a:srgbClr val="F26B43"/>
          </p15:clr>
        </p15:guide>
        <p15:guide id="6" orient="horz" pos="14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9"/>
          <p:cNvSpPr txBox="1">
            <a:spLocks noChangeArrowheads="1"/>
          </p:cNvSpPr>
          <p:nvPr/>
        </p:nvSpPr>
        <p:spPr bwMode="auto">
          <a:xfrm>
            <a:off x="445039" y="2893799"/>
            <a:ext cx="8562775" cy="2176414"/>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buClr>
                <a:srgbClr val="782327"/>
              </a:buClr>
              <a:buSzPct val="152000"/>
            </a:pPr>
            <a:r>
              <a:rPr lang="en-US" sz="3200" b="0" i="0" cap="all" dirty="0">
                <a:solidFill>
                  <a:schemeClr val="tx1"/>
                </a:solidFill>
                <a:latin typeface="Calibri" charset="0"/>
                <a:ea typeface="Calibri" charset="0"/>
                <a:cs typeface="Calibri" charset="0"/>
              </a:rPr>
              <a:t>Introduction</a:t>
            </a:r>
          </a:p>
          <a:p>
            <a:r>
              <a:rPr lang="en-US" sz="2200" dirty="0">
                <a:solidFill>
                  <a:schemeClr val="accent2">
                    <a:lumMod val="50000"/>
                  </a:schemeClr>
                </a:solidFill>
              </a:rPr>
              <a:t>Delirium is an acute disturbance in cognition that is highly prevalent among hospitalized adults, particularly in acute and critical care settings. Delirium is frequently underdiagnosed, leading to delayed treatment and poor patient outcomes.</a:t>
            </a:r>
            <a:br>
              <a:rPr lang="en-US" dirty="0"/>
            </a:br>
            <a:endParaRPr lang="en-US" sz="1800" dirty="0">
              <a:solidFill>
                <a:schemeClr val="accent2">
                  <a:lumMod val="50000"/>
                </a:schemeClr>
              </a:solidFill>
              <a:latin typeface="+mj-lt"/>
              <a:cs typeface="Arial" pitchFamily="34" charset="0"/>
            </a:endParaRPr>
          </a:p>
        </p:txBody>
      </p:sp>
      <p:sp>
        <p:nvSpPr>
          <p:cNvPr id="4" name="Subtitle 2"/>
          <p:cNvSpPr txBox="1">
            <a:spLocks/>
          </p:cNvSpPr>
          <p:nvPr/>
        </p:nvSpPr>
        <p:spPr>
          <a:xfrm>
            <a:off x="2918597" y="1886741"/>
            <a:ext cx="27157680" cy="585644"/>
          </a:xfrm>
          <a:prstGeom prst="rect">
            <a:avLst/>
          </a:prstGeom>
        </p:spPr>
        <p:txBody>
          <a:bodyPr lIns="91440" rIns="91440">
            <a:normAutofit/>
          </a:bodyPr>
          <a:lstStyle>
            <a:lvl1pPr marL="0" indent="0" algn="r" defTabSz="1440144" rtl="0" eaLnBrk="1" latinLnBrk="0" hangingPunct="1">
              <a:lnSpc>
                <a:spcPct val="90000"/>
              </a:lnSpc>
              <a:spcBef>
                <a:spcPts val="1890"/>
              </a:spcBef>
              <a:spcAft>
                <a:spcPts val="316"/>
              </a:spcAft>
              <a:buClr>
                <a:schemeClr val="accent1"/>
              </a:buClr>
              <a:buSzPct val="100000"/>
              <a:buFont typeface="Calibri" panose="020F0502020204030204" pitchFamily="34" charset="0"/>
              <a:buNone/>
              <a:defRPr sz="3780" b="0" i="0" kern="1200" cap="all" spc="316" baseline="0">
                <a:solidFill>
                  <a:schemeClr val="tx2"/>
                </a:solidFill>
                <a:latin typeface="Open Sans Light" charset="0"/>
                <a:ea typeface="Open Sans Light" charset="0"/>
                <a:cs typeface="Open Sans Light" charset="0"/>
              </a:defRPr>
            </a:lvl1pPr>
            <a:lvl2pPr marL="720070" indent="0" algn="ctr" defTabSz="1440144" rtl="0" eaLnBrk="1" latinLnBrk="0" hangingPunct="1">
              <a:lnSpc>
                <a:spcPct val="90000"/>
              </a:lnSpc>
              <a:spcBef>
                <a:spcPts val="316"/>
              </a:spcBef>
              <a:spcAft>
                <a:spcPts val="630"/>
              </a:spcAft>
              <a:buClr>
                <a:srgbClr val="5998C8"/>
              </a:buClr>
              <a:buFont typeface="Arial" charset="0"/>
              <a:buNone/>
              <a:defRPr sz="3780" b="0" i="0" kern="1200">
                <a:solidFill>
                  <a:srgbClr val="003150"/>
                </a:solidFill>
                <a:latin typeface="Open Sans" charset="0"/>
                <a:ea typeface="Open Sans" charset="0"/>
                <a:cs typeface="Open Sans" charset="0"/>
              </a:defRPr>
            </a:lvl2pPr>
            <a:lvl3pPr marL="1440144" indent="0" algn="ctr" defTabSz="1440144" rtl="0" eaLnBrk="1" latinLnBrk="0" hangingPunct="1">
              <a:lnSpc>
                <a:spcPct val="90000"/>
              </a:lnSpc>
              <a:spcBef>
                <a:spcPts val="316"/>
              </a:spcBef>
              <a:spcAft>
                <a:spcPts val="630"/>
              </a:spcAft>
              <a:buClr>
                <a:srgbClr val="5998C8"/>
              </a:buClr>
              <a:buFont typeface="Arial" charset="0"/>
              <a:buNone/>
              <a:defRPr sz="3780" b="0" i="0" kern="1200">
                <a:solidFill>
                  <a:srgbClr val="003150"/>
                </a:solidFill>
                <a:latin typeface="Open Sans" charset="0"/>
                <a:ea typeface="Open Sans" charset="0"/>
                <a:cs typeface="Open Sans" charset="0"/>
              </a:defRPr>
            </a:lvl3pPr>
            <a:lvl4pPr marL="2160217" indent="0" algn="ctr" defTabSz="1440144" rtl="0" eaLnBrk="1" latinLnBrk="0" hangingPunct="1">
              <a:lnSpc>
                <a:spcPct val="90000"/>
              </a:lnSpc>
              <a:spcBef>
                <a:spcPts val="316"/>
              </a:spcBef>
              <a:spcAft>
                <a:spcPts val="630"/>
              </a:spcAft>
              <a:buClr>
                <a:srgbClr val="5998C8"/>
              </a:buClr>
              <a:buFont typeface="Arial" charset="0"/>
              <a:buNone/>
              <a:defRPr sz="3150" b="0" i="0" kern="1200">
                <a:solidFill>
                  <a:srgbClr val="003150"/>
                </a:solidFill>
                <a:latin typeface="Open Sans" charset="0"/>
                <a:ea typeface="Open Sans" charset="0"/>
                <a:cs typeface="Open Sans" charset="0"/>
              </a:defRPr>
            </a:lvl4pPr>
            <a:lvl5pPr marL="2880290" indent="0" algn="ctr" defTabSz="1440144" rtl="0" eaLnBrk="1" latinLnBrk="0" hangingPunct="1">
              <a:lnSpc>
                <a:spcPct val="90000"/>
              </a:lnSpc>
              <a:spcBef>
                <a:spcPts val="316"/>
              </a:spcBef>
              <a:spcAft>
                <a:spcPts val="630"/>
              </a:spcAft>
              <a:buClr>
                <a:srgbClr val="5998C8"/>
              </a:buClr>
              <a:buFont typeface="Arial" charset="0"/>
              <a:buNone/>
              <a:defRPr sz="3150" b="0" i="0" kern="1200">
                <a:solidFill>
                  <a:srgbClr val="003150"/>
                </a:solidFill>
                <a:latin typeface="Open Sans" charset="0"/>
                <a:ea typeface="Open Sans" charset="0"/>
                <a:cs typeface="Open Sans" charset="0"/>
              </a:defRPr>
            </a:lvl5pPr>
            <a:lvl6pPr marL="3600360"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6pPr>
            <a:lvl7pPr marL="4320434"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7pPr>
            <a:lvl8pPr marL="5040504"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8pPr>
            <a:lvl9pPr marL="5760574"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9pPr>
          </a:lstStyle>
          <a:p>
            <a:pPr algn="ctr"/>
            <a:r>
              <a:rPr lang="en-US" sz="3600" dirty="0"/>
              <a:t>Melaney Caudill &amp; MICHAEL BURY DNP, MSN, RN CCRN</a:t>
            </a:r>
          </a:p>
        </p:txBody>
      </p:sp>
      <p:sp>
        <p:nvSpPr>
          <p:cNvPr id="5" name="Title Placeholder 1"/>
          <p:cNvSpPr txBox="1">
            <a:spLocks/>
          </p:cNvSpPr>
          <p:nvPr/>
        </p:nvSpPr>
        <p:spPr>
          <a:xfrm>
            <a:off x="3229882" y="792833"/>
            <a:ext cx="27200209" cy="1017318"/>
          </a:xfrm>
          <a:prstGeom prst="rect">
            <a:avLst/>
          </a:prstGeom>
        </p:spPr>
        <p:txBody>
          <a:bodyPr vert="horz" lIns="91440" tIns="45720" rIns="91440" bIns="45720" rtlCol="0" anchor="b">
            <a:normAutofit fontScale="70000" lnSpcReduction="20000"/>
          </a:bodyPr>
          <a:lstStyle>
            <a:lvl1pPr algn="ctr" defTabSz="1440144" rtl="0" eaLnBrk="1" latinLnBrk="0" hangingPunct="1">
              <a:lnSpc>
                <a:spcPct val="85000"/>
              </a:lnSpc>
              <a:spcBef>
                <a:spcPct val="0"/>
              </a:spcBef>
              <a:buNone/>
              <a:defRPr sz="6000" b="0" i="0" kern="1200" spc="-78" baseline="0">
                <a:solidFill>
                  <a:schemeClr val="bg1"/>
                </a:solidFill>
                <a:latin typeface="Open Sans" charset="0"/>
                <a:ea typeface="Open Sans" charset="0"/>
                <a:cs typeface="Open Sans" charset="0"/>
              </a:defRPr>
            </a:lvl1pPr>
          </a:lstStyle>
          <a:p>
            <a:r>
              <a:rPr lang="en-US" dirty="0"/>
              <a:t>Confusion Assessment Method (CAM) Accuracy and Nurse Competency in the Face of Delirium: A Scoping Review</a:t>
            </a:r>
          </a:p>
          <a:p>
            <a:endParaRPr lang="en-US" dirty="0"/>
          </a:p>
        </p:txBody>
      </p:sp>
      <p:sp>
        <p:nvSpPr>
          <p:cNvPr id="8" name="Text Box 9"/>
          <p:cNvSpPr txBox="1">
            <a:spLocks noChangeArrowheads="1"/>
          </p:cNvSpPr>
          <p:nvPr/>
        </p:nvSpPr>
        <p:spPr bwMode="auto">
          <a:xfrm>
            <a:off x="23112918" y="2976202"/>
            <a:ext cx="9360443" cy="14908105"/>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buClr>
                <a:srgbClr val="782327"/>
              </a:buClr>
              <a:buSzPct val="152000"/>
            </a:pPr>
            <a:r>
              <a:rPr lang="en-US" sz="3200" cap="all" dirty="0">
                <a:latin typeface="Calibri" charset="0"/>
                <a:ea typeface="Calibri" charset="0"/>
                <a:cs typeface="Calibri" charset="0"/>
              </a:rPr>
              <a:t>Discussion</a:t>
            </a:r>
          </a:p>
          <a:p>
            <a:pPr marL="0" lvl="1" defTabSz="3041755" eaLnBrk="0" hangingPunct="0">
              <a:buClr>
                <a:srgbClr val="782327"/>
              </a:buClr>
              <a:buSzPct val="152000"/>
            </a:pPr>
            <a:r>
              <a:rPr lang="en-US" sz="2200" dirty="0">
                <a:solidFill>
                  <a:schemeClr val="accent2">
                    <a:lumMod val="50000"/>
                  </a:schemeClr>
                </a:solidFill>
                <a:cs typeface="Arial" pitchFamily="34" charset="0"/>
              </a:rPr>
              <a:t>This review revealed significant gaps in nurses’ understanding and application of CAM. Even though CAM is found to be a validated tool, improper use decreases its effectiveness. To improve delirium detection rates, there should be system-level barriers addressed and more education provided to nurses. </a:t>
            </a:r>
          </a:p>
          <a:p>
            <a:pPr marL="0" lvl="1" defTabSz="3041755" eaLnBrk="0" hangingPunct="0">
              <a:buClr>
                <a:srgbClr val="782327"/>
              </a:buClr>
              <a:buSzPct val="152000"/>
            </a:pPr>
            <a:endParaRPr lang="en-US" sz="3200" cap="all" dirty="0">
              <a:latin typeface="Calibri" charset="0"/>
              <a:ea typeface="Calibri" charset="0"/>
              <a:cs typeface="Calibri" charset="0"/>
            </a:endParaRPr>
          </a:p>
          <a:p>
            <a:pPr marL="0" lvl="1" defTabSz="3041755" eaLnBrk="0" hangingPunct="0">
              <a:buClr>
                <a:srgbClr val="782327"/>
              </a:buClr>
              <a:buSzPct val="152000"/>
            </a:pPr>
            <a:r>
              <a:rPr lang="en-US" sz="3200" cap="all" dirty="0">
                <a:latin typeface="Calibri" charset="0"/>
                <a:ea typeface="Calibri" charset="0"/>
                <a:cs typeface="Calibri" charset="0"/>
              </a:rPr>
              <a:t>Implications</a:t>
            </a:r>
          </a:p>
          <a:p>
            <a:pPr marL="0" lvl="1" defTabSz="3041755" eaLnBrk="0" hangingPunct="0">
              <a:spcAft>
                <a:spcPts val="728"/>
              </a:spcAft>
              <a:buClr>
                <a:srgbClr val="782327"/>
              </a:buClr>
              <a:buSzPct val="152000"/>
            </a:pPr>
            <a:r>
              <a:rPr lang="en-US" sz="3200" dirty="0">
                <a:solidFill>
                  <a:schemeClr val="tx2"/>
                </a:solidFill>
                <a:cs typeface="Arial" pitchFamily="34" charset="0"/>
              </a:rPr>
              <a:t>NURSING PRACTICE</a:t>
            </a:r>
          </a:p>
          <a:p>
            <a:pPr marL="457200" lvl="1" indent="-457200" defTabSz="3041755" eaLnBrk="0" hangingPunct="0">
              <a:spcAft>
                <a:spcPts val="728"/>
              </a:spcAft>
              <a:buClr>
                <a:srgbClr val="782327"/>
              </a:buClr>
              <a:buSzPct val="152000"/>
              <a:buFont typeface="Arial" panose="020B0604020202020204" pitchFamily="34" charset="0"/>
              <a:buChar char="•"/>
            </a:pPr>
            <a:r>
              <a:rPr lang="en-US" sz="2200" dirty="0">
                <a:solidFill>
                  <a:schemeClr val="accent2">
                    <a:lumMod val="50000"/>
                  </a:schemeClr>
                </a:solidFill>
                <a:cs typeface="Arial" pitchFamily="34" charset="0"/>
              </a:rPr>
              <a:t>Implement standardized CAM training programs across the United States. </a:t>
            </a:r>
          </a:p>
          <a:p>
            <a:pPr marL="457200" lvl="1" indent="-457200" defTabSz="3041755" eaLnBrk="0" hangingPunct="0">
              <a:spcAft>
                <a:spcPts val="728"/>
              </a:spcAft>
              <a:buClr>
                <a:srgbClr val="782327"/>
              </a:buClr>
              <a:buSzPct val="152000"/>
              <a:buFont typeface="Arial" panose="020B0604020202020204" pitchFamily="34" charset="0"/>
              <a:buChar char="•"/>
            </a:pPr>
            <a:r>
              <a:rPr lang="en-US" sz="2200" dirty="0">
                <a:solidFill>
                  <a:schemeClr val="accent2">
                    <a:lumMod val="50000"/>
                  </a:schemeClr>
                </a:solidFill>
                <a:cs typeface="Arial" pitchFamily="34" charset="0"/>
              </a:rPr>
              <a:t>Integrate delirium screening into routine assessments.  </a:t>
            </a:r>
          </a:p>
          <a:p>
            <a:pPr marL="457200" lvl="1" indent="-457200" defTabSz="3041755" eaLnBrk="0" hangingPunct="0">
              <a:spcAft>
                <a:spcPts val="728"/>
              </a:spcAft>
              <a:buClr>
                <a:srgbClr val="782327"/>
              </a:buClr>
              <a:buSzPct val="152000"/>
              <a:buFont typeface="Arial" panose="020B0604020202020204" pitchFamily="34" charset="0"/>
              <a:buChar char="•"/>
            </a:pPr>
            <a:r>
              <a:rPr lang="en-US" sz="2200" dirty="0">
                <a:solidFill>
                  <a:schemeClr val="accent2">
                    <a:lumMod val="50000"/>
                  </a:schemeClr>
                </a:solidFill>
                <a:cs typeface="Arial" pitchFamily="34" charset="0"/>
              </a:rPr>
              <a:t>Encourage interdisciplinary collaboration.</a:t>
            </a:r>
          </a:p>
          <a:p>
            <a:pPr marL="457200" lvl="1" indent="-457200" defTabSz="3041755" eaLnBrk="0" hangingPunct="0">
              <a:spcAft>
                <a:spcPts val="728"/>
              </a:spcAft>
              <a:buClr>
                <a:srgbClr val="782327"/>
              </a:buClr>
              <a:buSzPct val="152000"/>
              <a:buFont typeface="Arial" panose="020B0604020202020204" pitchFamily="34" charset="0"/>
              <a:buChar char="•"/>
            </a:pPr>
            <a:r>
              <a:rPr lang="en-US" sz="2200" dirty="0">
                <a:solidFill>
                  <a:schemeClr val="accent2">
                    <a:lumMod val="50000"/>
                  </a:schemeClr>
                </a:solidFill>
                <a:cs typeface="Arial" pitchFamily="34" charset="0"/>
              </a:rPr>
              <a:t>Develop more required competencies and policies explaining the proper way to assess for delirium with the CAM scale. </a:t>
            </a:r>
            <a:endParaRPr lang="en-US" sz="2200" dirty="0">
              <a:solidFill>
                <a:schemeClr val="tx2"/>
              </a:solidFill>
              <a:cs typeface="Arial" pitchFamily="34" charset="0"/>
            </a:endParaRPr>
          </a:p>
          <a:p>
            <a:pPr marL="0" lvl="1" defTabSz="3041755" eaLnBrk="0" hangingPunct="0">
              <a:spcAft>
                <a:spcPts val="728"/>
              </a:spcAft>
              <a:buClr>
                <a:srgbClr val="782327"/>
              </a:buClr>
              <a:buSzPct val="152000"/>
            </a:pPr>
            <a:r>
              <a:rPr lang="en-US" sz="3200" dirty="0">
                <a:solidFill>
                  <a:schemeClr val="tx2"/>
                </a:solidFill>
                <a:cs typeface="Arial" pitchFamily="34" charset="0"/>
              </a:rPr>
              <a:t>NURSING RESEARCH </a:t>
            </a:r>
          </a:p>
          <a:p>
            <a:pPr marL="457200" lvl="1" indent="-457200" defTabSz="3041755" eaLnBrk="0" hangingPunct="0">
              <a:spcAft>
                <a:spcPts val="728"/>
              </a:spcAft>
              <a:buClr>
                <a:srgbClr val="782327"/>
              </a:buClr>
              <a:buSzPct val="152000"/>
              <a:buFont typeface="Arial" panose="020B0604020202020204" pitchFamily="34" charset="0"/>
              <a:buChar char="•"/>
            </a:pPr>
            <a:r>
              <a:rPr lang="en-US" sz="2200" dirty="0">
                <a:solidFill>
                  <a:schemeClr val="accent2">
                    <a:lumMod val="50000"/>
                  </a:schemeClr>
                </a:solidFill>
                <a:cs typeface="Arial" pitchFamily="34" charset="0"/>
              </a:rPr>
              <a:t>Further studies should evaluate long-term effectiveness of educational interventions.</a:t>
            </a:r>
          </a:p>
          <a:p>
            <a:pPr marL="457200" lvl="1" indent="-457200" defTabSz="3041755" eaLnBrk="0" hangingPunct="0">
              <a:spcAft>
                <a:spcPts val="728"/>
              </a:spcAft>
              <a:buClr>
                <a:srgbClr val="782327"/>
              </a:buClr>
              <a:buSzPct val="152000"/>
              <a:buFont typeface="Arial" panose="020B0604020202020204" pitchFamily="34" charset="0"/>
              <a:buChar char="•"/>
            </a:pPr>
            <a:r>
              <a:rPr lang="en-US" sz="2200" dirty="0">
                <a:solidFill>
                  <a:schemeClr val="accent2">
                    <a:lumMod val="50000"/>
                  </a:schemeClr>
                </a:solidFill>
                <a:cs typeface="Arial" pitchFamily="34" charset="0"/>
              </a:rPr>
              <a:t>Research is needed to explore technology-based solutions to support CAM utilization for nurses</a:t>
            </a:r>
            <a:r>
              <a:rPr lang="en-US" sz="2200" dirty="0">
                <a:solidFill>
                  <a:schemeClr val="bg2">
                    <a:lumMod val="10000"/>
                  </a:schemeClr>
                </a:solidFill>
                <a:cs typeface="Arial" pitchFamily="34" charset="0"/>
              </a:rPr>
              <a:t>. </a:t>
            </a:r>
          </a:p>
          <a:p>
            <a:pPr marL="0" lvl="1" defTabSz="3041755" eaLnBrk="0" hangingPunct="0">
              <a:spcAft>
                <a:spcPts val="728"/>
              </a:spcAft>
              <a:buClr>
                <a:srgbClr val="782327"/>
              </a:buClr>
              <a:buSzPct val="152000"/>
            </a:pPr>
            <a:r>
              <a:rPr lang="en-US" sz="3200" dirty="0">
                <a:solidFill>
                  <a:schemeClr val="tx2"/>
                </a:solidFill>
                <a:cs typeface="Arial" pitchFamily="34" charset="0"/>
              </a:rPr>
              <a:t>NURSING EDUCATION </a:t>
            </a:r>
          </a:p>
          <a:p>
            <a:pPr marL="457200" lvl="1" indent="-457200" defTabSz="3041755" eaLnBrk="0" hangingPunct="0">
              <a:spcAft>
                <a:spcPts val="728"/>
              </a:spcAft>
              <a:buClr>
                <a:srgbClr val="782327"/>
              </a:buClr>
              <a:buSzPct val="152000"/>
              <a:buFont typeface="Arial" panose="020B0604020202020204" pitchFamily="34" charset="0"/>
              <a:buChar char="•"/>
            </a:pPr>
            <a:r>
              <a:rPr lang="en-US" sz="2200" dirty="0">
                <a:solidFill>
                  <a:schemeClr val="accent2">
                    <a:lumMod val="50000"/>
                  </a:schemeClr>
                </a:solidFill>
                <a:cs typeface="Arial" pitchFamily="34" charset="0"/>
              </a:rPr>
              <a:t>Incorporate delirium assessments utilizing the CAM scale into student nursing curricula.</a:t>
            </a:r>
          </a:p>
          <a:p>
            <a:pPr marL="457200" lvl="1" indent="-457200" defTabSz="3041755" eaLnBrk="0" hangingPunct="0">
              <a:spcAft>
                <a:spcPts val="728"/>
              </a:spcAft>
              <a:buClr>
                <a:srgbClr val="782327"/>
              </a:buClr>
              <a:buSzPct val="152000"/>
              <a:buFont typeface="Arial" panose="020B0604020202020204" pitchFamily="34" charset="0"/>
              <a:buChar char="•"/>
            </a:pPr>
            <a:r>
              <a:rPr lang="en-US" sz="2200" dirty="0">
                <a:solidFill>
                  <a:schemeClr val="accent2">
                    <a:lumMod val="50000"/>
                  </a:schemeClr>
                </a:solidFill>
                <a:cs typeface="Arial" pitchFamily="34" charset="0"/>
              </a:rPr>
              <a:t>Provide educational classes and simulation-based learning opportunities for nurses to refresh and learn about CAM usage on their patients. </a:t>
            </a:r>
            <a:endParaRPr lang="en-US" sz="2200" b="0" i="0" cap="all" dirty="0">
              <a:solidFill>
                <a:schemeClr val="accent2">
                  <a:lumMod val="50000"/>
                </a:schemeClr>
              </a:solidFill>
              <a:ea typeface="Calibri" charset="0"/>
              <a:cs typeface="Calibri" panose="020F0502020204030204" pitchFamily="34" charset="0"/>
            </a:endParaRPr>
          </a:p>
          <a:p>
            <a:pPr marL="0" lvl="1" defTabSz="3041755" eaLnBrk="0" hangingPunct="0">
              <a:buClr>
                <a:srgbClr val="782327"/>
              </a:buClr>
              <a:buSzPct val="152000"/>
            </a:pPr>
            <a:endParaRPr lang="en-US" sz="3200" b="0" i="0" cap="all" dirty="0">
              <a:solidFill>
                <a:schemeClr val="tx1"/>
              </a:solidFill>
              <a:latin typeface="Calibri" charset="0"/>
              <a:ea typeface="Calibri" charset="0"/>
              <a:cs typeface="Calibri" charset="0"/>
            </a:endParaRPr>
          </a:p>
          <a:p>
            <a:pPr marL="0" lvl="1" defTabSz="3041755" eaLnBrk="0" hangingPunct="0">
              <a:buClr>
                <a:srgbClr val="782327"/>
              </a:buClr>
              <a:buSzPct val="152000"/>
            </a:pPr>
            <a:r>
              <a:rPr lang="en-US" sz="3200" b="0" i="0" cap="all" dirty="0">
                <a:solidFill>
                  <a:schemeClr val="tx1"/>
                </a:solidFill>
                <a:latin typeface="Calibri" charset="0"/>
                <a:ea typeface="Calibri" charset="0"/>
                <a:cs typeface="Calibri" charset="0"/>
              </a:rPr>
              <a:t>Conclusions</a:t>
            </a:r>
          </a:p>
          <a:p>
            <a:pPr marL="342900" lvl="1" indent="-342900" defTabSz="3041755" eaLnBrk="0" hangingPunct="0">
              <a:spcAft>
                <a:spcPts val="728"/>
              </a:spcAft>
              <a:buClr>
                <a:srgbClr val="782327"/>
              </a:buClr>
              <a:buSzPct val="152000"/>
              <a:buFont typeface="Arial" panose="020B0604020202020204" pitchFamily="34" charset="0"/>
              <a:buChar char="•"/>
            </a:pPr>
            <a:r>
              <a:rPr lang="en-US" sz="2200" dirty="0">
                <a:solidFill>
                  <a:schemeClr val="accent2">
                    <a:lumMod val="50000"/>
                  </a:schemeClr>
                </a:solidFill>
                <a:cs typeface="Arial" pitchFamily="34" charset="0"/>
              </a:rPr>
              <a:t>In order to achieve early delirium detection with consistent CAM usage, we must enhance nurses’ knowledge and confidence with the scale. </a:t>
            </a:r>
          </a:p>
          <a:p>
            <a:pPr marL="342900" lvl="1" indent="-342900" defTabSz="3041755" eaLnBrk="0" hangingPunct="0">
              <a:spcAft>
                <a:spcPts val="728"/>
              </a:spcAft>
              <a:buClr>
                <a:srgbClr val="782327"/>
              </a:buClr>
              <a:buSzPct val="152000"/>
              <a:buFont typeface="Arial" panose="020B0604020202020204" pitchFamily="34" charset="0"/>
              <a:buChar char="•"/>
            </a:pPr>
            <a:r>
              <a:rPr lang="en-US" sz="2200" dirty="0">
                <a:solidFill>
                  <a:schemeClr val="accent2">
                    <a:lumMod val="50000"/>
                  </a:schemeClr>
                </a:solidFill>
              </a:rPr>
              <a:t>Educational interventions and quality improvement initiatives reported improvements in nurses’ delirium assessment knowledge and screening accuracy. </a:t>
            </a:r>
          </a:p>
          <a:p>
            <a:pPr marL="342900" lvl="1" indent="-342900" defTabSz="3041755" eaLnBrk="0" hangingPunct="0">
              <a:spcAft>
                <a:spcPts val="728"/>
              </a:spcAft>
              <a:buClr>
                <a:srgbClr val="782327"/>
              </a:buClr>
              <a:buSzPct val="152000"/>
              <a:buFont typeface="Arial" panose="020B0604020202020204" pitchFamily="34" charset="0"/>
              <a:buChar char="•"/>
            </a:pPr>
            <a:r>
              <a:rPr lang="en-US" sz="2200" dirty="0">
                <a:solidFill>
                  <a:schemeClr val="accent2">
                    <a:lumMod val="50000"/>
                  </a:schemeClr>
                </a:solidFill>
              </a:rPr>
              <a:t>Barriers that affected nurses' ability to utilize CAM accurately included high workloads on nurses and limited institutional training opportunities.</a:t>
            </a:r>
          </a:p>
          <a:p>
            <a:pPr marL="342900" lvl="1" indent="-342900" defTabSz="3041755" eaLnBrk="0" hangingPunct="0">
              <a:spcAft>
                <a:spcPts val="728"/>
              </a:spcAft>
              <a:buClr>
                <a:srgbClr val="782327"/>
              </a:buClr>
              <a:buSzPct val="152000"/>
              <a:buFont typeface="Arial" panose="020B0604020202020204" pitchFamily="34" charset="0"/>
              <a:buChar char="•"/>
            </a:pPr>
            <a:r>
              <a:rPr lang="en-US" sz="2200" dirty="0">
                <a:solidFill>
                  <a:schemeClr val="accent2">
                    <a:lumMod val="50000"/>
                  </a:schemeClr>
                </a:solidFill>
              </a:rPr>
              <a:t>Future studies should focus on researching long-term educational outcomes and analyzing the impact of improved delirium screening on patient outcomes.</a:t>
            </a:r>
          </a:p>
          <a:p>
            <a:pPr marL="342900" lvl="1" indent="-342900" defTabSz="3041755" eaLnBrk="0" hangingPunct="0">
              <a:spcAft>
                <a:spcPts val="728"/>
              </a:spcAft>
              <a:buClr>
                <a:srgbClr val="782327"/>
              </a:buClr>
              <a:buSzPct val="152000"/>
              <a:buFont typeface="Arial" panose="020B0604020202020204" pitchFamily="34" charset="0"/>
              <a:buChar char="•"/>
            </a:pPr>
            <a:endParaRPr lang="en-US" sz="2200" dirty="0">
              <a:solidFill>
                <a:schemeClr val="accent2">
                  <a:lumMod val="50000"/>
                </a:schemeClr>
              </a:solidFill>
              <a:latin typeface="+mj-lt"/>
              <a:cs typeface="Arial" pitchFamily="34" charset="0"/>
            </a:endParaRPr>
          </a:p>
          <a:p>
            <a:pPr marL="0" lvl="1" defTabSz="3041755" eaLnBrk="0" hangingPunct="0">
              <a:spcAft>
                <a:spcPts val="728"/>
              </a:spcAft>
              <a:buClr>
                <a:srgbClr val="782327"/>
              </a:buClr>
              <a:buSzPct val="152000"/>
            </a:pPr>
            <a:r>
              <a:rPr lang="en-US" sz="2200" dirty="0">
                <a:solidFill>
                  <a:schemeClr val="accent2">
                    <a:lumMod val="50000"/>
                  </a:schemeClr>
                </a:solidFill>
                <a:latin typeface="+mj-lt"/>
                <a:cs typeface="Arial" pitchFamily="34" charset="0"/>
              </a:rPr>
              <a:t> </a:t>
            </a:r>
          </a:p>
        </p:txBody>
      </p:sp>
      <p:sp>
        <p:nvSpPr>
          <p:cNvPr id="16" name="Text Box 9"/>
          <p:cNvSpPr txBox="1">
            <a:spLocks noChangeArrowheads="1"/>
          </p:cNvSpPr>
          <p:nvPr/>
        </p:nvSpPr>
        <p:spPr bwMode="auto">
          <a:xfrm>
            <a:off x="430563" y="14038403"/>
            <a:ext cx="8448915" cy="3253632"/>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buClr>
                <a:srgbClr val="782327"/>
              </a:buClr>
              <a:buSzPct val="152000"/>
            </a:pPr>
            <a:r>
              <a:rPr lang="en-US" sz="3200" b="0" i="0" cap="all" dirty="0">
                <a:solidFill>
                  <a:schemeClr val="tx1"/>
                </a:solidFill>
                <a:latin typeface="Calibri" charset="0"/>
                <a:ea typeface="Calibri" charset="0"/>
                <a:cs typeface="Calibri" charset="0"/>
              </a:rPr>
              <a:t>Results</a:t>
            </a:r>
          </a:p>
          <a:p>
            <a:pPr marL="342900" lvl="1" indent="-342900" defTabSz="3041755" eaLnBrk="0" hangingPunct="0">
              <a:buClr>
                <a:srgbClr val="782327"/>
              </a:buClr>
              <a:buSzPct val="152000"/>
              <a:buFont typeface="Arial" panose="020B0604020202020204" pitchFamily="34" charset="0"/>
              <a:buChar char="•"/>
            </a:pPr>
            <a:r>
              <a:rPr lang="en-US" sz="2200" dirty="0">
                <a:solidFill>
                  <a:schemeClr val="accent2">
                    <a:lumMod val="50000"/>
                  </a:schemeClr>
                </a:solidFill>
              </a:rPr>
              <a:t>Nurses demonstrated a variety of knowledge when utilizing CAM components to assess for delirium in their patients. </a:t>
            </a:r>
          </a:p>
          <a:p>
            <a:pPr marL="342900" lvl="1" indent="-342900" defTabSz="3041755" eaLnBrk="0" hangingPunct="0">
              <a:buClr>
                <a:srgbClr val="782327"/>
              </a:buClr>
              <a:buSzPct val="152000"/>
              <a:buFont typeface="Arial" panose="020B0604020202020204" pitchFamily="34" charset="0"/>
              <a:buChar char="•"/>
            </a:pPr>
            <a:r>
              <a:rPr lang="en-US" sz="2200" dirty="0">
                <a:solidFill>
                  <a:schemeClr val="accent2">
                    <a:lumMod val="50000"/>
                  </a:schemeClr>
                </a:solidFill>
              </a:rPr>
              <a:t>There is an inconsistent usage of CAM that has potential to contribute to delirium’s under recognition. </a:t>
            </a:r>
          </a:p>
          <a:p>
            <a:pPr marL="342900" lvl="1" indent="-342900" defTabSz="3041755" eaLnBrk="0" hangingPunct="0">
              <a:buClr>
                <a:srgbClr val="782327"/>
              </a:buClr>
              <a:buSzPct val="152000"/>
              <a:buFont typeface="Arial" panose="020B0604020202020204" pitchFamily="34" charset="0"/>
              <a:buChar char="•"/>
            </a:pPr>
            <a:r>
              <a:rPr lang="en-US" sz="2200" dirty="0">
                <a:solidFill>
                  <a:schemeClr val="accent2">
                    <a:lumMod val="50000"/>
                  </a:schemeClr>
                </a:solidFill>
              </a:rPr>
              <a:t>Interventions such as education, training, and simulations improved nurse confidence and screening accuracy of CAM. </a:t>
            </a:r>
          </a:p>
          <a:p>
            <a:pPr marL="342900" lvl="1" indent="-342900" defTabSz="3041755" eaLnBrk="0" hangingPunct="0">
              <a:buClr>
                <a:srgbClr val="782327"/>
              </a:buClr>
              <a:buSzPct val="152000"/>
              <a:buFont typeface="Arial" panose="020B0604020202020204" pitchFamily="34" charset="0"/>
              <a:buChar char="•"/>
            </a:pPr>
            <a:r>
              <a:rPr lang="en-US" sz="2200" dirty="0">
                <a:solidFill>
                  <a:schemeClr val="accent2">
                    <a:lumMod val="50000"/>
                  </a:schemeClr>
                </a:solidFill>
              </a:rPr>
              <a:t>Key barriers identified included limited education and training, time constraints in clinical settings, and lack of workflow integration. </a:t>
            </a:r>
          </a:p>
        </p:txBody>
      </p:sp>
      <p:sp>
        <p:nvSpPr>
          <p:cNvPr id="20" name="Text Box 9"/>
          <p:cNvSpPr txBox="1">
            <a:spLocks noChangeArrowheads="1"/>
          </p:cNvSpPr>
          <p:nvPr/>
        </p:nvSpPr>
        <p:spPr bwMode="auto">
          <a:xfrm>
            <a:off x="389418" y="5275669"/>
            <a:ext cx="8618395" cy="4053852"/>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buClr>
                <a:srgbClr val="782327"/>
              </a:buClr>
              <a:buSzPct val="152000"/>
            </a:pPr>
            <a:r>
              <a:rPr lang="en-US" sz="3200" b="0" i="0" cap="all" dirty="0">
                <a:solidFill>
                  <a:schemeClr val="tx1"/>
                </a:solidFill>
                <a:latin typeface="Calibri" charset="0"/>
                <a:ea typeface="Calibri" charset="0"/>
                <a:cs typeface="Calibri" charset="0"/>
              </a:rPr>
              <a:t>Background</a:t>
            </a:r>
          </a:p>
          <a:p>
            <a:r>
              <a:rPr lang="en-US" sz="2100" dirty="0">
                <a:solidFill>
                  <a:schemeClr val="accent2">
                    <a:lumMod val="50000"/>
                  </a:schemeClr>
                </a:solidFill>
              </a:rPr>
              <a:t>Delirium is associated with increased mortality, prolonged hospital stays, and long-term cognitive decline. The Confusion Assessment Method (CAM) is a validated and widely used tool for delirium screening. Nurses play a critical role in early detection with their assessments and access to the patient at the bedside; however, inconsistent knowledge and application of CAM may limit its effectiveness in clinical practice.</a:t>
            </a:r>
          </a:p>
          <a:p>
            <a:endParaRPr lang="en-US" sz="2100" dirty="0">
              <a:solidFill>
                <a:schemeClr val="accent2">
                  <a:lumMod val="50000"/>
                </a:schemeClr>
              </a:solidFill>
            </a:endParaRPr>
          </a:p>
          <a:p>
            <a:br>
              <a:rPr lang="en-US" dirty="0"/>
            </a:br>
            <a:endParaRPr lang="en-US" sz="3200" b="0" i="0" cap="all" dirty="0">
              <a:solidFill>
                <a:schemeClr val="tx1"/>
              </a:solidFill>
              <a:latin typeface="Calibri" charset="0"/>
              <a:ea typeface="Calibri" charset="0"/>
              <a:cs typeface="Calibri" charset="0"/>
            </a:endParaRPr>
          </a:p>
        </p:txBody>
      </p:sp>
      <p:sp>
        <p:nvSpPr>
          <p:cNvPr id="21" name="Text Box 9"/>
          <p:cNvSpPr txBox="1">
            <a:spLocks noChangeArrowheads="1"/>
          </p:cNvSpPr>
          <p:nvPr/>
        </p:nvSpPr>
        <p:spPr bwMode="auto">
          <a:xfrm>
            <a:off x="417227" y="7862995"/>
            <a:ext cx="8448915" cy="2391858"/>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buClr>
                <a:srgbClr val="782327"/>
              </a:buClr>
              <a:buSzPct val="152000"/>
            </a:pPr>
            <a:r>
              <a:rPr lang="en-US" sz="3200" b="0" i="0" cap="all" dirty="0">
                <a:solidFill>
                  <a:schemeClr val="tx1"/>
                </a:solidFill>
                <a:latin typeface="Calibri" charset="0"/>
                <a:ea typeface="Calibri" charset="0"/>
                <a:cs typeface="Calibri" charset="0"/>
              </a:rPr>
              <a:t>Purpose</a:t>
            </a:r>
          </a:p>
          <a:p>
            <a:r>
              <a:rPr lang="en-US" sz="2200" dirty="0">
                <a:solidFill>
                  <a:schemeClr val="accent2">
                    <a:lumMod val="50000"/>
                  </a:schemeClr>
                </a:solidFill>
              </a:rPr>
              <a:t>The purpose of this scoping review is to map current evidence on nurses’ knowledge and use of the CAM, identify barriers to its implementation, and explore educational strategies to improve delirium recognition.</a:t>
            </a:r>
          </a:p>
          <a:p>
            <a:br>
              <a:rPr lang="en-US" sz="2200" dirty="0">
                <a:solidFill>
                  <a:schemeClr val="accent2">
                    <a:lumMod val="50000"/>
                  </a:schemeClr>
                </a:solidFill>
              </a:rPr>
            </a:br>
            <a:endParaRPr lang="en-US" sz="3200" b="0" i="0" cap="all" dirty="0">
              <a:solidFill>
                <a:schemeClr val="tx1"/>
              </a:solidFill>
              <a:latin typeface="Calibri" charset="0"/>
              <a:ea typeface="Calibri" charset="0"/>
              <a:cs typeface="Calibri" charset="0"/>
            </a:endParaRPr>
          </a:p>
        </p:txBody>
      </p:sp>
      <p:sp>
        <p:nvSpPr>
          <p:cNvPr id="22" name="Text Box 9"/>
          <p:cNvSpPr txBox="1">
            <a:spLocks noChangeArrowheads="1"/>
          </p:cNvSpPr>
          <p:nvPr/>
        </p:nvSpPr>
        <p:spPr bwMode="auto">
          <a:xfrm>
            <a:off x="389418" y="9429234"/>
            <a:ext cx="8448915" cy="4884848"/>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buClr>
                <a:srgbClr val="782327"/>
              </a:buClr>
              <a:buSzPct val="152000"/>
            </a:pPr>
            <a:r>
              <a:rPr lang="en-US" sz="3200" b="0" i="0" cap="all" dirty="0" err="1">
                <a:solidFill>
                  <a:schemeClr val="tx1"/>
                </a:solidFill>
                <a:latin typeface="Calibri" charset="0"/>
                <a:ea typeface="Calibri" charset="0"/>
                <a:cs typeface="Calibri" charset="0"/>
              </a:rPr>
              <a:t>MeThods</a:t>
            </a:r>
            <a:endParaRPr lang="en-US" sz="3200" b="0" i="0" cap="all" dirty="0">
              <a:solidFill>
                <a:schemeClr val="tx1"/>
              </a:solidFill>
              <a:latin typeface="Calibri" charset="0"/>
              <a:ea typeface="Calibri" charset="0"/>
              <a:cs typeface="Calibri" charset="0"/>
            </a:endParaRPr>
          </a:p>
          <a:p>
            <a:pPr marL="0" lvl="1" defTabSz="3041755" eaLnBrk="0" hangingPunct="0">
              <a:buClr>
                <a:srgbClr val="782327"/>
              </a:buClr>
              <a:buSzPct val="152000"/>
            </a:pPr>
            <a:r>
              <a:rPr lang="en-US" sz="2800" cap="all" dirty="0">
                <a:solidFill>
                  <a:srgbClr val="7BAFD4"/>
                </a:solidFill>
                <a:latin typeface="Calibri" charset="0"/>
                <a:ea typeface="Calibri" charset="0"/>
                <a:cs typeface="Calibri" charset="0"/>
              </a:rPr>
              <a:t>Study Design </a:t>
            </a:r>
          </a:p>
          <a:p>
            <a:pPr marL="0" lvl="1" defTabSz="3041755" eaLnBrk="0" hangingPunct="0">
              <a:buClr>
                <a:srgbClr val="782327"/>
              </a:buClr>
              <a:buSzPct val="152000"/>
            </a:pPr>
            <a:r>
              <a:rPr lang="en-US" sz="2200" dirty="0">
                <a:solidFill>
                  <a:schemeClr val="accent2">
                    <a:lumMod val="50000"/>
                  </a:schemeClr>
                </a:solidFill>
                <a:cs typeface="Arial" pitchFamily="34" charset="0"/>
              </a:rPr>
              <a:t>This scoping review was guided by the PRISMA-</a:t>
            </a:r>
            <a:r>
              <a:rPr lang="en-US" sz="2200" dirty="0" err="1">
                <a:solidFill>
                  <a:schemeClr val="accent2">
                    <a:lumMod val="50000"/>
                  </a:schemeClr>
                </a:solidFill>
                <a:cs typeface="Arial" pitchFamily="34" charset="0"/>
              </a:rPr>
              <a:t>ScR</a:t>
            </a:r>
            <a:r>
              <a:rPr lang="en-US" sz="2200" dirty="0">
                <a:solidFill>
                  <a:schemeClr val="accent2">
                    <a:lumMod val="50000"/>
                  </a:schemeClr>
                </a:solidFill>
                <a:cs typeface="Arial" pitchFamily="34" charset="0"/>
              </a:rPr>
              <a:t> framework.</a:t>
            </a:r>
          </a:p>
          <a:p>
            <a:pPr marL="0" lvl="1" defTabSz="3041755" eaLnBrk="0" hangingPunct="0">
              <a:buClr>
                <a:srgbClr val="782327"/>
              </a:buClr>
              <a:buSzPct val="152000"/>
            </a:pPr>
            <a:r>
              <a:rPr lang="en-US" sz="2800" cap="all" dirty="0">
                <a:solidFill>
                  <a:srgbClr val="7BAFD4"/>
                </a:solidFill>
                <a:latin typeface="Calibri" charset="0"/>
                <a:ea typeface="Calibri" charset="0"/>
                <a:cs typeface="Calibri" charset="0"/>
              </a:rPr>
              <a:t>Sample </a:t>
            </a:r>
          </a:p>
          <a:p>
            <a:pPr marL="457200" lvl="1" indent="-457200" defTabSz="3041755" eaLnBrk="0" hangingPunct="0">
              <a:buClr>
                <a:srgbClr val="782327"/>
              </a:buClr>
              <a:buSzPct val="152000"/>
              <a:buFont typeface="Arial" panose="020B0604020202020204" pitchFamily="34" charset="0"/>
              <a:buChar char="•"/>
            </a:pPr>
            <a:r>
              <a:rPr lang="en-US" sz="2200" dirty="0">
                <a:solidFill>
                  <a:schemeClr val="accent2">
                    <a:lumMod val="50000"/>
                  </a:schemeClr>
                </a:solidFill>
                <a:cs typeface="Arial" pitchFamily="34" charset="0"/>
              </a:rPr>
              <a:t>The 14 studies included focused on registered nurses.</a:t>
            </a:r>
          </a:p>
          <a:p>
            <a:pPr marL="457200" lvl="1" indent="-457200" defTabSz="3041755" eaLnBrk="0" hangingPunct="0">
              <a:buClr>
                <a:srgbClr val="782327"/>
              </a:buClr>
              <a:buSzPct val="152000"/>
              <a:buFont typeface="Arial" panose="020B0604020202020204" pitchFamily="34" charset="0"/>
              <a:buChar char="•"/>
            </a:pPr>
            <a:r>
              <a:rPr lang="en-US" sz="2200" dirty="0">
                <a:solidFill>
                  <a:schemeClr val="accent2">
                    <a:lumMod val="50000"/>
                  </a:schemeClr>
                </a:solidFill>
                <a:cs typeface="Arial" pitchFamily="34" charset="0"/>
              </a:rPr>
              <a:t>The sample also focused directly on CAM usage by nurses in adult patient populations.</a:t>
            </a:r>
          </a:p>
          <a:p>
            <a:pPr marL="457200" lvl="1" indent="-457200" defTabSz="3041755" eaLnBrk="0" hangingPunct="0">
              <a:buClr>
                <a:srgbClr val="782327"/>
              </a:buClr>
              <a:buSzPct val="152000"/>
              <a:buFont typeface="Arial" panose="020B0604020202020204" pitchFamily="34" charset="0"/>
              <a:buChar char="•"/>
            </a:pPr>
            <a:r>
              <a:rPr lang="en-US" sz="2200" dirty="0">
                <a:solidFill>
                  <a:schemeClr val="accent2">
                    <a:lumMod val="50000"/>
                  </a:schemeClr>
                </a:solidFill>
                <a:cs typeface="Arial" pitchFamily="34" charset="0"/>
              </a:rPr>
              <a:t>Peer reviewed articles in English.</a:t>
            </a:r>
            <a:endParaRPr lang="en-US" sz="2800" dirty="0">
              <a:solidFill>
                <a:schemeClr val="accent2">
                  <a:lumMod val="50000"/>
                </a:schemeClr>
              </a:solidFill>
              <a:cs typeface="Arial" pitchFamily="34" charset="0"/>
            </a:endParaRPr>
          </a:p>
          <a:p>
            <a:pPr marL="0" lvl="1" defTabSz="3041755" eaLnBrk="0" hangingPunct="0">
              <a:buClr>
                <a:srgbClr val="782327"/>
              </a:buClr>
              <a:buSzPct val="152000"/>
            </a:pPr>
            <a:r>
              <a:rPr lang="en-US" sz="2800" cap="all" dirty="0">
                <a:solidFill>
                  <a:srgbClr val="7BAFD4"/>
                </a:solidFill>
                <a:latin typeface="Calibri" charset="0"/>
                <a:ea typeface="Calibri" charset="0"/>
                <a:cs typeface="Calibri" charset="0"/>
              </a:rPr>
              <a:t>APPENDIX A</a:t>
            </a:r>
          </a:p>
          <a:p>
            <a:pPr marL="0" lvl="1" defTabSz="3041755" eaLnBrk="0" hangingPunct="0">
              <a:buClr>
                <a:srgbClr val="782327"/>
              </a:buClr>
              <a:buSzPct val="152000"/>
            </a:pPr>
            <a:r>
              <a:rPr lang="en-US" sz="2200" dirty="0">
                <a:solidFill>
                  <a:schemeClr val="accent2">
                    <a:lumMod val="50000"/>
                  </a:schemeClr>
                </a:solidFill>
                <a:cs typeface="Arial" pitchFamily="34" charset="0"/>
              </a:rPr>
              <a:t>Prisma Diagram for Article Selection Process from Covidence utilized to demonstrate the study selection process. This included identification, screening, eligibility, and the inclusion of 14 articles. </a:t>
            </a:r>
          </a:p>
          <a:p>
            <a:pPr marL="0" lvl="1" defTabSz="3041755" eaLnBrk="0" hangingPunct="0">
              <a:buClr>
                <a:srgbClr val="782327"/>
              </a:buClr>
              <a:buSzPct val="152000"/>
            </a:pPr>
            <a:endParaRPr lang="en-US" sz="2200" cap="all" dirty="0">
              <a:latin typeface="Calibri" charset="0"/>
              <a:ea typeface="Calibri" charset="0"/>
              <a:cs typeface="Calibri" charset="0"/>
            </a:endParaRPr>
          </a:p>
        </p:txBody>
      </p:sp>
      <p:graphicFrame>
        <p:nvGraphicFramePr>
          <p:cNvPr id="6" name="Table 5">
            <a:extLst>
              <a:ext uri="{FF2B5EF4-FFF2-40B4-BE49-F238E27FC236}">
                <a16:creationId xmlns:a16="http://schemas.microsoft.com/office/drawing/2014/main" id="{FE27781A-1E80-3632-11D0-E9D1B4205526}"/>
              </a:ext>
            </a:extLst>
          </p:cNvPr>
          <p:cNvGraphicFramePr>
            <a:graphicFrameLocks noGrp="1"/>
          </p:cNvGraphicFramePr>
          <p:nvPr>
            <p:extLst>
              <p:ext uri="{D42A27DB-BD31-4B8C-83A1-F6EECF244321}">
                <p14:modId xmlns:p14="http://schemas.microsoft.com/office/powerpoint/2010/main" val="673999929"/>
              </p:ext>
            </p:extLst>
          </p:nvPr>
        </p:nvGraphicFramePr>
        <p:xfrm>
          <a:off x="9962162" y="3613902"/>
          <a:ext cx="11557799" cy="4963267"/>
        </p:xfrm>
        <a:graphic>
          <a:graphicData uri="http://schemas.openxmlformats.org/drawingml/2006/table">
            <a:tbl>
              <a:tblPr firstRow="1" firstCol="1">
                <a:tableStyleId>{5C22544A-7EE6-4342-B048-85BDC9FD1C3A}</a:tableStyleId>
              </a:tblPr>
              <a:tblGrid>
                <a:gridCol w="2696046">
                  <a:extLst>
                    <a:ext uri="{9D8B030D-6E8A-4147-A177-3AD203B41FA5}">
                      <a16:colId xmlns:a16="http://schemas.microsoft.com/office/drawing/2014/main" val="2824378587"/>
                    </a:ext>
                  </a:extLst>
                </a:gridCol>
                <a:gridCol w="4150008">
                  <a:extLst>
                    <a:ext uri="{9D8B030D-6E8A-4147-A177-3AD203B41FA5}">
                      <a16:colId xmlns:a16="http://schemas.microsoft.com/office/drawing/2014/main" val="2502892057"/>
                    </a:ext>
                  </a:extLst>
                </a:gridCol>
                <a:gridCol w="4711745">
                  <a:extLst>
                    <a:ext uri="{9D8B030D-6E8A-4147-A177-3AD203B41FA5}">
                      <a16:colId xmlns:a16="http://schemas.microsoft.com/office/drawing/2014/main" val="2307645832"/>
                    </a:ext>
                  </a:extLst>
                </a:gridCol>
              </a:tblGrid>
              <a:tr h="517722">
                <a:tc>
                  <a:txBody>
                    <a:bodyPr/>
                    <a:lstStyle/>
                    <a:p>
                      <a:pPr marL="0" marR="0" algn="ctr">
                        <a:lnSpc>
                          <a:spcPct val="115000"/>
                        </a:lnSpc>
                        <a:spcAft>
                          <a:spcPts val="800"/>
                        </a:spcAft>
                        <a:buNone/>
                      </a:pPr>
                      <a:r>
                        <a:rPr lang="en-US" sz="1800" kern="100" dirty="0">
                          <a:effectLst/>
                          <a:latin typeface="+mn-lt"/>
                        </a:rPr>
                        <a:t>Theme</a:t>
                      </a:r>
                      <a:endParaRPr lang="en-US" sz="1800" kern="100" dirty="0">
                        <a:effectLst/>
                        <a:latin typeface="+mn-lt"/>
                        <a:ea typeface="Aptos" panose="020B0004020202020204" pitchFamily="34" charset="0"/>
                        <a:cs typeface="Times New Roman" panose="02020603050405020304" pitchFamily="18" charset="0"/>
                      </a:endParaRPr>
                    </a:p>
                  </a:txBody>
                  <a:tcPr marL="63500" marR="63500" marT="63500" marB="63500"/>
                </a:tc>
                <a:tc>
                  <a:txBody>
                    <a:bodyPr/>
                    <a:lstStyle/>
                    <a:p>
                      <a:pPr marL="0" marR="0" algn="ctr">
                        <a:lnSpc>
                          <a:spcPct val="115000"/>
                        </a:lnSpc>
                        <a:spcAft>
                          <a:spcPts val="800"/>
                        </a:spcAft>
                        <a:buNone/>
                      </a:pPr>
                      <a:r>
                        <a:rPr lang="en-US" sz="1800" kern="100">
                          <a:effectLst/>
                          <a:latin typeface="+mn-lt"/>
                        </a:rPr>
                        <a:t>Supporting Studies</a:t>
                      </a:r>
                      <a:endParaRPr lang="en-US" sz="1800" kern="100">
                        <a:effectLst/>
                        <a:latin typeface="+mn-lt"/>
                        <a:ea typeface="Aptos" panose="020B0004020202020204" pitchFamily="34" charset="0"/>
                        <a:cs typeface="Times New Roman" panose="02020603050405020304" pitchFamily="18" charset="0"/>
                      </a:endParaRPr>
                    </a:p>
                  </a:txBody>
                  <a:tcPr marL="63500" marR="63500" marT="63500" marB="63500"/>
                </a:tc>
                <a:tc>
                  <a:txBody>
                    <a:bodyPr/>
                    <a:lstStyle/>
                    <a:p>
                      <a:pPr marL="0" marR="0" algn="ctr">
                        <a:lnSpc>
                          <a:spcPct val="115000"/>
                        </a:lnSpc>
                        <a:spcAft>
                          <a:spcPts val="800"/>
                        </a:spcAft>
                        <a:buNone/>
                      </a:pPr>
                      <a:r>
                        <a:rPr lang="en-US" sz="1800" kern="100">
                          <a:effectLst/>
                          <a:latin typeface="+mn-lt"/>
                        </a:rPr>
                        <a:t>Key Findings Across Studies</a:t>
                      </a:r>
                      <a:endParaRPr lang="en-US" sz="1800" kern="100">
                        <a:effectLst/>
                        <a:latin typeface="+mn-lt"/>
                        <a:ea typeface="Aptos" panose="020B0004020202020204" pitchFamily="34" charset="0"/>
                        <a:cs typeface="Times New Roman" panose="02020603050405020304" pitchFamily="18" charset="0"/>
                      </a:endParaRPr>
                    </a:p>
                  </a:txBody>
                  <a:tcPr marL="63500" marR="63500" marT="63500" marB="63500"/>
                </a:tc>
                <a:extLst>
                  <a:ext uri="{0D108BD9-81ED-4DB2-BD59-A6C34878D82A}">
                    <a16:rowId xmlns:a16="http://schemas.microsoft.com/office/drawing/2014/main" val="4293587385"/>
                  </a:ext>
                </a:extLst>
              </a:tr>
              <a:tr h="889109">
                <a:tc>
                  <a:txBody>
                    <a:bodyPr/>
                    <a:lstStyle/>
                    <a:p>
                      <a:pPr marL="0" marR="0">
                        <a:lnSpc>
                          <a:spcPct val="115000"/>
                        </a:lnSpc>
                        <a:spcAft>
                          <a:spcPts val="800"/>
                        </a:spcAft>
                        <a:buNone/>
                      </a:pPr>
                      <a:r>
                        <a:rPr lang="en-US" sz="1800" kern="100" dirty="0">
                          <a:effectLst/>
                          <a:latin typeface="+mn-lt"/>
                        </a:rPr>
                        <a:t>Baseline knowledge of CAM</a:t>
                      </a:r>
                      <a:endParaRPr lang="en-US" sz="1800" kern="100" dirty="0">
                        <a:effectLst/>
                        <a:latin typeface="+mn-lt"/>
                        <a:ea typeface="Aptos" panose="020B0004020202020204" pitchFamily="34" charset="0"/>
                        <a:cs typeface="Times New Roman" panose="02020603050405020304" pitchFamily="18" charset="0"/>
                      </a:endParaRPr>
                    </a:p>
                  </a:txBody>
                  <a:tcPr marL="63500" marR="63500" marT="63500" marB="63500"/>
                </a:tc>
                <a:tc>
                  <a:txBody>
                    <a:bodyPr/>
                    <a:lstStyle/>
                    <a:p>
                      <a:pPr marL="0" marR="0">
                        <a:lnSpc>
                          <a:spcPct val="115000"/>
                        </a:lnSpc>
                        <a:spcAft>
                          <a:spcPts val="800"/>
                        </a:spcAft>
                        <a:buNone/>
                      </a:pPr>
                      <a:r>
                        <a:rPr lang="en-US" sz="1800" kern="100">
                          <a:effectLst/>
                          <a:latin typeface="+mn-lt"/>
                        </a:rPr>
                        <a:t>Murungi et al. (2023); Blevins &amp; DeGennaro (2018)</a:t>
                      </a:r>
                      <a:endParaRPr lang="en-US" sz="1800" kern="100">
                        <a:effectLst/>
                        <a:latin typeface="+mn-lt"/>
                        <a:ea typeface="Aptos" panose="020B0004020202020204" pitchFamily="34" charset="0"/>
                        <a:cs typeface="Times New Roman" panose="02020603050405020304" pitchFamily="18" charset="0"/>
                      </a:endParaRPr>
                    </a:p>
                  </a:txBody>
                  <a:tcPr marL="63500" marR="63500" marT="63500" marB="63500"/>
                </a:tc>
                <a:tc>
                  <a:txBody>
                    <a:bodyPr/>
                    <a:lstStyle/>
                    <a:p>
                      <a:pPr marL="0" marR="0">
                        <a:lnSpc>
                          <a:spcPct val="115000"/>
                        </a:lnSpc>
                        <a:spcAft>
                          <a:spcPts val="800"/>
                        </a:spcAft>
                        <a:buNone/>
                      </a:pPr>
                      <a:r>
                        <a:rPr lang="en-US" sz="1800" kern="100" dirty="0">
                          <a:effectLst/>
                          <a:latin typeface="+mn-lt"/>
                        </a:rPr>
                        <a:t>Nurses demonstrated variable understanding of CAM features prior to training.</a:t>
                      </a:r>
                      <a:endParaRPr lang="en-US" sz="1800" kern="100" dirty="0">
                        <a:effectLst/>
                        <a:latin typeface="+mn-lt"/>
                        <a:ea typeface="Aptos" panose="020B0004020202020204" pitchFamily="34" charset="0"/>
                        <a:cs typeface="Times New Roman" panose="02020603050405020304" pitchFamily="18" charset="0"/>
                      </a:endParaRPr>
                    </a:p>
                  </a:txBody>
                  <a:tcPr marL="63500" marR="63500" marT="63500" marB="63500"/>
                </a:tc>
                <a:extLst>
                  <a:ext uri="{0D108BD9-81ED-4DB2-BD59-A6C34878D82A}">
                    <a16:rowId xmlns:a16="http://schemas.microsoft.com/office/drawing/2014/main" val="2281739013"/>
                  </a:ext>
                </a:extLst>
              </a:tr>
              <a:tr h="889109">
                <a:tc>
                  <a:txBody>
                    <a:bodyPr/>
                    <a:lstStyle/>
                    <a:p>
                      <a:pPr marL="0" marR="0">
                        <a:lnSpc>
                          <a:spcPct val="115000"/>
                        </a:lnSpc>
                        <a:spcAft>
                          <a:spcPts val="800"/>
                        </a:spcAft>
                        <a:buNone/>
                      </a:pPr>
                      <a:r>
                        <a:rPr lang="en-US" sz="1800" kern="100" dirty="0">
                          <a:effectLst/>
                          <a:latin typeface="+mn-lt"/>
                        </a:rPr>
                        <a:t>Confidence in CAM use</a:t>
                      </a:r>
                      <a:endParaRPr lang="en-US" sz="1800" kern="100" dirty="0">
                        <a:effectLst/>
                        <a:latin typeface="+mn-lt"/>
                        <a:ea typeface="Aptos" panose="020B0004020202020204" pitchFamily="34" charset="0"/>
                        <a:cs typeface="Times New Roman" panose="02020603050405020304" pitchFamily="18" charset="0"/>
                      </a:endParaRPr>
                    </a:p>
                  </a:txBody>
                  <a:tcPr marL="63500" marR="63500" marT="63500" marB="63500"/>
                </a:tc>
                <a:tc>
                  <a:txBody>
                    <a:bodyPr/>
                    <a:lstStyle/>
                    <a:p>
                      <a:pPr marL="0" marR="0">
                        <a:lnSpc>
                          <a:spcPct val="115000"/>
                        </a:lnSpc>
                        <a:spcAft>
                          <a:spcPts val="800"/>
                        </a:spcAft>
                        <a:buNone/>
                      </a:pPr>
                      <a:r>
                        <a:rPr lang="es-US" sz="1800" kern="100" dirty="0" err="1">
                          <a:effectLst/>
                          <a:latin typeface="+mn-lt"/>
                        </a:rPr>
                        <a:t>Hebeshy</a:t>
                      </a:r>
                      <a:r>
                        <a:rPr lang="es-US" sz="1800" kern="100" dirty="0">
                          <a:effectLst/>
                          <a:latin typeface="+mn-lt"/>
                        </a:rPr>
                        <a:t> et al. (2025); </a:t>
                      </a:r>
                      <a:r>
                        <a:rPr lang="es-US" sz="1800" kern="100" dirty="0" err="1">
                          <a:effectLst/>
                          <a:latin typeface="+mn-lt"/>
                        </a:rPr>
                        <a:t>DiLibero</a:t>
                      </a:r>
                      <a:r>
                        <a:rPr lang="es-US" sz="1800" kern="100" dirty="0">
                          <a:effectLst/>
                          <a:latin typeface="+mn-lt"/>
                        </a:rPr>
                        <a:t> et al. </a:t>
                      </a:r>
                      <a:r>
                        <a:rPr lang="en-US" sz="1800" kern="100" dirty="0">
                          <a:effectLst/>
                          <a:latin typeface="+mn-lt"/>
                        </a:rPr>
                        <a:t>(2016)</a:t>
                      </a:r>
                      <a:endParaRPr lang="en-US" sz="1800" kern="100" dirty="0">
                        <a:effectLst/>
                        <a:latin typeface="+mn-lt"/>
                        <a:ea typeface="Aptos" panose="020B0004020202020204" pitchFamily="34" charset="0"/>
                        <a:cs typeface="Times New Roman" panose="02020603050405020304" pitchFamily="18" charset="0"/>
                      </a:endParaRPr>
                    </a:p>
                  </a:txBody>
                  <a:tcPr marL="63500" marR="63500" marT="63500" marB="63500"/>
                </a:tc>
                <a:tc>
                  <a:txBody>
                    <a:bodyPr/>
                    <a:lstStyle/>
                    <a:p>
                      <a:pPr marL="0" marR="0">
                        <a:lnSpc>
                          <a:spcPct val="115000"/>
                        </a:lnSpc>
                        <a:spcAft>
                          <a:spcPts val="800"/>
                        </a:spcAft>
                        <a:buNone/>
                      </a:pPr>
                      <a:r>
                        <a:rPr lang="en-US" sz="1800" kern="100" dirty="0">
                          <a:effectLst/>
                          <a:latin typeface="+mn-lt"/>
                        </a:rPr>
                        <a:t>Lower confidence reported prior to education; improved following training.</a:t>
                      </a:r>
                      <a:endParaRPr lang="en-US" sz="1800" kern="100" dirty="0">
                        <a:effectLst/>
                        <a:latin typeface="+mn-lt"/>
                        <a:ea typeface="Aptos" panose="020B0004020202020204" pitchFamily="34" charset="0"/>
                        <a:cs typeface="Times New Roman" panose="02020603050405020304" pitchFamily="18" charset="0"/>
                      </a:endParaRPr>
                    </a:p>
                  </a:txBody>
                  <a:tcPr marL="63500" marR="63500" marT="63500" marB="63500"/>
                </a:tc>
                <a:extLst>
                  <a:ext uri="{0D108BD9-81ED-4DB2-BD59-A6C34878D82A}">
                    <a16:rowId xmlns:a16="http://schemas.microsoft.com/office/drawing/2014/main" val="1363133679"/>
                  </a:ext>
                </a:extLst>
              </a:tr>
              <a:tr h="889109">
                <a:tc>
                  <a:txBody>
                    <a:bodyPr/>
                    <a:lstStyle/>
                    <a:p>
                      <a:pPr marL="0" marR="0">
                        <a:lnSpc>
                          <a:spcPct val="115000"/>
                        </a:lnSpc>
                        <a:spcAft>
                          <a:spcPts val="800"/>
                        </a:spcAft>
                        <a:buNone/>
                      </a:pPr>
                      <a:r>
                        <a:rPr lang="en-US" sz="1800" kern="100">
                          <a:effectLst/>
                          <a:latin typeface="+mn-lt"/>
                        </a:rPr>
                        <a:t>Assessment accuracy</a:t>
                      </a:r>
                      <a:endParaRPr lang="en-US" sz="1800" kern="100">
                        <a:effectLst/>
                        <a:latin typeface="+mn-lt"/>
                        <a:ea typeface="Aptos" panose="020B0004020202020204" pitchFamily="34" charset="0"/>
                        <a:cs typeface="Times New Roman" panose="02020603050405020304" pitchFamily="18" charset="0"/>
                      </a:endParaRPr>
                    </a:p>
                  </a:txBody>
                  <a:tcPr marL="63500" marR="63500" marT="63500" marB="63500"/>
                </a:tc>
                <a:tc>
                  <a:txBody>
                    <a:bodyPr/>
                    <a:lstStyle/>
                    <a:p>
                      <a:pPr marL="0" marR="0">
                        <a:lnSpc>
                          <a:spcPct val="115000"/>
                        </a:lnSpc>
                        <a:spcAft>
                          <a:spcPts val="800"/>
                        </a:spcAft>
                        <a:buNone/>
                      </a:pPr>
                      <a:r>
                        <a:rPr lang="es-US" sz="1800" kern="100">
                          <a:effectLst/>
                          <a:latin typeface="+mn-lt"/>
                        </a:rPr>
                        <a:t>DiLibero et al. (2016); Murungi et al. </a:t>
                      </a:r>
                      <a:r>
                        <a:rPr lang="en-US" sz="1800" kern="100">
                          <a:effectLst/>
                          <a:latin typeface="+mn-lt"/>
                        </a:rPr>
                        <a:t>(2023)</a:t>
                      </a:r>
                      <a:endParaRPr lang="en-US" sz="1800" kern="100">
                        <a:effectLst/>
                        <a:latin typeface="+mn-lt"/>
                        <a:ea typeface="Aptos" panose="020B0004020202020204" pitchFamily="34" charset="0"/>
                        <a:cs typeface="Times New Roman" panose="02020603050405020304" pitchFamily="18" charset="0"/>
                      </a:endParaRPr>
                    </a:p>
                  </a:txBody>
                  <a:tcPr marL="63500" marR="63500" marT="63500" marB="63500"/>
                </a:tc>
                <a:tc>
                  <a:txBody>
                    <a:bodyPr/>
                    <a:lstStyle/>
                    <a:p>
                      <a:pPr marL="0" marR="0">
                        <a:lnSpc>
                          <a:spcPct val="115000"/>
                        </a:lnSpc>
                        <a:spcAft>
                          <a:spcPts val="800"/>
                        </a:spcAft>
                        <a:buNone/>
                      </a:pPr>
                      <a:r>
                        <a:rPr lang="en-US" sz="1800" kern="100" dirty="0">
                          <a:effectLst/>
                          <a:latin typeface="+mn-lt"/>
                        </a:rPr>
                        <a:t>Accuracy improved significantly with structured education and coaching.</a:t>
                      </a:r>
                      <a:endParaRPr lang="en-US" sz="1800" kern="100" dirty="0">
                        <a:effectLst/>
                        <a:latin typeface="+mn-lt"/>
                        <a:ea typeface="Aptos" panose="020B0004020202020204" pitchFamily="34" charset="0"/>
                        <a:cs typeface="Times New Roman" panose="02020603050405020304" pitchFamily="18" charset="0"/>
                      </a:endParaRPr>
                    </a:p>
                  </a:txBody>
                  <a:tcPr marL="63500" marR="63500" marT="63500" marB="63500"/>
                </a:tc>
                <a:extLst>
                  <a:ext uri="{0D108BD9-81ED-4DB2-BD59-A6C34878D82A}">
                    <a16:rowId xmlns:a16="http://schemas.microsoft.com/office/drawing/2014/main" val="2651205506"/>
                  </a:ext>
                </a:extLst>
              </a:tr>
              <a:tr h="889109">
                <a:tc>
                  <a:txBody>
                    <a:bodyPr/>
                    <a:lstStyle/>
                    <a:p>
                      <a:pPr marL="0" marR="0">
                        <a:lnSpc>
                          <a:spcPct val="115000"/>
                        </a:lnSpc>
                        <a:spcAft>
                          <a:spcPts val="800"/>
                        </a:spcAft>
                        <a:buNone/>
                      </a:pPr>
                      <a:r>
                        <a:rPr lang="en-US" sz="1800" kern="100">
                          <a:effectLst/>
                          <a:latin typeface="+mn-lt"/>
                        </a:rPr>
                        <a:t>Consistency of use</a:t>
                      </a:r>
                      <a:endParaRPr lang="en-US" sz="1800" kern="100">
                        <a:effectLst/>
                        <a:latin typeface="+mn-lt"/>
                        <a:ea typeface="Aptos" panose="020B0004020202020204" pitchFamily="34" charset="0"/>
                        <a:cs typeface="Times New Roman" panose="02020603050405020304" pitchFamily="18" charset="0"/>
                      </a:endParaRPr>
                    </a:p>
                  </a:txBody>
                  <a:tcPr marL="63500" marR="63500" marT="63500" marB="63500"/>
                </a:tc>
                <a:tc>
                  <a:txBody>
                    <a:bodyPr/>
                    <a:lstStyle/>
                    <a:p>
                      <a:pPr marL="0" marR="0">
                        <a:lnSpc>
                          <a:spcPct val="115000"/>
                        </a:lnSpc>
                        <a:spcAft>
                          <a:spcPts val="800"/>
                        </a:spcAft>
                        <a:buNone/>
                      </a:pPr>
                      <a:r>
                        <a:rPr lang="es-US" sz="1800" kern="100" dirty="0" err="1">
                          <a:effectLst/>
                          <a:latin typeface="+mn-lt"/>
                        </a:rPr>
                        <a:t>DiLibero</a:t>
                      </a:r>
                      <a:r>
                        <a:rPr lang="es-US" sz="1800" kern="100" dirty="0">
                          <a:effectLst/>
                          <a:latin typeface="+mn-lt"/>
                        </a:rPr>
                        <a:t> et al. (2018); Chambers et al. </a:t>
                      </a:r>
                      <a:r>
                        <a:rPr lang="en-US" sz="1800" kern="100" dirty="0">
                          <a:effectLst/>
                          <a:latin typeface="+mn-lt"/>
                        </a:rPr>
                        <a:t>(2025)</a:t>
                      </a:r>
                      <a:endParaRPr lang="en-US" sz="1800" kern="100" dirty="0">
                        <a:effectLst/>
                        <a:latin typeface="+mn-lt"/>
                        <a:ea typeface="Aptos" panose="020B0004020202020204" pitchFamily="34" charset="0"/>
                        <a:cs typeface="Times New Roman" panose="02020603050405020304" pitchFamily="18" charset="0"/>
                      </a:endParaRPr>
                    </a:p>
                  </a:txBody>
                  <a:tcPr marL="63500" marR="63500" marT="63500" marB="63500"/>
                </a:tc>
                <a:tc>
                  <a:txBody>
                    <a:bodyPr/>
                    <a:lstStyle/>
                    <a:p>
                      <a:pPr marL="0" marR="0">
                        <a:lnSpc>
                          <a:spcPct val="115000"/>
                        </a:lnSpc>
                        <a:spcAft>
                          <a:spcPts val="800"/>
                        </a:spcAft>
                        <a:buNone/>
                      </a:pPr>
                      <a:r>
                        <a:rPr lang="en-US" sz="1800" kern="100" dirty="0">
                          <a:effectLst/>
                          <a:latin typeface="+mn-lt"/>
                        </a:rPr>
                        <a:t>Inconsistent application without standardized protocols.</a:t>
                      </a:r>
                      <a:endParaRPr lang="en-US" sz="1800" kern="100" dirty="0">
                        <a:effectLst/>
                        <a:latin typeface="+mn-lt"/>
                        <a:ea typeface="Aptos" panose="020B0004020202020204" pitchFamily="34" charset="0"/>
                        <a:cs typeface="Times New Roman" panose="02020603050405020304" pitchFamily="18" charset="0"/>
                      </a:endParaRPr>
                    </a:p>
                  </a:txBody>
                  <a:tcPr marL="63500" marR="63500" marT="63500" marB="63500"/>
                </a:tc>
                <a:extLst>
                  <a:ext uri="{0D108BD9-81ED-4DB2-BD59-A6C34878D82A}">
                    <a16:rowId xmlns:a16="http://schemas.microsoft.com/office/drawing/2014/main" val="1765410908"/>
                  </a:ext>
                </a:extLst>
              </a:tr>
              <a:tr h="889109">
                <a:tc>
                  <a:txBody>
                    <a:bodyPr/>
                    <a:lstStyle/>
                    <a:p>
                      <a:pPr marL="0" marR="0">
                        <a:lnSpc>
                          <a:spcPct val="115000"/>
                        </a:lnSpc>
                        <a:spcAft>
                          <a:spcPts val="800"/>
                        </a:spcAft>
                        <a:buNone/>
                      </a:pPr>
                      <a:r>
                        <a:rPr lang="en-US" sz="1800" kern="100" dirty="0">
                          <a:effectLst/>
                          <a:latin typeface="+mn-lt"/>
                        </a:rPr>
                        <a:t>Diagnostic reliability of CAM</a:t>
                      </a:r>
                      <a:endParaRPr lang="en-US" sz="1800" kern="100" dirty="0">
                        <a:effectLst/>
                        <a:latin typeface="+mn-lt"/>
                        <a:ea typeface="Aptos" panose="020B0004020202020204" pitchFamily="34" charset="0"/>
                        <a:cs typeface="Times New Roman" panose="02020603050405020304" pitchFamily="18" charset="0"/>
                      </a:endParaRPr>
                    </a:p>
                  </a:txBody>
                  <a:tcPr marL="63500" marR="63500" marT="63500" marB="63500"/>
                </a:tc>
                <a:tc>
                  <a:txBody>
                    <a:bodyPr/>
                    <a:lstStyle/>
                    <a:p>
                      <a:pPr marL="0" marR="0">
                        <a:lnSpc>
                          <a:spcPct val="115000"/>
                        </a:lnSpc>
                        <a:spcAft>
                          <a:spcPts val="800"/>
                        </a:spcAft>
                        <a:buNone/>
                      </a:pPr>
                      <a:r>
                        <a:rPr lang="es-US" sz="1800" kern="100">
                          <a:effectLst/>
                          <a:latin typeface="+mn-lt"/>
                        </a:rPr>
                        <a:t>Barman et al. (2018); Lin et al. </a:t>
                      </a:r>
                      <a:r>
                        <a:rPr lang="en-US" sz="1800" kern="100">
                          <a:effectLst/>
                          <a:latin typeface="+mn-lt"/>
                        </a:rPr>
                        <a:t>(2023); Lin et al. (2025)</a:t>
                      </a:r>
                      <a:endParaRPr lang="en-US" sz="1800" kern="100">
                        <a:effectLst/>
                        <a:latin typeface="+mn-lt"/>
                        <a:ea typeface="Aptos" panose="020B0004020202020204" pitchFamily="34" charset="0"/>
                        <a:cs typeface="Times New Roman" panose="02020603050405020304" pitchFamily="18" charset="0"/>
                      </a:endParaRPr>
                    </a:p>
                  </a:txBody>
                  <a:tcPr marL="63500" marR="63500" marT="63500" marB="63500"/>
                </a:tc>
                <a:tc>
                  <a:txBody>
                    <a:bodyPr/>
                    <a:lstStyle/>
                    <a:p>
                      <a:pPr marL="0" marR="0">
                        <a:lnSpc>
                          <a:spcPct val="115000"/>
                        </a:lnSpc>
                        <a:spcAft>
                          <a:spcPts val="800"/>
                        </a:spcAft>
                        <a:buNone/>
                      </a:pPr>
                      <a:r>
                        <a:rPr lang="en-US" sz="1800" kern="100" dirty="0">
                          <a:effectLst/>
                          <a:latin typeface="+mn-lt"/>
                        </a:rPr>
                        <a:t>Sensitivity recorded at 75%, specificity  over 95% across settings</a:t>
                      </a:r>
                      <a:endParaRPr lang="en-US" sz="1800" kern="100" dirty="0">
                        <a:effectLst/>
                        <a:latin typeface="+mn-lt"/>
                        <a:ea typeface="Aptos" panose="020B0004020202020204" pitchFamily="34" charset="0"/>
                        <a:cs typeface="Times New Roman" panose="02020603050405020304" pitchFamily="18" charset="0"/>
                      </a:endParaRPr>
                    </a:p>
                  </a:txBody>
                  <a:tcPr marL="63500" marR="63500" marT="63500" marB="63500"/>
                </a:tc>
                <a:extLst>
                  <a:ext uri="{0D108BD9-81ED-4DB2-BD59-A6C34878D82A}">
                    <a16:rowId xmlns:a16="http://schemas.microsoft.com/office/drawing/2014/main" val="2505176331"/>
                  </a:ext>
                </a:extLst>
              </a:tr>
            </a:tbl>
          </a:graphicData>
        </a:graphic>
      </p:graphicFrame>
      <p:graphicFrame>
        <p:nvGraphicFramePr>
          <p:cNvPr id="17" name="Chart 16">
            <a:extLst>
              <a:ext uri="{FF2B5EF4-FFF2-40B4-BE49-F238E27FC236}">
                <a16:creationId xmlns:a16="http://schemas.microsoft.com/office/drawing/2014/main" id="{CF968201-0699-20AF-958E-3EBC300A16E5}"/>
              </a:ext>
            </a:extLst>
          </p:cNvPr>
          <p:cNvGraphicFramePr/>
          <p:nvPr>
            <p:extLst>
              <p:ext uri="{D42A27DB-BD31-4B8C-83A1-F6EECF244321}">
                <p14:modId xmlns:p14="http://schemas.microsoft.com/office/powerpoint/2010/main" val="355082262"/>
              </p:ext>
            </p:extLst>
          </p:nvPr>
        </p:nvGraphicFramePr>
        <p:xfrm>
          <a:off x="10182434" y="9453085"/>
          <a:ext cx="5841651" cy="5810144"/>
        </p:xfrm>
        <a:graphic>
          <a:graphicData uri="http://schemas.openxmlformats.org/drawingml/2006/chart">
            <c:chart xmlns:c="http://schemas.openxmlformats.org/drawingml/2006/chart" xmlns:r="http://schemas.openxmlformats.org/officeDocument/2006/relationships" r:id="rId3"/>
          </a:graphicData>
        </a:graphic>
      </p:graphicFrame>
      <p:sp>
        <p:nvSpPr>
          <p:cNvPr id="19" name="TextBox 18">
            <a:extLst>
              <a:ext uri="{FF2B5EF4-FFF2-40B4-BE49-F238E27FC236}">
                <a16:creationId xmlns:a16="http://schemas.microsoft.com/office/drawing/2014/main" id="{936DE56E-2655-7B60-B997-F5EAE94112C3}"/>
              </a:ext>
            </a:extLst>
          </p:cNvPr>
          <p:cNvSpPr txBox="1"/>
          <p:nvPr/>
        </p:nvSpPr>
        <p:spPr>
          <a:xfrm>
            <a:off x="10040549" y="8868632"/>
            <a:ext cx="6065827" cy="707886"/>
          </a:xfrm>
          <a:prstGeom prst="rect">
            <a:avLst/>
          </a:prstGeom>
          <a:noFill/>
        </p:spPr>
        <p:txBody>
          <a:bodyPr wrap="square">
            <a:spAutoFit/>
          </a:bodyPr>
          <a:lstStyle/>
          <a:p>
            <a:pPr algn="ctr" rtl="0">
              <a:spcBef>
                <a:spcPts val="1200"/>
              </a:spcBef>
              <a:spcAft>
                <a:spcPts val="1200"/>
              </a:spcAft>
              <a:buNone/>
            </a:pPr>
            <a:r>
              <a:rPr lang="en-US" sz="2000" b="1" i="0" u="sng" strike="noStrike" dirty="0">
                <a:solidFill>
                  <a:schemeClr val="accent1"/>
                </a:solidFill>
                <a:effectLst/>
              </a:rPr>
              <a:t>Improvements in CAM Performance Following Educational and System-Level Interventions</a:t>
            </a:r>
          </a:p>
        </p:txBody>
      </p:sp>
      <p:graphicFrame>
        <p:nvGraphicFramePr>
          <p:cNvPr id="26" name="Chart 25">
            <a:extLst>
              <a:ext uri="{FF2B5EF4-FFF2-40B4-BE49-F238E27FC236}">
                <a16:creationId xmlns:a16="http://schemas.microsoft.com/office/drawing/2014/main" id="{97C97A05-4A20-A8D6-7E8C-8306E44DC155}"/>
              </a:ext>
            </a:extLst>
          </p:cNvPr>
          <p:cNvGraphicFramePr/>
          <p:nvPr>
            <p:extLst>
              <p:ext uri="{D42A27DB-BD31-4B8C-83A1-F6EECF244321}">
                <p14:modId xmlns:p14="http://schemas.microsoft.com/office/powerpoint/2010/main" val="1602554539"/>
              </p:ext>
            </p:extLst>
          </p:nvPr>
        </p:nvGraphicFramePr>
        <p:xfrm>
          <a:off x="16086329" y="9463111"/>
          <a:ext cx="5841651" cy="5511686"/>
        </p:xfrm>
        <a:graphic>
          <a:graphicData uri="http://schemas.openxmlformats.org/drawingml/2006/chart">
            <c:chart xmlns:c="http://schemas.openxmlformats.org/drawingml/2006/chart" xmlns:r="http://schemas.openxmlformats.org/officeDocument/2006/relationships" r:id="rId4"/>
          </a:graphicData>
        </a:graphic>
      </p:graphicFrame>
      <p:sp>
        <p:nvSpPr>
          <p:cNvPr id="28" name="TextBox 27">
            <a:extLst>
              <a:ext uri="{FF2B5EF4-FFF2-40B4-BE49-F238E27FC236}">
                <a16:creationId xmlns:a16="http://schemas.microsoft.com/office/drawing/2014/main" id="{B8E02DB1-60F3-4F05-0F0B-62DCCA738068}"/>
              </a:ext>
            </a:extLst>
          </p:cNvPr>
          <p:cNvSpPr txBox="1"/>
          <p:nvPr/>
        </p:nvSpPr>
        <p:spPr>
          <a:xfrm>
            <a:off x="16391908" y="8898646"/>
            <a:ext cx="5128053" cy="707886"/>
          </a:xfrm>
          <a:prstGeom prst="rect">
            <a:avLst/>
          </a:prstGeom>
          <a:noFill/>
        </p:spPr>
        <p:txBody>
          <a:bodyPr wrap="square">
            <a:spAutoFit/>
          </a:bodyPr>
          <a:lstStyle/>
          <a:p>
            <a:pPr algn="ctr">
              <a:buNone/>
            </a:pPr>
            <a:r>
              <a:rPr lang="en-US" sz="2000" b="1" i="0" u="sng" strike="noStrike" dirty="0">
                <a:solidFill>
                  <a:schemeClr val="accent1"/>
                </a:solidFill>
                <a:effectLst/>
              </a:rPr>
              <a:t>Diagnostic Accuracy and Compliance of CAM Across Studies</a:t>
            </a:r>
            <a:endParaRPr lang="en-US" sz="2000" u="sng" dirty="0">
              <a:solidFill>
                <a:schemeClr val="accent1"/>
              </a:solidFill>
            </a:endParaRPr>
          </a:p>
        </p:txBody>
      </p:sp>
      <p:sp>
        <p:nvSpPr>
          <p:cNvPr id="30" name="TextBox 29">
            <a:extLst>
              <a:ext uri="{FF2B5EF4-FFF2-40B4-BE49-F238E27FC236}">
                <a16:creationId xmlns:a16="http://schemas.microsoft.com/office/drawing/2014/main" id="{0A398C64-3E9F-0C58-6D1C-2D7665E5CDD9}"/>
              </a:ext>
            </a:extLst>
          </p:cNvPr>
          <p:cNvSpPr txBox="1"/>
          <p:nvPr/>
        </p:nvSpPr>
        <p:spPr>
          <a:xfrm>
            <a:off x="10031636" y="15119230"/>
            <a:ext cx="9639463" cy="1938992"/>
          </a:xfrm>
          <a:prstGeom prst="rect">
            <a:avLst/>
          </a:prstGeom>
          <a:noFill/>
        </p:spPr>
        <p:txBody>
          <a:bodyPr wrap="square">
            <a:spAutoFit/>
          </a:bodyPr>
          <a:lstStyle/>
          <a:p>
            <a:pPr marL="0" lvl="1" defTabSz="3041755" eaLnBrk="0" hangingPunct="0">
              <a:buClr>
                <a:srgbClr val="782327"/>
              </a:buClr>
              <a:buSzPct val="152000"/>
            </a:pPr>
            <a:r>
              <a:rPr lang="en-US" sz="3200" b="0" i="0" cap="all" dirty="0">
                <a:solidFill>
                  <a:schemeClr val="tx1"/>
                </a:solidFill>
                <a:latin typeface="Calibri" charset="0"/>
                <a:ea typeface="Calibri" charset="0"/>
                <a:cs typeface="Calibri" charset="0"/>
              </a:rPr>
              <a:t>Figures</a:t>
            </a:r>
          </a:p>
          <a:p>
            <a:pPr marL="342900" indent="-342900">
              <a:buFont typeface="Arial" panose="020B0604020202020204" pitchFamily="34" charset="0"/>
              <a:buChar char="•"/>
            </a:pPr>
            <a:r>
              <a:rPr lang="en-US" sz="2200" dirty="0">
                <a:solidFill>
                  <a:schemeClr val="accent2">
                    <a:lumMod val="50000"/>
                  </a:schemeClr>
                </a:solidFill>
              </a:rPr>
              <a:t>Chart 1 (Left): Educational and system-level interventions consistently improved nurses’ CAM performance, specifically in screening and detection rates.</a:t>
            </a:r>
          </a:p>
          <a:p>
            <a:pPr marL="342900" indent="-342900">
              <a:buFont typeface="Arial" panose="020B0604020202020204" pitchFamily="34" charset="0"/>
              <a:buChar char="•"/>
            </a:pPr>
            <a:r>
              <a:rPr lang="en-US" sz="2200" dirty="0">
                <a:solidFill>
                  <a:schemeClr val="accent2">
                    <a:lumMod val="50000"/>
                  </a:schemeClr>
                </a:solidFill>
              </a:rPr>
              <a:t>Chart 2 (Right): The CAM demonstrates strong diagnostic accuracy and reliability when correctly applied, with stronger sensitivity across studies.</a:t>
            </a:r>
            <a:endParaRPr lang="en-US" sz="3200" cap="all" dirty="0">
              <a:solidFill>
                <a:schemeClr val="accent2">
                  <a:lumMod val="50000"/>
                </a:schemeClr>
              </a:solidFill>
              <a:cs typeface="Calibri" charset="0"/>
            </a:endParaRPr>
          </a:p>
        </p:txBody>
      </p:sp>
      <p:sp>
        <p:nvSpPr>
          <p:cNvPr id="31" name="TextBox 30">
            <a:extLst>
              <a:ext uri="{FF2B5EF4-FFF2-40B4-BE49-F238E27FC236}">
                <a16:creationId xmlns:a16="http://schemas.microsoft.com/office/drawing/2014/main" id="{A22FF91B-1F34-3B78-B975-944BEEA06F23}"/>
              </a:ext>
            </a:extLst>
          </p:cNvPr>
          <p:cNvSpPr txBox="1"/>
          <p:nvPr/>
        </p:nvSpPr>
        <p:spPr>
          <a:xfrm>
            <a:off x="10208818" y="2972228"/>
            <a:ext cx="9610928" cy="553998"/>
          </a:xfrm>
          <a:prstGeom prst="rect">
            <a:avLst/>
          </a:prstGeom>
          <a:noFill/>
        </p:spPr>
        <p:txBody>
          <a:bodyPr wrap="square" rtlCol="0">
            <a:spAutoFit/>
          </a:bodyPr>
          <a:lstStyle/>
          <a:p>
            <a:r>
              <a:rPr lang="en-US" sz="3000" dirty="0">
                <a:solidFill>
                  <a:schemeClr val="accent1"/>
                </a:solidFill>
              </a:rPr>
              <a:t>TABLE 1. DISCUSSION BREAKDOWN</a:t>
            </a:r>
          </a:p>
        </p:txBody>
      </p:sp>
      <p:pic>
        <p:nvPicPr>
          <p:cNvPr id="33" name="Picture 32">
            <a:extLst>
              <a:ext uri="{FF2B5EF4-FFF2-40B4-BE49-F238E27FC236}">
                <a16:creationId xmlns:a16="http://schemas.microsoft.com/office/drawing/2014/main" id="{509AC388-03A8-75B5-0F15-E7E2858E7F05}"/>
              </a:ext>
            </a:extLst>
          </p:cNvPr>
          <p:cNvPicPr>
            <a:picLocks noChangeAspect="1"/>
          </p:cNvPicPr>
          <p:nvPr/>
        </p:nvPicPr>
        <p:blipFill>
          <a:blip r:embed="rId5"/>
          <a:stretch>
            <a:fillRect/>
          </a:stretch>
        </p:blipFill>
        <p:spPr>
          <a:xfrm>
            <a:off x="19671099" y="15303757"/>
            <a:ext cx="2256881" cy="2193307"/>
          </a:xfrm>
          <a:prstGeom prst="rect">
            <a:avLst/>
          </a:prstGeom>
        </p:spPr>
      </p:pic>
      <p:sp>
        <p:nvSpPr>
          <p:cNvPr id="34" name="TextBox 33">
            <a:extLst>
              <a:ext uri="{FF2B5EF4-FFF2-40B4-BE49-F238E27FC236}">
                <a16:creationId xmlns:a16="http://schemas.microsoft.com/office/drawing/2014/main" id="{AD1D1562-3C32-9B1B-27EC-F7D3F8732C1D}"/>
              </a:ext>
            </a:extLst>
          </p:cNvPr>
          <p:cNvSpPr txBox="1"/>
          <p:nvPr/>
        </p:nvSpPr>
        <p:spPr>
          <a:xfrm>
            <a:off x="19885731" y="14925437"/>
            <a:ext cx="1634230" cy="430887"/>
          </a:xfrm>
          <a:prstGeom prst="rect">
            <a:avLst/>
          </a:prstGeom>
          <a:noFill/>
        </p:spPr>
        <p:txBody>
          <a:bodyPr wrap="none" rtlCol="0">
            <a:spAutoFit/>
          </a:bodyPr>
          <a:lstStyle/>
          <a:p>
            <a:r>
              <a:rPr lang="en-US" sz="2200" b="1" u="sng" dirty="0"/>
              <a:t>REFERENCES</a:t>
            </a:r>
          </a:p>
        </p:txBody>
      </p:sp>
    </p:spTree>
    <p:extLst>
      <p:ext uri="{BB962C8B-B14F-4D97-AF65-F5344CB8AC3E}">
        <p14:creationId xmlns:p14="http://schemas.microsoft.com/office/powerpoint/2010/main" val="1336661623"/>
      </p:ext>
    </p:extLst>
  </p:cSld>
  <p:clrMapOvr>
    <a:masterClrMapping/>
  </p:clrMapOvr>
</p:sld>
</file>

<file path=ppt/theme/theme1.xml><?xml version="1.0" encoding="utf-8"?>
<a:theme xmlns:a="http://schemas.openxmlformats.org/drawingml/2006/main" name="SON Stnd 1">
  <a:themeElements>
    <a:clrScheme name="SON Color Palette">
      <a:dk1>
        <a:srgbClr val="00233D"/>
      </a:dk1>
      <a:lt1>
        <a:srgbClr val="FFFFFF"/>
      </a:lt1>
      <a:dk2>
        <a:srgbClr val="7BAFD4"/>
      </a:dk2>
      <a:lt2>
        <a:srgbClr val="BED6DB"/>
      </a:lt2>
      <a:accent1>
        <a:srgbClr val="003150"/>
      </a:accent1>
      <a:accent2>
        <a:srgbClr val="A5ACAF"/>
      </a:accent2>
      <a:accent3>
        <a:srgbClr val="A5D867"/>
      </a:accent3>
      <a:accent4>
        <a:srgbClr val="E4D5D3"/>
      </a:accent4>
      <a:accent5>
        <a:srgbClr val="D6938A"/>
      </a:accent5>
      <a:accent6>
        <a:srgbClr val="EDE8C4"/>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Master 2" id="{F0750060-58BC-2641-8628-F4E448F1215E}" vid="{A323C522-4338-B44C-AB3B-081DA85D48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B9859A42727E84CAE3BC9F4C3190CFD" ma:contentTypeVersion="11" ma:contentTypeDescription="Create a new document." ma:contentTypeScope="" ma:versionID="5b80a1847ba5856d33cfe718f688e172">
  <xsd:schema xmlns:xsd="http://www.w3.org/2001/XMLSchema" xmlns:xs="http://www.w3.org/2001/XMLSchema" xmlns:p="http://schemas.microsoft.com/office/2006/metadata/properties" xmlns:ns2="b728e02d-9ae8-4f14-8123-c5291f222428" xmlns:ns3="7f5cce54-953e-4401-b8ca-d639869d96fb" targetNamespace="http://schemas.microsoft.com/office/2006/metadata/properties" ma:root="true" ma:fieldsID="008e299eb3c9a4a4940f7c7a2ce931f9" ns2:_="" ns3:_="">
    <xsd:import namespace="b728e02d-9ae8-4f14-8123-c5291f222428"/>
    <xsd:import namespace="7f5cce54-953e-4401-b8ca-d639869d96f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28e02d-9ae8-4f14-8123-c5291f2224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3fdc6da-32ca-4a2b-983e-32d6a4a8ae6b"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f5cce54-953e-4401-b8ca-d639869d96f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1c47df48-0d5f-498a-8c6a-73e01115ce72}" ma:internalName="TaxCatchAll" ma:showField="CatchAllData" ma:web="7f5cce54-953e-4401-b8ca-d639869d96f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728e02d-9ae8-4f14-8123-c5291f222428">
      <Terms xmlns="http://schemas.microsoft.com/office/infopath/2007/PartnerControls"/>
    </lcf76f155ced4ddcb4097134ff3c332f>
    <TaxCatchAll xmlns="7f5cce54-953e-4401-b8ca-d639869d96fb" xsi:nil="true"/>
  </documentManagement>
</p:properties>
</file>

<file path=customXml/itemProps1.xml><?xml version="1.0" encoding="utf-8"?>
<ds:datastoreItem xmlns:ds="http://schemas.openxmlformats.org/officeDocument/2006/customXml" ds:itemID="{27154B71-D68E-46E3-A925-6B1FB7CCD34C}"/>
</file>

<file path=customXml/itemProps2.xml><?xml version="1.0" encoding="utf-8"?>
<ds:datastoreItem xmlns:ds="http://schemas.openxmlformats.org/officeDocument/2006/customXml" ds:itemID="{CAE2C71B-49B2-4308-8732-DBB42B0113F2}">
  <ds:schemaRefs>
    <ds:schemaRef ds:uri="http://schemas.microsoft.com/sharepoint/v3/contenttype/forms"/>
  </ds:schemaRefs>
</ds:datastoreItem>
</file>

<file path=customXml/itemProps3.xml><?xml version="1.0" encoding="utf-8"?>
<ds:datastoreItem xmlns:ds="http://schemas.openxmlformats.org/officeDocument/2006/customXml" ds:itemID="{808E9998-24FA-49D2-9212-703F3405E487}">
  <ds:schemaRefs>
    <ds:schemaRef ds:uri="66f63acc-342e-4faa-ac17-79d8e58f51ec"/>
    <ds:schemaRef ds:uri="http://schemas.microsoft.com/office/infopath/2007/PartnerControls"/>
    <ds:schemaRef ds:uri="http://purl.org/dc/terms/"/>
    <ds:schemaRef ds:uri="http://schemas.microsoft.com/office/2006/metadata/properties"/>
    <ds:schemaRef ds:uri="http://schemas.microsoft.com/office/2006/documentManagement/types"/>
    <ds:schemaRef ds:uri="http://purl.org/dc/elements/1.1/"/>
    <ds:schemaRef ds:uri="http://schemas.openxmlformats.org/package/2006/metadata/core-properties"/>
    <ds:schemaRef ds:uri="79164c4a-e410-43f3-a624-5edaddd5e86b"/>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SON_72x42_3column_pstr - 2019</Template>
  <TotalTime>30497</TotalTime>
  <Words>854</Words>
  <Application>Microsoft Office PowerPoint</Application>
  <PresentationFormat>Custom</PresentationFormat>
  <Paragraphs>77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Constantia</vt:lpstr>
      <vt:lpstr>Open Sans</vt:lpstr>
      <vt:lpstr>SON Stnd 1</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Caudill, Melaney Rae</dc:creator>
  <cp:lastModifiedBy>Caudill, Melaney Rae</cp:lastModifiedBy>
  <cp:revision>7</cp:revision>
  <dcterms:created xsi:type="dcterms:W3CDTF">2026-03-24T20:29:21Z</dcterms:created>
  <dcterms:modified xsi:type="dcterms:W3CDTF">2026-04-15T00:46:27Z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0x010100AB9859A42727E84CAE3BC9F4C3190CFD</vt:lpwstr>
  </property>
</Properties>
</file>