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</p:sldMasterIdLst>
  <p:notesMasterIdLst>
    <p:notesMasterId r:id="rId6"/>
  </p:notesMasterIdLst>
  <p:sldIdLst>
    <p:sldId id="256" r:id="rId5"/>
  </p:sldIdLst>
  <p:sldSz cx="32918400" cy="19202400"/>
  <p:notesSz cx="6858000" cy="9144000"/>
  <p:defaultTextStyle>
    <a:defPPr>
      <a:defRPr lang="en-US"/>
    </a:defPPr>
    <a:lvl1pPr marL="0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492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048" userDrawn="1">
          <p15:clr>
            <a:srgbClr val="A4A3A4"/>
          </p15:clr>
        </p15:guide>
        <p15:guide id="2" pos="10368" userDrawn="1">
          <p15:clr>
            <a:srgbClr val="A4A3A4"/>
          </p15:clr>
        </p15:guide>
        <p15:guide id="3" pos="288" userDrawn="1">
          <p15:clr>
            <a:srgbClr val="A4A3A4"/>
          </p15:clr>
        </p15:guide>
        <p15:guide id="4" pos="6600" userDrawn="1">
          <p15:clr>
            <a:srgbClr val="A4A3A4"/>
          </p15:clr>
        </p15:guide>
        <p15:guide id="5" pos="20446" userDrawn="1">
          <p15:clr>
            <a:srgbClr val="A4A3A4"/>
          </p15:clr>
        </p15:guide>
        <p15:guide id="6" pos="14033" userDrawn="1">
          <p15:clr>
            <a:srgbClr val="A4A3A4"/>
          </p15:clr>
        </p15:guide>
        <p15:guide id="7" pos="7032" userDrawn="1">
          <p15:clr>
            <a:srgbClr val="A4A3A4"/>
          </p15:clr>
        </p15:guide>
        <p15:guide id="8" pos="13800" userDrawn="1">
          <p15:clr>
            <a:srgbClr val="A4A3A4"/>
          </p15:clr>
        </p15:guide>
        <p15:guide id="9" pos="10296" userDrawn="1">
          <p15:clr>
            <a:srgbClr val="A4A3A4"/>
          </p15:clr>
        </p15:guide>
        <p15:guide id="10" pos="13597" userDrawn="1">
          <p15:clr>
            <a:srgbClr val="A4A3A4"/>
          </p15:clr>
        </p15:guide>
        <p15:guide id="11" pos="10440" userDrawn="1">
          <p15:clr>
            <a:srgbClr val="A4A3A4"/>
          </p15:clr>
        </p15:guide>
        <p15:guide id="12" pos="683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AFD4"/>
    <a:srgbClr val="1329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273"/>
    <p:restoredTop sz="95659"/>
  </p:normalViewPr>
  <p:slideViewPr>
    <p:cSldViewPr snapToGrid="0" snapToObjects="1" showGuides="1">
      <p:cViewPr>
        <p:scale>
          <a:sx n="38" d="100"/>
          <a:sy n="38" d="100"/>
        </p:scale>
        <p:origin x="1968" y="288"/>
      </p:cViewPr>
      <p:guideLst>
        <p:guide orient="horz" pos="6048"/>
        <p:guide pos="10368"/>
        <p:guide pos="288"/>
        <p:guide pos="6600"/>
        <p:guide pos="20446"/>
        <p:guide pos="14033"/>
        <p:guide pos="7032"/>
        <p:guide pos="13800"/>
        <p:guide pos="10296"/>
        <p:guide pos="13597"/>
        <p:guide pos="10440"/>
        <p:guide pos="683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B382F8-148A-EF48-8090-60B8A6B2861B}" type="datetimeFigureOut">
              <a:rPr lang="en-US" smtClean="0"/>
              <a:t>4/13/26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84225" y="1143000"/>
            <a:ext cx="52895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8C42C-77DF-AB4F-89FF-81B741A341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911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1pPr>
    <a:lvl2pPr marL="1250899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2pPr>
    <a:lvl3pPr marL="25017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3pPr>
    <a:lvl4pPr marL="3752698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4pPr>
    <a:lvl5pPr marL="5003597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5pPr>
    <a:lvl6pPr marL="6254496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6pPr>
    <a:lvl7pPr marL="7505395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7pPr>
    <a:lvl8pPr marL="87562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8pPr>
    <a:lvl9pPr marL="10007194" algn="l" defTabSz="2501798" rtl="0" eaLnBrk="1" latinLnBrk="0" hangingPunct="1">
      <a:defRPr sz="32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4225" y="1143000"/>
            <a:ext cx="5289550" cy="30861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trike="noStrik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F8C42C-77DF-AB4F-89FF-81B741A341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633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6068" y="452338"/>
            <a:ext cx="27200209" cy="101731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0534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" y="17593497"/>
            <a:ext cx="32461200" cy="1380303"/>
          </a:xfrm>
          <a:prstGeom prst="rect">
            <a:avLst/>
          </a:prstGeom>
          <a:solidFill>
            <a:srgbClr val="7BAF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 flipV="1">
            <a:off x="228600" y="17547776"/>
            <a:ext cx="32461200" cy="45720"/>
          </a:xfrm>
          <a:prstGeom prst="rect">
            <a:avLst/>
          </a:prstGeom>
          <a:solidFill>
            <a:srgbClr val="0031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228600" y="226732"/>
            <a:ext cx="32461200" cy="1497315"/>
          </a:xfrm>
          <a:prstGeom prst="rect">
            <a:avLst/>
          </a:prstGeom>
          <a:solidFill>
            <a:srgbClr val="1329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 descr="A blue symbol with white outline&#10;&#10;AI-generated content may be incorrect.">
            <a:extLst>
              <a:ext uri="{FF2B5EF4-FFF2-40B4-BE49-F238E27FC236}">
                <a16:creationId xmlns:a16="http://schemas.microsoft.com/office/drawing/2014/main" id="{C59D780B-C60E-18A0-4633-AC1BCC8E5D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0587" y="546992"/>
            <a:ext cx="1908082" cy="1497315"/>
          </a:xfrm>
          <a:prstGeom prst="rect">
            <a:avLst/>
          </a:prstGeom>
        </p:spPr>
      </p:pic>
      <p:sp>
        <p:nvSpPr>
          <p:cNvPr id="4" name="TextBox 15">
            <a:extLst>
              <a:ext uri="{FF2B5EF4-FFF2-40B4-BE49-F238E27FC236}">
                <a16:creationId xmlns:a16="http://schemas.microsoft.com/office/drawing/2014/main" id="{0C6FC605-429A-F85C-6294-F0E23A33535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40587" y="18054547"/>
            <a:ext cx="11510962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9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 sz="49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 sz="49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 sz="49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 sz="4900">
                <a:solidFill>
                  <a:schemeClr val="tx1"/>
                </a:solidFill>
                <a:latin typeface="Calibri" charset="0"/>
              </a:defRPr>
            </a:lvl5pPr>
            <a:lvl6pPr marL="25146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6pPr>
            <a:lvl7pPr marL="29718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7pPr>
            <a:lvl8pPr marL="34290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8pPr>
            <a:lvl9pPr marL="3886200" indent="-228600" defTabSz="2500313" fontAlgn="base">
              <a:spcBef>
                <a:spcPct val="0"/>
              </a:spcBef>
              <a:spcAft>
                <a:spcPct val="0"/>
              </a:spcAft>
              <a:defRPr sz="49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/>
            <a:r>
              <a:rPr lang="en-US" altLang="x-none" sz="2400" dirty="0">
                <a:solidFill>
                  <a:schemeClr val="bg1"/>
                </a:solidFill>
                <a:latin typeface="Georgia" panose="02040502050405020303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The University of North Carolina at Chapel Hill</a:t>
            </a:r>
          </a:p>
        </p:txBody>
      </p:sp>
      <p:pic>
        <p:nvPicPr>
          <p:cNvPr id="8" name="Picture 7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AA5D5D89-DC8C-902F-71AF-6F4BD06AA17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8154776" y="17797934"/>
            <a:ext cx="3823037" cy="971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633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hf sldNum="0" hdr="0" ftr="0" dt="0"/>
  <p:txStyles>
    <p:titleStyle>
      <a:lvl1pPr algn="ctr" defTabSz="1440144" rtl="0" eaLnBrk="1" latinLnBrk="0" hangingPunct="1">
        <a:lnSpc>
          <a:spcPct val="85000"/>
        </a:lnSpc>
        <a:spcBef>
          <a:spcPct val="0"/>
        </a:spcBef>
        <a:buNone/>
        <a:defRPr sz="6000" b="0" i="0" kern="1200" spc="-78" baseline="0">
          <a:solidFill>
            <a:schemeClr val="bg1"/>
          </a:solidFill>
          <a:latin typeface="Open Sans" charset="0"/>
          <a:ea typeface="Open Sans" charset="0"/>
          <a:cs typeface="Open Sans" charset="0"/>
        </a:defRPr>
      </a:lvl1pPr>
    </p:titleStyle>
    <p:bodyStyle>
      <a:lvl1pPr marL="144015" indent="-144015" algn="l" defTabSz="1440144" rtl="0" eaLnBrk="1" latinLnBrk="0" hangingPunct="1">
        <a:lnSpc>
          <a:spcPct val="90000"/>
        </a:lnSpc>
        <a:spcBef>
          <a:spcPts val="1890"/>
        </a:spcBef>
        <a:spcAft>
          <a:spcPts val="316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672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1pPr>
      <a:lvl2pPr marL="604862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588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2pPr>
      <a:lvl3pPr marL="892889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3pPr>
      <a:lvl4pPr marL="1180920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4pPr>
      <a:lvl5pPr marL="1468947" indent="-288030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rgbClr val="5998C8"/>
        </a:buClr>
        <a:buFont typeface="Arial" charset="0"/>
        <a:buChar char="•"/>
        <a:defRPr sz="4200" b="0" i="0" kern="1200">
          <a:solidFill>
            <a:srgbClr val="003150"/>
          </a:solidFill>
          <a:latin typeface="Open Sans" charset="0"/>
          <a:ea typeface="Open Sans" charset="0"/>
          <a:cs typeface="Open Sans" charset="0"/>
        </a:defRPr>
      </a:lvl5pPr>
      <a:lvl6pPr marL="1732455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47450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362441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677433" indent="-360038" algn="l" defTabSz="1440144" rtl="0" eaLnBrk="1" latinLnBrk="0" hangingPunct="1">
        <a:lnSpc>
          <a:spcPct val="90000"/>
        </a:lnSpc>
        <a:spcBef>
          <a:spcPts val="316"/>
        </a:spcBef>
        <a:spcAft>
          <a:spcPts val="630"/>
        </a:spcAft>
        <a:buClr>
          <a:schemeClr val="accent1"/>
        </a:buClr>
        <a:buFont typeface="Calibri" pitchFamily="34" charset="0"/>
        <a:buChar char="◦"/>
        <a:defRPr sz="220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1pPr>
      <a:lvl2pPr marL="72007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2pPr>
      <a:lvl3pPr marL="144014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3pPr>
      <a:lvl4pPr marL="2160217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4pPr>
      <a:lvl5pPr marL="288029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5pPr>
      <a:lvl6pPr marL="3600360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6pPr>
      <a:lvl7pPr marL="432043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7pPr>
      <a:lvl8pPr marL="504050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8pPr>
      <a:lvl9pPr marL="5760574" algn="l" defTabSz="1440144" rtl="0" eaLnBrk="1" latinLnBrk="0" hangingPunct="1">
        <a:defRPr sz="283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024" userDrawn="1">
          <p15:clr>
            <a:srgbClr val="F26B43"/>
          </p15:clr>
        </p15:guide>
        <p15:guide id="2" pos="144" userDrawn="1">
          <p15:clr>
            <a:srgbClr val="F26B43"/>
          </p15:clr>
        </p15:guide>
        <p15:guide id="3" pos="10368" userDrawn="1">
          <p15:clr>
            <a:srgbClr val="F26B43"/>
          </p15:clr>
        </p15:guide>
        <p15:guide id="4" pos="20592" userDrawn="1">
          <p15:clr>
            <a:srgbClr val="F26B43"/>
          </p15:clr>
        </p15:guide>
        <p15:guide id="5" orient="horz" pos="11952" userDrawn="1">
          <p15:clr>
            <a:srgbClr val="F26B43"/>
          </p15:clr>
        </p15:guide>
        <p15:guide id="6" orient="horz" pos="1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7555/JBR.33.20190054" TargetMode="External"/><Relationship Id="rId3" Type="http://schemas.openxmlformats.org/officeDocument/2006/relationships/image" Target="../media/image3.jpg"/><Relationship Id="rId7" Type="http://schemas.openxmlformats.org/officeDocument/2006/relationships/hyperlink" Target="https://doi.org/10.1002/msc.15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hyperlink" Target="https://orthoinfo.aaos.org/en/treatment/total-hip-replacement/?utm_source=chatgpt.com" TargetMode="External"/><Relationship Id="rId4" Type="http://schemas.openxmlformats.org/officeDocument/2006/relationships/image" Target="../media/image4.jpg"/><Relationship Id="rId9" Type="http://schemas.openxmlformats.org/officeDocument/2006/relationships/hyperlink" Target="https://orthoinfo.aaos.org/en/treatment/revision-total-knee-replacemen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 txBox="1">
            <a:spLocks/>
          </p:cNvSpPr>
          <p:nvPr/>
        </p:nvSpPr>
        <p:spPr>
          <a:xfrm>
            <a:off x="2387655" y="1907026"/>
            <a:ext cx="27157680" cy="585644"/>
          </a:xfrm>
          <a:prstGeom prst="rect">
            <a:avLst/>
          </a:prstGeom>
        </p:spPr>
        <p:txBody>
          <a:bodyPr lIns="91440" rIns="91440">
            <a:normAutofit/>
          </a:bodyPr>
          <a:lstStyle>
            <a:lvl1pPr marL="0" indent="0" algn="r" defTabSz="1440144" rtl="0" eaLnBrk="1" latinLnBrk="0" hangingPunct="1">
              <a:lnSpc>
                <a:spcPct val="90000"/>
              </a:lnSpc>
              <a:spcBef>
                <a:spcPts val="1890"/>
              </a:spcBef>
              <a:spcAft>
                <a:spcPts val="316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3780" b="0" i="0" kern="1200" cap="all" spc="316" baseline="0">
                <a:solidFill>
                  <a:schemeClr val="tx2"/>
                </a:solidFill>
                <a:latin typeface="Open Sans Light" charset="0"/>
                <a:ea typeface="Open Sans Light" charset="0"/>
                <a:cs typeface="Open Sans Light" charset="0"/>
              </a:defRPr>
            </a:lvl1pPr>
            <a:lvl2pPr marL="72007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78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2pPr>
            <a:lvl3pPr marL="144014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78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3pPr>
            <a:lvl4pPr marL="2160217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15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4pPr>
            <a:lvl5pPr marL="288029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rgbClr val="5998C8"/>
              </a:buClr>
              <a:buFont typeface="Arial" charset="0"/>
              <a:buNone/>
              <a:defRPr sz="3150" b="0" i="0" kern="1200">
                <a:solidFill>
                  <a:srgbClr val="003150"/>
                </a:solidFill>
                <a:latin typeface="Open Sans" charset="0"/>
                <a:ea typeface="Open Sans" charset="0"/>
                <a:cs typeface="Open Sans" charset="0"/>
              </a:defRPr>
            </a:lvl5pPr>
            <a:lvl6pPr marL="3600360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432043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504050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5760574" indent="0" algn="ctr" defTabSz="1440144" rtl="0" eaLnBrk="1" latinLnBrk="0" hangingPunct="1">
              <a:lnSpc>
                <a:spcPct val="90000"/>
              </a:lnSpc>
              <a:spcBef>
                <a:spcPts val="316"/>
              </a:spcBef>
              <a:spcAft>
                <a:spcPts val="630"/>
              </a:spcAft>
              <a:buClr>
                <a:schemeClr val="accent1"/>
              </a:buClr>
              <a:buFont typeface="Calibri" pitchFamily="34" charset="0"/>
              <a:buNone/>
              <a:defRPr sz="315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</a:pPr>
            <a:r>
              <a:rPr lang="en-US" sz="3300" dirty="0">
                <a:solidFill>
                  <a:srgbClr val="7BAFD4"/>
                </a:solidFill>
                <a:cs typeface="Arial" pitchFamily="34" charset="0"/>
              </a:rPr>
              <a:t>Natalie Landeros, Student Nurse; Megan Williams, EdD, MSN, RN, FNP, CNE</a:t>
            </a:r>
          </a:p>
        </p:txBody>
      </p:sp>
      <p:sp>
        <p:nvSpPr>
          <p:cNvPr id="5" name="Title Placeholder 1"/>
          <p:cNvSpPr txBox="1">
            <a:spLocks/>
          </p:cNvSpPr>
          <p:nvPr/>
        </p:nvSpPr>
        <p:spPr>
          <a:xfrm>
            <a:off x="855407" y="-140879"/>
            <a:ext cx="31822572" cy="23204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1440144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6000" b="0" i="0" kern="1200" spc="-78" baseline="0"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defRPr>
            </a:lvl1pPr>
          </a:lstStyle>
          <a:p>
            <a:pPr fontAlgn="base">
              <a:lnSpc>
                <a:spcPct val="100000"/>
              </a:lnSpc>
            </a:pPr>
            <a:r>
              <a:rPr lang="en-US" sz="4200" b="1" dirty="0">
                <a:latin typeface="+mj-lt"/>
                <a:cs typeface="Times New Roman" panose="02020603050405020304" pitchFamily="18" charset="0"/>
              </a:rPr>
              <a:t>The Nurse’s Evaluation of the Impact of Sleep Optimization Protocols on Post-Surgical Outcomes in Total Arthroplasty Patients: </a:t>
            </a:r>
          </a:p>
          <a:p>
            <a:pPr fontAlgn="base">
              <a:lnSpc>
                <a:spcPct val="100000"/>
              </a:lnSpc>
            </a:pPr>
            <a:r>
              <a:rPr lang="en-US" sz="4200" b="1" dirty="0">
                <a:latin typeface="+mj-lt"/>
                <a:cs typeface="Times New Roman" panose="02020603050405020304" pitchFamily="18" charset="0"/>
              </a:rPr>
              <a:t>A Systematic Review </a:t>
            </a:r>
          </a:p>
          <a:p>
            <a:pPr fontAlgn="base">
              <a:lnSpc>
                <a:spcPct val="100000"/>
              </a:lnSpc>
            </a:pPr>
            <a:r>
              <a:rPr lang="en-US" sz="3600" dirty="0"/>
              <a:t> 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2724221" y="1963245"/>
            <a:ext cx="9519464" cy="4569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Conclusions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Sleep optimization interventions are correlated with improved postoperative pain and functional recovery outcomes in THA/TKA patients.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Specific pharmacological interventions paired with a multimodal approach showed the most consistent benefit.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7BAFD4"/>
                </a:solidFill>
                <a:latin typeface="+mj-lt"/>
                <a:cs typeface="Arial" pitchFamily="34" charset="0"/>
              </a:rPr>
              <a:t>Nurses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play a key role in monitoring the amount of sleep quality for patients and coordinating factors that encourage sleep.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7BAFD4"/>
                </a:solidFill>
                <a:latin typeface="+mj-lt"/>
                <a:cs typeface="Arial" pitchFamily="34" charset="0"/>
              </a:rPr>
              <a:t>Nurses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may enhance sleep quality, pain, and functional recovery in administering or performing these pharmacological and multimodal interventions.</a:t>
            </a:r>
          </a:p>
        </p:txBody>
      </p:sp>
      <p:sp>
        <p:nvSpPr>
          <p:cNvPr id="20" name="Text Box 9"/>
          <p:cNvSpPr txBox="1">
            <a:spLocks noChangeArrowheads="1"/>
          </p:cNvSpPr>
          <p:nvPr/>
        </p:nvSpPr>
        <p:spPr bwMode="auto">
          <a:xfrm>
            <a:off x="872775" y="2266920"/>
            <a:ext cx="8078460" cy="562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Background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Patients undergoing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total hip arthroplasty (THA)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or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total knee arthroplasty (TKA)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surgery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often face frequent sleep disruptions at night.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Enhanced sleep with this demographic is correlated with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pain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,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cs typeface="Arial" pitchFamily="34" charset="0"/>
              </a:rPr>
              <a:t>overall recovery,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rehabilitation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performance,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symptoms of depression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(Baranwal et al., 2023; Getachew et al., 2021; Rampes et al., 2020).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As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nurses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are primarily at the bedside monitoring patients, there remains a gap in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evidence-based nursing approach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to intervene with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sleep protocols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to address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pain and functional recovery of these patients.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endParaRPr lang="en-US" sz="2200" b="1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endParaRPr lang="en-US" sz="22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854084" y="7165459"/>
            <a:ext cx="8071918" cy="245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Purpose</a:t>
            </a:r>
          </a:p>
          <a:p>
            <a:pPr marL="0" lvl="1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</a:pPr>
            <a:r>
              <a:rPr lang="en-US" sz="2400" dirty="0">
                <a:latin typeface="+mj-lt"/>
              </a:rPr>
              <a:t>The purpose of this study is to explore what interventions are used to assess </a:t>
            </a:r>
            <a:r>
              <a:rPr lang="en-US" sz="2400" b="1" dirty="0">
                <a:latin typeface="+mj-lt"/>
              </a:rPr>
              <a:t>sleep</a:t>
            </a:r>
            <a:r>
              <a:rPr lang="en-US" sz="2400" dirty="0">
                <a:latin typeface="+mj-lt"/>
              </a:rPr>
              <a:t>, </a:t>
            </a:r>
            <a:r>
              <a:rPr lang="en-US" sz="2400" b="1" dirty="0">
                <a:latin typeface="+mj-lt"/>
              </a:rPr>
              <a:t>pain</a:t>
            </a:r>
            <a:r>
              <a:rPr lang="en-US" sz="2400" dirty="0">
                <a:latin typeface="+mj-lt"/>
              </a:rPr>
              <a:t>, and </a:t>
            </a:r>
            <a:r>
              <a:rPr lang="en-US" sz="2400" b="1" dirty="0">
                <a:latin typeface="+mj-lt"/>
              </a:rPr>
              <a:t>functional outcomes </a:t>
            </a:r>
            <a:r>
              <a:rPr lang="en-US" sz="2400" dirty="0">
                <a:latin typeface="+mj-lt"/>
              </a:rPr>
              <a:t>for TKA and THA procedures within the United States and other countries to better understand the nursing role in improving outcomes. </a:t>
            </a: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907265" y="9568959"/>
            <a:ext cx="8026249" cy="8362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Methods</a:t>
            </a:r>
            <a:endParaRPr lang="en-US" sz="3600" b="1" i="0" cap="all" dirty="0">
              <a:solidFill>
                <a:schemeClr val="tx1"/>
              </a:solidFill>
              <a:latin typeface="+mj-lt"/>
              <a:ea typeface="Calibri" charset="0"/>
              <a:cs typeface="Calibri" charset="0"/>
            </a:endParaRP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Study Design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Systematic review of 18 randomized control trials following PRISMA guidelines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Search strategy 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Four databases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were used to find studies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within the last 10 years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Inclusion criteria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English RCTs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Adults undergoing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TKA/THA surgery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Sleep interventions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United States and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other countries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Study selection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Screened using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Covidence</a:t>
            </a:r>
          </a:p>
          <a:p>
            <a:pPr marL="342900" lvl="1" indent="-3429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3 reviewers; conflicts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resolved by third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reviewer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22904299" y="12308788"/>
            <a:ext cx="9347004" cy="33690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Future Implications</a:t>
            </a:r>
            <a:endParaRPr lang="en-US" sz="3600" b="1" i="0" cap="all" dirty="0">
              <a:solidFill>
                <a:schemeClr val="tx1"/>
              </a:solidFill>
              <a:latin typeface="+mj-lt"/>
              <a:ea typeface="Calibri" charset="0"/>
              <a:cs typeface="Calibri" charset="0"/>
            </a:endParaRP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Further research that measures sleep-oriented interventions can be used to inform evidence-based nursing interventions for patients undergoing TKA/THA.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More research is needed to assess the relationship between sleep, pain and functional recovery and the postop timing of interventions used.</a:t>
            </a: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marL="342900" lvl="1" indent="-342900" defTabSz="3041755" eaLnBrk="0" hangingPunct="0">
              <a:spcAft>
                <a:spcPts val="728"/>
              </a:spcAft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D4C96C-A15A-3B65-36E8-E79F105A51BB}"/>
              </a:ext>
            </a:extLst>
          </p:cNvPr>
          <p:cNvSpPr txBox="1"/>
          <p:nvPr/>
        </p:nvSpPr>
        <p:spPr>
          <a:xfrm>
            <a:off x="25832657" y="14959806"/>
            <a:ext cx="29014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srgbClr val="13294B"/>
                </a:solidFill>
                <a:cs typeface="Arial" pitchFamily="34" charset="0"/>
              </a:rPr>
              <a:t>   </a:t>
            </a: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References</a:t>
            </a:r>
            <a:endParaRPr lang="en-US" sz="3600" b="1" dirty="0">
              <a:latin typeface="+mj-lt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C068ABF-F9FC-68C6-3ACA-F854B27D08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71718" y="2661150"/>
            <a:ext cx="5551133" cy="2697866"/>
          </a:xfrm>
          <a:prstGeom prst="rect">
            <a:avLst/>
          </a:prstGeom>
        </p:spPr>
      </p:pic>
      <p:sp>
        <p:nvSpPr>
          <p:cNvPr id="39" name="Text Box 9">
            <a:extLst>
              <a:ext uri="{FF2B5EF4-FFF2-40B4-BE49-F238E27FC236}">
                <a16:creationId xmlns:a16="http://schemas.microsoft.com/office/drawing/2014/main" id="{100D6ED9-9433-1EE3-5A13-84A4C0E4D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30399" y="5526609"/>
            <a:ext cx="12799197" cy="577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defTabSz="3041755" eaLnBrk="0" hangingPunct="0">
              <a:buClr>
                <a:srgbClr val="782327"/>
              </a:buClr>
              <a:buSzPct val="152000"/>
            </a:pP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Of the 18 included studies, 1,978 participants were enrolled in the studies using a variety of pharmacological interventions to measure sleep, and some studies measuring pain, and functional recovery. Significant findings were clustered around moderate-to-large effect size for all three outcomes (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Figure 3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). </a:t>
            </a:r>
            <a:endParaRPr lang="en-US" sz="2400" cap="all" dirty="0">
              <a:solidFill>
                <a:srgbClr val="7BAFD4"/>
              </a:solidFill>
              <a:latin typeface="+mj-lt"/>
              <a:ea typeface="Calibri" charset="0"/>
              <a:cs typeface="Calibri" charset="0"/>
            </a:endParaRPr>
          </a:p>
          <a:p>
            <a:pPr marL="457200" lvl="1" indent="-4572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8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Sleep outcomes.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Medications like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zolpidem (GABAergic), dexmedetomidine (alpha-2 agonist), and corticosteroids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were shown to have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significant improvements on sleep quality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for both TKA and THA. Melatonin had varying effects on sleep quality, especially in longer term studies.</a:t>
            </a:r>
          </a:p>
          <a:p>
            <a:pPr marL="457200" lvl="1" indent="-4572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8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Pain outcomes.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Of the 15/18 studies that measured pain, the most significant outcomes were shown in the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 early to mid postoperative period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and were stronger with both pharmacologic and multimodal intervention</a:t>
            </a:r>
          </a:p>
          <a:p>
            <a:pPr marL="457200" lvl="1" indent="-457200" defTabSz="3041755" eaLnBrk="0" hangingPunct="0">
              <a:buClr>
                <a:srgbClr val="782327"/>
              </a:buClr>
              <a:buSzPct val="152000"/>
              <a:buFont typeface="Arial" panose="020B0604020202020204" pitchFamily="34" charset="0"/>
              <a:buChar char="•"/>
            </a:pPr>
            <a:r>
              <a:rPr lang="en-US" sz="2800" cap="all" dirty="0">
                <a:solidFill>
                  <a:srgbClr val="7BAFD4"/>
                </a:solidFill>
                <a:latin typeface="+mj-lt"/>
                <a:ea typeface="Calibri" charset="0"/>
                <a:cs typeface="Calibri" charset="0"/>
              </a:rPr>
              <a:t>Functional outcomes.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There were 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limited studies 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that examined functional outcomes that involved sleep interventions. The 7/18 studies demonstrated functional improvement through various interventions often alongside sleep and pain (</a:t>
            </a:r>
            <a:r>
              <a:rPr lang="en-US" sz="2400" b="1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Figure 2</a:t>
            </a:r>
            <a:r>
              <a:rPr lang="en-US" sz="2400" dirty="0">
                <a:solidFill>
                  <a:schemeClr val="accent2">
                    <a:lumMod val="50000"/>
                  </a:schemeClr>
                </a:solidFill>
                <a:latin typeface="+mj-lt"/>
                <a:cs typeface="Arial" pitchFamily="34" charset="0"/>
              </a:rPr>
              <a:t>). </a:t>
            </a: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  <a:p>
            <a:pPr marL="0" lvl="1" defTabSz="3041755" eaLnBrk="0" hangingPunct="0">
              <a:buClr>
                <a:srgbClr val="782327"/>
              </a:buClr>
              <a:buSzPct val="152000"/>
            </a:pPr>
            <a:endParaRPr lang="en-US" sz="2400" dirty="0">
              <a:solidFill>
                <a:schemeClr val="accent2">
                  <a:lumMod val="50000"/>
                </a:schemeClr>
              </a:solidFill>
              <a:latin typeface="+mj-lt"/>
              <a:cs typeface="Arial" pitchFamily="34" charset="0"/>
            </a:endParaRP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67CE58BA-FDD0-B8DE-BA7F-E7AB08BDDBF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170849" y="2695432"/>
            <a:ext cx="5015379" cy="2663584"/>
          </a:xfrm>
          <a:prstGeom prst="rect">
            <a:avLst/>
          </a:prstGeom>
        </p:spPr>
      </p:pic>
      <p:sp>
        <p:nvSpPr>
          <p:cNvPr id="46" name="Text Box 9">
            <a:extLst>
              <a:ext uri="{FF2B5EF4-FFF2-40B4-BE49-F238E27FC236}">
                <a16:creationId xmlns:a16="http://schemas.microsoft.com/office/drawing/2014/main" id="{D85F230D-9AC3-9DE3-3D77-F3E0F17471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8250" y="4959463"/>
            <a:ext cx="8911098" cy="606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52247" tIns="26123" rIns="52247" bIns="26123">
            <a:spAutoFit/>
          </a:bodyPr>
          <a:lstStyle>
            <a:defPPr>
              <a:defRPr lang="en-US"/>
            </a:defPPr>
            <a:lvl1pPr marL="0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27801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455602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83403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4911204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139005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366806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8594607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9822408" algn="l" defTabSz="2455602" rtl="0" eaLnBrk="1" latinLnBrk="0" hangingPunct="1">
              <a:defRPr sz="4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algn="ctr" defTabSz="3041755" eaLnBrk="0" hangingPunct="0">
              <a:buClr>
                <a:srgbClr val="782327"/>
              </a:buClr>
              <a:buSzPct val="152000"/>
            </a:pPr>
            <a:r>
              <a:rPr lang="en-US" sz="3600" b="1" dirty="0">
                <a:solidFill>
                  <a:srgbClr val="13294B"/>
                </a:solidFill>
                <a:latin typeface="+mj-lt"/>
                <a:cs typeface="Arial" pitchFamily="34" charset="0"/>
              </a:rPr>
              <a:t>Results</a:t>
            </a:r>
            <a:endParaRPr lang="en-US" sz="3600" b="1" i="0" cap="all" dirty="0">
              <a:solidFill>
                <a:schemeClr val="tx1"/>
              </a:solidFill>
              <a:latin typeface="+mj-lt"/>
              <a:ea typeface="Calibri" charset="0"/>
              <a:cs typeface="Calibri" charset="0"/>
            </a:endParaRPr>
          </a:p>
        </p:txBody>
      </p:sp>
      <p:sp>
        <p:nvSpPr>
          <p:cNvPr id="55" name="Rectangle 1">
            <a:extLst>
              <a:ext uri="{FF2B5EF4-FFF2-40B4-BE49-F238E27FC236}">
                <a16:creationId xmlns:a16="http://schemas.microsoft.com/office/drawing/2014/main" id="{4427AB58-11F0-096E-49D3-7AC3E043D6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8316" y="11941753"/>
            <a:ext cx="1887537" cy="11588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identified from*: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Databases (n = 709)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305 Cochrane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215 Scopus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137 PubMed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52 CINAHL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2">
            <a:extLst>
              <a:ext uri="{FF2B5EF4-FFF2-40B4-BE49-F238E27FC236}">
                <a16:creationId xmlns:a16="http://schemas.microsoft.com/office/drawing/2014/main" id="{1C9B191E-BB22-6DDB-889E-6FAEE9832D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19578" y="11938578"/>
            <a:ext cx="1887538" cy="1243012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removed </a:t>
            </a:r>
            <a:r>
              <a:rPr kumimoji="0" lang="en-US" altLang="en-US" sz="900" b="0" i="1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before screening</a:t>
            </a: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Duplicate records removed (n = 291)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Records marked as ineligible by automation tools (n = 0)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Records removed for other reasons (n = 0)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7" name="Rectangle 3">
            <a:extLst>
              <a:ext uri="{FF2B5EF4-FFF2-40B4-BE49-F238E27FC236}">
                <a16:creationId xmlns:a16="http://schemas.microsoft.com/office/drawing/2014/main" id="{9E9F6ACB-D36B-4B42-B5D9-172EC4ECE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9903" y="13681961"/>
            <a:ext cx="1887538" cy="52705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screened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 = 417)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8" name="Rectangle 4">
            <a:extLst>
              <a:ext uri="{FF2B5EF4-FFF2-40B4-BE49-F238E27FC236}">
                <a16:creationId xmlns:a16="http://schemas.microsoft.com/office/drawing/2014/main" id="{4F598E28-7834-94CD-B39A-A1E9292DBB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9103" y="13654665"/>
            <a:ext cx="1887538" cy="5302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excluded**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 = 372)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9" name="Rectangle 8">
            <a:extLst>
              <a:ext uri="{FF2B5EF4-FFF2-40B4-BE49-F238E27FC236}">
                <a16:creationId xmlns:a16="http://schemas.microsoft.com/office/drawing/2014/main" id="{499C79F6-0F9D-FE5C-09B0-112D331B39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3078" y="14783378"/>
            <a:ext cx="1887538" cy="53022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assessed for eligibility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 = 41)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0" name="Rectangle 9">
            <a:extLst>
              <a:ext uri="{FF2B5EF4-FFF2-40B4-BE49-F238E27FC236}">
                <a16:creationId xmlns:a16="http://schemas.microsoft.com/office/drawing/2014/main" id="{D4F4064C-B6FE-9893-216B-053B0898CE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1803" y="14778615"/>
            <a:ext cx="2038350" cy="1133475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excluded: 23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Wrong study design (n = 11)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Wrong intervention (n = 6)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Unable to obtain full text (n = 4)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Non-English study (n = 1)</a:t>
            </a:r>
            <a:endParaRPr kumimoji="0" lang="en-US" altLang="en-U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Wrong outcomes (n = 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1" name="Rectangle 13">
            <a:extLst>
              <a:ext uri="{FF2B5EF4-FFF2-40B4-BE49-F238E27FC236}">
                <a16:creationId xmlns:a16="http://schemas.microsoft.com/office/drawing/2014/main" id="{4F2688AC-BFF6-8821-9E76-C5567E58B5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0853" y="15951778"/>
            <a:ext cx="1887538" cy="7239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Studies included in review</a:t>
            </a:r>
            <a:endParaRPr kumimoji="0" lang="en-US" alt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(n = 18)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DDF0F2B7-E349-5743-9F5D-B45A8926E521}"/>
              </a:ext>
            </a:extLst>
          </p:cNvPr>
          <p:cNvCxnSpPr>
            <a:cxnSpLocks/>
          </p:cNvCxnSpPr>
          <p:nvPr/>
        </p:nvCxnSpPr>
        <p:spPr>
          <a:xfrm>
            <a:off x="6525853" y="15077758"/>
            <a:ext cx="6159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Flowchart: Alternate Process 29">
            <a:extLst>
              <a:ext uri="{FF2B5EF4-FFF2-40B4-BE49-F238E27FC236}">
                <a16:creationId xmlns:a16="http://schemas.microsoft.com/office/drawing/2014/main" id="{2A83FE0A-F9FB-79BD-42F0-5CD1F5DC79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6848" y="11575669"/>
            <a:ext cx="3901489" cy="281341"/>
          </a:xfrm>
          <a:prstGeom prst="flowChartAlternateProcess">
            <a:avLst/>
          </a:prstGeom>
          <a:solidFill>
            <a:srgbClr val="7BAFD4"/>
          </a:solidFill>
          <a:ln w="19050">
            <a:solidFill>
              <a:srgbClr val="074E69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Identification of studies via databases and registers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Flowchart: Alternate Process 31">
            <a:extLst>
              <a:ext uri="{FF2B5EF4-FFF2-40B4-BE49-F238E27FC236}">
                <a16:creationId xmlns:a16="http://schemas.microsoft.com/office/drawing/2014/main" id="{DE408021-814B-3CFF-B747-B65EF8283939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677879" y="12391015"/>
            <a:ext cx="1276350" cy="263525"/>
          </a:xfrm>
          <a:prstGeom prst="flowChartAlternateProcess">
            <a:avLst/>
          </a:prstGeom>
          <a:solidFill>
            <a:srgbClr val="7BAFD4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Identification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Flowchart: Alternate Process 33">
            <a:extLst>
              <a:ext uri="{FF2B5EF4-FFF2-40B4-BE49-F238E27FC236}">
                <a16:creationId xmlns:a16="http://schemas.microsoft.com/office/drawing/2014/main" id="{DB71E033-CF9E-7FE9-864B-039DE9E2402D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3928703" y="16167678"/>
            <a:ext cx="765175" cy="263525"/>
          </a:xfrm>
          <a:prstGeom prst="flowChartAlternateProcess">
            <a:avLst/>
          </a:prstGeom>
          <a:solidFill>
            <a:srgbClr val="7BAFD4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9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Included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Rectangle 18">
            <a:extLst>
              <a:ext uri="{FF2B5EF4-FFF2-40B4-BE49-F238E27FC236}">
                <a16:creationId xmlns:a16="http://schemas.microsoft.com/office/drawing/2014/main" id="{9BC44BD7-9053-0F1C-A086-AD04FAC56E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88597" y="11046287"/>
            <a:ext cx="3597010" cy="6924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100" b="1" u="none" strike="noStrike" cap="none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"/>
                <a:ea typeface="Times New Roman" panose="02020603050405020304" pitchFamily="18" charset="0"/>
              </a:rPr>
              <a:t>Figure 1</a:t>
            </a:r>
            <a:r>
              <a:rPr kumimoji="0" lang="en-US" altLang="en-US" sz="2100" u="none" strike="noStrike" cap="none" normalizeH="0" baseline="0" dirty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"/>
                <a:ea typeface="Times New Roman" panose="02020603050405020304" pitchFamily="18" charset="0"/>
              </a:rPr>
              <a:t>. PRISMA diagram. </a:t>
            </a:r>
            <a:endParaRPr kumimoji="0" lang="en-US" altLang="en-US" sz="2100" u="none" strike="noStrike" cap="none" normalizeH="0" baseline="0" dirty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Rectangle 30">
            <a:extLst>
              <a:ext uri="{FF2B5EF4-FFF2-40B4-BE49-F238E27FC236}">
                <a16:creationId xmlns:a16="http://schemas.microsoft.com/office/drawing/2014/main" id="{3B181B4A-BE8C-1042-28B5-3CC8609CF9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2453" y="11591270"/>
            <a:ext cx="329184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16C8A30C-4A7F-2896-B317-CD98C55379AD}"/>
              </a:ext>
            </a:extLst>
          </p:cNvPr>
          <p:cNvCxnSpPr>
            <a:cxnSpLocks/>
          </p:cNvCxnSpPr>
          <p:nvPr/>
        </p:nvCxnSpPr>
        <p:spPr>
          <a:xfrm>
            <a:off x="5515048" y="15345352"/>
            <a:ext cx="0" cy="5667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1FF020EA-B9D6-52FB-B8EB-BAA862F8E44C}"/>
              </a:ext>
            </a:extLst>
          </p:cNvPr>
          <p:cNvCxnSpPr>
            <a:cxnSpLocks/>
          </p:cNvCxnSpPr>
          <p:nvPr/>
        </p:nvCxnSpPr>
        <p:spPr>
          <a:xfrm>
            <a:off x="6525853" y="12514667"/>
            <a:ext cx="6159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1A4F500C-2724-BB23-B4B1-F098C2F650B2}"/>
              </a:ext>
            </a:extLst>
          </p:cNvPr>
          <p:cNvCxnSpPr>
            <a:cxnSpLocks/>
          </p:cNvCxnSpPr>
          <p:nvPr/>
        </p:nvCxnSpPr>
        <p:spPr>
          <a:xfrm>
            <a:off x="6513153" y="13941685"/>
            <a:ext cx="61595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owchart: Alternate Process 31">
            <a:extLst>
              <a:ext uri="{FF2B5EF4-FFF2-40B4-BE49-F238E27FC236}">
                <a16:creationId xmlns:a16="http://schemas.microsoft.com/office/drawing/2014/main" id="{F6D05938-ADB6-4543-2B2D-DD810CE8CD8A}"/>
              </a:ext>
            </a:extLst>
          </p:cNvPr>
          <p:cNvSpPr>
            <a:spLocks noChangeArrowheads="1"/>
          </p:cNvSpPr>
          <p:nvPr/>
        </p:nvSpPr>
        <p:spPr bwMode="auto">
          <a:xfrm rot="-5400000">
            <a:off x="2974800" y="14416127"/>
            <a:ext cx="2677756" cy="258749"/>
          </a:xfrm>
          <a:prstGeom prst="flowChartAlternateProcess">
            <a:avLst/>
          </a:prstGeom>
          <a:solidFill>
            <a:srgbClr val="7BAFD4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sz="900" b="1" dirty="0">
                <a:solidFill>
                  <a:srgbClr val="000000"/>
                </a:solidFill>
                <a:latin typeface="Arial" panose="020B0604020202020204" pitchFamily="34" charset="0"/>
              </a:rPr>
              <a:t>Screening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7" name="Picture 96">
            <a:extLst>
              <a:ext uri="{FF2B5EF4-FFF2-40B4-BE49-F238E27FC236}">
                <a16:creationId xmlns:a16="http://schemas.microsoft.com/office/drawing/2014/main" id="{C3DC36A6-75E2-074E-71B1-1D5A6DC060DC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574" r="756" b="7483"/>
          <a:stretch>
            <a:fillRect/>
          </a:stretch>
        </p:blipFill>
        <p:spPr>
          <a:xfrm>
            <a:off x="9431457" y="10418089"/>
            <a:ext cx="13527068" cy="7003375"/>
          </a:xfrm>
          <a:prstGeom prst="rect">
            <a:avLst/>
          </a:prstGeom>
        </p:spPr>
      </p:pic>
      <p:pic>
        <p:nvPicPr>
          <p:cNvPr id="99" name="Picture 98">
            <a:extLst>
              <a:ext uri="{FF2B5EF4-FFF2-40B4-BE49-F238E27FC236}">
                <a16:creationId xmlns:a16="http://schemas.microsoft.com/office/drawing/2014/main" id="{7CC1219B-F856-6D67-6F97-AEB75FA4C410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-1" r="645" b="1674"/>
          <a:stretch>
            <a:fillRect/>
          </a:stretch>
        </p:blipFill>
        <p:spPr>
          <a:xfrm>
            <a:off x="23735874" y="6402284"/>
            <a:ext cx="7335498" cy="59065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5ADC59EF-9701-3991-EE29-3132638DFACA}"/>
              </a:ext>
            </a:extLst>
          </p:cNvPr>
          <p:cNvCxnSpPr>
            <a:cxnSpLocks/>
          </p:cNvCxnSpPr>
          <p:nvPr/>
        </p:nvCxnSpPr>
        <p:spPr>
          <a:xfrm>
            <a:off x="5515048" y="14209011"/>
            <a:ext cx="0" cy="5667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>
            <a:extLst>
              <a:ext uri="{FF2B5EF4-FFF2-40B4-BE49-F238E27FC236}">
                <a16:creationId xmlns:a16="http://schemas.microsoft.com/office/drawing/2014/main" id="{7959B5D9-0E93-A21B-1AD3-C2E134A57E66}"/>
              </a:ext>
            </a:extLst>
          </p:cNvPr>
          <p:cNvCxnSpPr>
            <a:cxnSpLocks/>
          </p:cNvCxnSpPr>
          <p:nvPr/>
        </p:nvCxnSpPr>
        <p:spPr>
          <a:xfrm>
            <a:off x="5515048" y="13100628"/>
            <a:ext cx="0" cy="56673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>
            <a:extLst>
              <a:ext uri="{FF2B5EF4-FFF2-40B4-BE49-F238E27FC236}">
                <a16:creationId xmlns:a16="http://schemas.microsoft.com/office/drawing/2014/main" id="{13391FBA-D521-FB50-88A1-F7B7B466E445}"/>
              </a:ext>
            </a:extLst>
          </p:cNvPr>
          <p:cNvSpPr txBox="1"/>
          <p:nvPr/>
        </p:nvSpPr>
        <p:spPr>
          <a:xfrm>
            <a:off x="22730121" y="15606137"/>
            <a:ext cx="9347004" cy="26930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+mj-lt"/>
              </a:rPr>
              <a:t>Baranwal, N., Yu, P. K., &amp; Siegel, N. S. (2023). Sleep physiology, pathophysiology, and sleep hygiene. Progress in Cardiovascular Diseases, 77, 59–69.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+mj-lt"/>
              </a:rPr>
              <a:t>Getachew, M., Lerdal, A., Småstuen, M. C., Gay, C. L., Aamodt, A., Tesfaye, M., &amp; Lindberg, M. F. (2021). High levels of preoperative pain and fatigue are red flags for moderate-severe pain 12 months after total knee arthroplasty-A longitudinal cohort study. </a:t>
            </a:r>
            <a:r>
              <a:rPr lang="en-US" sz="1200" i="1" dirty="0">
                <a:latin typeface="+mj-lt"/>
              </a:rPr>
              <a:t>Musculoskeletal Care</a:t>
            </a:r>
            <a:r>
              <a:rPr lang="en-US" sz="1200" dirty="0">
                <a:latin typeface="+mj-lt"/>
              </a:rPr>
              <a:t>, </a:t>
            </a:r>
            <a:r>
              <a:rPr lang="en-US" sz="1200" i="1" dirty="0">
                <a:latin typeface="+mj-lt"/>
              </a:rPr>
              <a:t>19</a:t>
            </a:r>
            <a:r>
              <a:rPr lang="en-US" sz="1200" dirty="0">
                <a:latin typeface="+mj-lt"/>
              </a:rPr>
              <a:t>(2), 186–192.</a:t>
            </a:r>
            <a:r>
              <a:rPr lang="en-US" sz="1200" dirty="0">
                <a:latin typeface="+mj-lt"/>
                <a:hlinkClick r:id="rId7"/>
              </a:rPr>
              <a:t> </a:t>
            </a:r>
            <a:r>
              <a:rPr lang="en-US" sz="1200" u="sng" dirty="0">
                <a:latin typeface="+mj-lt"/>
                <a:hlinkClick r:id="rId7"/>
              </a:rPr>
              <a:t>https://doi.org/10.1002/msc.1522</a:t>
            </a:r>
            <a:endParaRPr lang="en-US" sz="1200" u="sng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+mj-lt"/>
              </a:rPr>
              <a:t>Rampes, S., Ma, K., Divecha, Y. A., Alam, A., &amp; Ma, D. (2020). Postoperative sleep disorders and their potential impacts on surgical outcomes. </a:t>
            </a:r>
            <a:r>
              <a:rPr lang="en-US" sz="1200" i="1" dirty="0">
                <a:latin typeface="+mj-lt"/>
              </a:rPr>
              <a:t>Journal of Biomedical Research</a:t>
            </a:r>
            <a:r>
              <a:rPr lang="en-US" sz="1200" dirty="0">
                <a:latin typeface="+mj-lt"/>
              </a:rPr>
              <a:t>, </a:t>
            </a:r>
            <a:r>
              <a:rPr lang="en-US" sz="1200" i="1" dirty="0">
                <a:latin typeface="+mj-lt"/>
              </a:rPr>
              <a:t>34</a:t>
            </a:r>
            <a:r>
              <a:rPr lang="en-US" sz="1200" dirty="0">
                <a:latin typeface="+mj-lt"/>
              </a:rPr>
              <a:t>(4), 271–280.</a:t>
            </a:r>
            <a:r>
              <a:rPr lang="en-US" sz="1200" dirty="0">
                <a:latin typeface="+mj-lt"/>
                <a:hlinkClick r:id="rId8"/>
              </a:rPr>
              <a:t> </a:t>
            </a:r>
            <a:r>
              <a:rPr lang="en-US" sz="1200" u="sng" dirty="0">
                <a:latin typeface="+mj-lt"/>
                <a:hlinkClick r:id="rId8"/>
              </a:rPr>
              <a:t>https://doi.org/10.7555/JBR.33.20190054</a:t>
            </a:r>
            <a:r>
              <a:rPr lang="en-US" sz="1200" dirty="0">
                <a:latin typeface="+mj-lt"/>
              </a:rPr>
              <a:t> 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+mj-lt"/>
              </a:rPr>
              <a:t>American Academy of Orthopaedic Surgeons. (n.d.). </a:t>
            </a:r>
            <a:r>
              <a:rPr lang="en-US" sz="1200" i="1" dirty="0">
                <a:latin typeface="+mj-lt"/>
              </a:rPr>
              <a:t>Revision total knee replacement</a:t>
            </a:r>
            <a:r>
              <a:rPr lang="en-US" sz="1200" dirty="0">
                <a:latin typeface="+mj-lt"/>
              </a:rPr>
              <a:t>. </a:t>
            </a:r>
            <a:r>
              <a:rPr lang="en-US" sz="1200" dirty="0">
                <a:latin typeface="+mj-lt"/>
                <a:hlinkClick r:id="rId9"/>
              </a:rPr>
              <a:t>https://orthoinfo.aaos.org/en/treatment/revision-total-knee-replacement/</a:t>
            </a:r>
            <a:endParaRPr lang="en-US" sz="120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200" dirty="0">
                <a:latin typeface="+mj-lt"/>
              </a:rPr>
              <a:t>American Academy of Orthopaedic Surgeons. (n.d.). </a:t>
            </a:r>
            <a:r>
              <a:rPr lang="en-US" sz="1200" i="1" dirty="0">
                <a:latin typeface="+mj-lt"/>
              </a:rPr>
              <a:t>Total hip replacement</a:t>
            </a:r>
            <a:r>
              <a:rPr lang="en-US" sz="1200" dirty="0">
                <a:latin typeface="+mj-lt"/>
              </a:rPr>
              <a:t>. </a:t>
            </a:r>
            <a:r>
              <a:rPr lang="en-US" sz="1200" dirty="0">
                <a:latin typeface="+mj-lt"/>
                <a:hlinkClick r:id="rId10"/>
              </a:rPr>
              <a:t>Total hip replacement</a:t>
            </a:r>
            <a:endParaRPr lang="en-US" sz="120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endParaRPr lang="en-US" sz="1500" dirty="0">
              <a:latin typeface="+mj-lt"/>
            </a:endParaRPr>
          </a:p>
          <a:p>
            <a:br>
              <a:rPr lang="en-US" sz="1500" dirty="0">
                <a:latin typeface="+mj-lt"/>
              </a:rPr>
            </a:br>
            <a:endParaRPr lang="en-US" sz="1500" dirty="0">
              <a:latin typeface="+mj-lt"/>
            </a:endParaRP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C90B66AF-CACA-2B14-D3A7-28D0E0DA2448}"/>
              </a:ext>
            </a:extLst>
          </p:cNvPr>
          <p:cNvSpPr txBox="1"/>
          <p:nvPr/>
        </p:nvSpPr>
        <p:spPr>
          <a:xfrm>
            <a:off x="10782360" y="5271814"/>
            <a:ext cx="31197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10000"/>
                    <a:lumOff val="90000"/>
                  </a:schemeClr>
                </a:solidFill>
              </a:rPr>
              <a:t>Note. From American Academy of Orthopaedic Surgeons (n.d.)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2935A54-5141-9B5B-9433-87A3B0210B73}"/>
              </a:ext>
            </a:extLst>
          </p:cNvPr>
          <p:cNvSpPr txBox="1"/>
          <p:nvPr/>
        </p:nvSpPr>
        <p:spPr>
          <a:xfrm>
            <a:off x="18037576" y="5226985"/>
            <a:ext cx="311976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tx1">
                    <a:lumMod val="10000"/>
                    <a:lumOff val="90000"/>
                  </a:schemeClr>
                </a:solidFill>
              </a:rPr>
              <a:t>Note. From American Academy of Orthopaedic Surgeons (n.d.)</a:t>
            </a:r>
          </a:p>
        </p:txBody>
      </p:sp>
    </p:spTree>
    <p:extLst>
      <p:ext uri="{BB962C8B-B14F-4D97-AF65-F5344CB8AC3E}">
        <p14:creationId xmlns:p14="http://schemas.microsoft.com/office/powerpoint/2010/main" val="1336661623"/>
      </p:ext>
    </p:extLst>
  </p:cSld>
  <p:clrMapOvr>
    <a:masterClrMapping/>
  </p:clrMapOvr>
</p:sld>
</file>

<file path=ppt/theme/theme1.xml><?xml version="1.0" encoding="utf-8"?>
<a:theme xmlns:a="http://schemas.openxmlformats.org/drawingml/2006/main" name="SON Stnd 1">
  <a:themeElements>
    <a:clrScheme name="SON Color Palette">
      <a:dk1>
        <a:srgbClr val="00233D"/>
      </a:dk1>
      <a:lt1>
        <a:srgbClr val="FFFFFF"/>
      </a:lt1>
      <a:dk2>
        <a:srgbClr val="7BAFD4"/>
      </a:dk2>
      <a:lt2>
        <a:srgbClr val="BED6DB"/>
      </a:lt2>
      <a:accent1>
        <a:srgbClr val="003150"/>
      </a:accent1>
      <a:accent2>
        <a:srgbClr val="A5ACAF"/>
      </a:accent2>
      <a:accent3>
        <a:srgbClr val="A5D867"/>
      </a:accent3>
      <a:accent4>
        <a:srgbClr val="E4D5D3"/>
      </a:accent4>
      <a:accent5>
        <a:srgbClr val="D6938A"/>
      </a:accent5>
      <a:accent6>
        <a:srgbClr val="EDE8C4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4" id="{2F98C1D4-AA61-414F-A71A-E1D2E2B59454}" vid="{36018F3F-CBFC-554A-8218-D144B00F11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28e02d-9ae8-4f14-8123-c5291f222428">
      <Terms xmlns="http://schemas.microsoft.com/office/infopath/2007/PartnerControls"/>
    </lcf76f155ced4ddcb4097134ff3c332f>
    <TaxCatchAll xmlns="7f5cce54-953e-4401-b8ca-d639869d96fb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9859A42727E84CAE3BC9F4C3190CFD" ma:contentTypeVersion="11" ma:contentTypeDescription="Create a new document." ma:contentTypeScope="" ma:versionID="5b80a1847ba5856d33cfe718f688e172">
  <xsd:schema xmlns:xsd="http://www.w3.org/2001/XMLSchema" xmlns:xs="http://www.w3.org/2001/XMLSchema" xmlns:p="http://schemas.microsoft.com/office/2006/metadata/properties" xmlns:ns2="b728e02d-9ae8-4f14-8123-c5291f222428" xmlns:ns3="7f5cce54-953e-4401-b8ca-d639869d96fb" targetNamespace="http://schemas.microsoft.com/office/2006/metadata/properties" ma:root="true" ma:fieldsID="008e299eb3c9a4a4940f7c7a2ce931f9" ns2:_="" ns3:_="">
    <xsd:import namespace="b728e02d-9ae8-4f14-8123-c5291f222428"/>
    <xsd:import namespace="7f5cce54-953e-4401-b8ca-d639869d96f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8e02d-9ae8-4f14-8123-c5291f2224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3fdc6da-32ca-4a2b-983e-32d6a4a8ae6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5cce54-953e-4401-b8ca-d639869d96f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47df48-0d5f-498a-8c6a-73e01115ce72}" ma:internalName="TaxCatchAll" ma:showField="CatchAllData" ma:web="7f5cce54-953e-4401-b8ca-d639869d96f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0D432A-9D28-4694-B827-1DFDC8E4D643}">
  <ds:schemaRefs>
    <ds:schemaRef ds:uri="http://purl.org/dc/terms/"/>
    <ds:schemaRef ds:uri="http://schemas.microsoft.com/office/2006/metadata/properties"/>
    <ds:schemaRef ds:uri="8df628f5-26fc-432c-986f-cf366109a24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7e86d7e4-945d-43a1-8828-bce84e7da02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9F7D99B-D968-470C-9C14-1344C59354FB}"/>
</file>

<file path=customXml/itemProps3.xml><?xml version="1.0" encoding="utf-8"?>
<ds:datastoreItem xmlns:ds="http://schemas.openxmlformats.org/officeDocument/2006/customXml" ds:itemID="{465B03D7-8640-4F97-8473-8B567308815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SON Stnd 1</Template>
  <TotalTime>1737</TotalTime>
  <Words>918</Words>
  <Application>Microsoft Macintosh PowerPoint</Application>
  <PresentationFormat>Custom</PresentationFormat>
  <Paragraphs>84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Open Sans</vt:lpstr>
      <vt:lpstr>SON Stnd 1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Landeros, Natalie</dc:creator>
  <cp:lastModifiedBy>Landeros, Natalie</cp:lastModifiedBy>
  <cp:revision>7</cp:revision>
  <dcterms:created xsi:type="dcterms:W3CDTF">2026-04-12T18:19:29Z</dcterms:created>
  <dcterms:modified xsi:type="dcterms:W3CDTF">2026-04-14T01:52:43Z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0x010100AB9859A42727E84CAE3BC9F4C3190CFD</vt:lpwstr>
  </property>
</Properties>
</file>