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
  </p:notesMasterIdLst>
  <p:sldIdLst>
    <p:sldId id="256" r:id="rId2"/>
  </p:sldIdLst>
  <p:sldSz cx="32918400" cy="19202400"/>
  <p:notesSz cx="6858000" cy="9144000"/>
  <p:defaultTextStyle>
    <a:defPPr>
      <a:defRPr lang="en-US"/>
    </a:defPPr>
    <a:lvl1pPr marL="0" algn="l" defTabSz="2501798" rtl="0" eaLnBrk="1" latinLnBrk="0" hangingPunct="1">
      <a:defRPr sz="4925" kern="1200">
        <a:solidFill>
          <a:schemeClr val="tx1"/>
        </a:solidFill>
        <a:latin typeface="+mn-lt"/>
        <a:ea typeface="+mn-ea"/>
        <a:cs typeface="+mn-cs"/>
      </a:defRPr>
    </a:lvl1pPr>
    <a:lvl2pPr marL="1250899" algn="l" defTabSz="2501798" rtl="0" eaLnBrk="1" latinLnBrk="0" hangingPunct="1">
      <a:defRPr sz="4925" kern="1200">
        <a:solidFill>
          <a:schemeClr val="tx1"/>
        </a:solidFill>
        <a:latin typeface="+mn-lt"/>
        <a:ea typeface="+mn-ea"/>
        <a:cs typeface="+mn-cs"/>
      </a:defRPr>
    </a:lvl2pPr>
    <a:lvl3pPr marL="2501798" algn="l" defTabSz="2501798" rtl="0" eaLnBrk="1" latinLnBrk="0" hangingPunct="1">
      <a:defRPr sz="4925" kern="1200">
        <a:solidFill>
          <a:schemeClr val="tx1"/>
        </a:solidFill>
        <a:latin typeface="+mn-lt"/>
        <a:ea typeface="+mn-ea"/>
        <a:cs typeface="+mn-cs"/>
      </a:defRPr>
    </a:lvl3pPr>
    <a:lvl4pPr marL="3752698" algn="l" defTabSz="2501798" rtl="0" eaLnBrk="1" latinLnBrk="0" hangingPunct="1">
      <a:defRPr sz="4925" kern="1200">
        <a:solidFill>
          <a:schemeClr val="tx1"/>
        </a:solidFill>
        <a:latin typeface="+mn-lt"/>
        <a:ea typeface="+mn-ea"/>
        <a:cs typeface="+mn-cs"/>
      </a:defRPr>
    </a:lvl4pPr>
    <a:lvl5pPr marL="5003597" algn="l" defTabSz="2501798" rtl="0" eaLnBrk="1" latinLnBrk="0" hangingPunct="1">
      <a:defRPr sz="4925" kern="1200">
        <a:solidFill>
          <a:schemeClr val="tx1"/>
        </a:solidFill>
        <a:latin typeface="+mn-lt"/>
        <a:ea typeface="+mn-ea"/>
        <a:cs typeface="+mn-cs"/>
      </a:defRPr>
    </a:lvl5pPr>
    <a:lvl6pPr marL="6254496" algn="l" defTabSz="2501798" rtl="0" eaLnBrk="1" latinLnBrk="0" hangingPunct="1">
      <a:defRPr sz="4925" kern="1200">
        <a:solidFill>
          <a:schemeClr val="tx1"/>
        </a:solidFill>
        <a:latin typeface="+mn-lt"/>
        <a:ea typeface="+mn-ea"/>
        <a:cs typeface="+mn-cs"/>
      </a:defRPr>
    </a:lvl6pPr>
    <a:lvl7pPr marL="7505395" algn="l" defTabSz="2501798" rtl="0" eaLnBrk="1" latinLnBrk="0" hangingPunct="1">
      <a:defRPr sz="4925" kern="1200">
        <a:solidFill>
          <a:schemeClr val="tx1"/>
        </a:solidFill>
        <a:latin typeface="+mn-lt"/>
        <a:ea typeface="+mn-ea"/>
        <a:cs typeface="+mn-cs"/>
      </a:defRPr>
    </a:lvl7pPr>
    <a:lvl8pPr marL="8756294" algn="l" defTabSz="2501798" rtl="0" eaLnBrk="1" latinLnBrk="0" hangingPunct="1">
      <a:defRPr sz="4925" kern="1200">
        <a:solidFill>
          <a:schemeClr val="tx1"/>
        </a:solidFill>
        <a:latin typeface="+mn-lt"/>
        <a:ea typeface="+mn-ea"/>
        <a:cs typeface="+mn-cs"/>
      </a:defRPr>
    </a:lvl8pPr>
    <a:lvl9pPr marL="10007194" algn="l" defTabSz="2501798" rtl="0" eaLnBrk="1" latinLnBrk="0" hangingPunct="1">
      <a:defRPr sz="49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48" userDrawn="1">
          <p15:clr>
            <a:srgbClr val="A4A3A4"/>
          </p15:clr>
        </p15:guide>
        <p15:guide id="2" pos="10368" userDrawn="1">
          <p15:clr>
            <a:srgbClr val="A4A3A4"/>
          </p15:clr>
        </p15:guide>
        <p15:guide id="3" pos="288" userDrawn="1">
          <p15:clr>
            <a:srgbClr val="A4A3A4"/>
          </p15:clr>
        </p15:guide>
        <p15:guide id="4" pos="5224" userDrawn="1">
          <p15:clr>
            <a:srgbClr val="A4A3A4"/>
          </p15:clr>
        </p15:guide>
        <p15:guide id="5" pos="20446" userDrawn="1">
          <p15:clr>
            <a:srgbClr val="A4A3A4"/>
          </p15:clr>
        </p15:guide>
        <p15:guide id="6" pos="15528" userDrawn="1">
          <p15:clr>
            <a:srgbClr val="A4A3A4"/>
          </p15:clr>
        </p15:guide>
        <p15:guide id="7" pos="5368" userDrawn="1">
          <p15:clr>
            <a:srgbClr val="A4A3A4"/>
          </p15:clr>
        </p15:guide>
        <p15:guide id="8" pos="15384" userDrawn="1">
          <p15:clr>
            <a:srgbClr val="A4A3A4"/>
          </p15:clr>
        </p15:guide>
        <p15:guide id="9" pos="10296" userDrawn="1">
          <p15:clr>
            <a:srgbClr val="A4A3A4"/>
          </p15:clr>
        </p15:guide>
        <p15:guide id="10" pos="12696" userDrawn="1">
          <p15:clr>
            <a:srgbClr val="A4A3A4"/>
          </p15:clr>
        </p15:guide>
        <p15:guide id="11" pos="104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408E0-D034-779B-B394-A23B3C014696}" name="Jailene Lemus Hurtado" initials="JL" userId="72f58ea2e141dd3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13E"/>
    <a:srgbClr val="7BA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4D065-DAAA-DF1F-DDDF-308C91918A45}" v="139" dt="2026-03-31T21:06:58.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2"/>
    <p:restoredTop sz="96629"/>
  </p:normalViewPr>
  <p:slideViewPr>
    <p:cSldViewPr snapToGrid="0" snapToObjects="1" showGuides="1">
      <p:cViewPr>
        <p:scale>
          <a:sx n="50" d="100"/>
          <a:sy n="50" d="100"/>
        </p:scale>
        <p:origin x="-36" y="-2472"/>
      </p:cViewPr>
      <p:guideLst>
        <p:guide orient="horz" pos="6048"/>
        <p:guide pos="10368"/>
        <p:guide pos="288"/>
        <p:guide pos="5224"/>
        <p:guide pos="20446"/>
        <p:guide pos="15528"/>
        <p:guide pos="5368"/>
        <p:guide pos="15384"/>
        <p:guide pos="10296"/>
        <p:guide pos="12696"/>
        <p:guide pos="10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2.xml"/><Relationship Id="rId5" Type="http://schemas.openxmlformats.org/officeDocument/2006/relationships/viewProps" Target="viewProps.xml"/><Relationship Id="rId10" Type="http://schemas.openxmlformats.org/officeDocument/2006/relationships/customXml" Target="../customXml/item1.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382F8-148A-EF48-8090-60B8A6B2861B}" type="datetimeFigureOut">
              <a:rPr lang="en-US" smtClean="0"/>
              <a:t>4/4/2026</a:t>
            </a:fld>
            <a:endParaRPr lang="en-US"/>
          </a:p>
        </p:txBody>
      </p:sp>
      <p:sp>
        <p:nvSpPr>
          <p:cNvPr id="4" name="Slide Image Placeholder 3"/>
          <p:cNvSpPr>
            <a:spLocks noGrp="1" noRot="1" noChangeAspect="1"/>
          </p:cNvSpPr>
          <p:nvPr>
            <p:ph type="sldImg" idx="2"/>
          </p:nvPr>
        </p:nvSpPr>
        <p:spPr>
          <a:xfrm>
            <a:off x="784225" y="1143000"/>
            <a:ext cx="52895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8C42C-77DF-AB4F-89FF-81B741A34100}" type="slidenum">
              <a:rPr lang="en-US" smtClean="0"/>
              <a:t>‹#›</a:t>
            </a:fld>
            <a:endParaRPr lang="en-US"/>
          </a:p>
        </p:txBody>
      </p:sp>
    </p:spTree>
    <p:extLst>
      <p:ext uri="{BB962C8B-B14F-4D97-AF65-F5344CB8AC3E}">
        <p14:creationId xmlns:p14="http://schemas.microsoft.com/office/powerpoint/2010/main" val="1558991171"/>
      </p:ext>
    </p:extLst>
  </p:cSld>
  <p:clrMap bg1="lt1" tx1="dk1" bg2="lt2" tx2="dk2" accent1="accent1" accent2="accent2" accent3="accent3" accent4="accent4" accent5="accent5" accent6="accent6" hlink="hlink" folHlink="folHlink"/>
  <p:notesStyle>
    <a:lvl1pPr marL="0" algn="l" defTabSz="2501798" rtl="0" eaLnBrk="1" latinLnBrk="0" hangingPunct="1">
      <a:defRPr sz="3283" kern="1200">
        <a:solidFill>
          <a:schemeClr val="tx1"/>
        </a:solidFill>
        <a:latin typeface="+mn-lt"/>
        <a:ea typeface="+mn-ea"/>
        <a:cs typeface="+mn-cs"/>
      </a:defRPr>
    </a:lvl1pPr>
    <a:lvl2pPr marL="1250899" algn="l" defTabSz="2501798" rtl="0" eaLnBrk="1" latinLnBrk="0" hangingPunct="1">
      <a:defRPr sz="3283" kern="1200">
        <a:solidFill>
          <a:schemeClr val="tx1"/>
        </a:solidFill>
        <a:latin typeface="+mn-lt"/>
        <a:ea typeface="+mn-ea"/>
        <a:cs typeface="+mn-cs"/>
      </a:defRPr>
    </a:lvl2pPr>
    <a:lvl3pPr marL="2501798" algn="l" defTabSz="2501798" rtl="0" eaLnBrk="1" latinLnBrk="0" hangingPunct="1">
      <a:defRPr sz="3283" kern="1200">
        <a:solidFill>
          <a:schemeClr val="tx1"/>
        </a:solidFill>
        <a:latin typeface="+mn-lt"/>
        <a:ea typeface="+mn-ea"/>
        <a:cs typeface="+mn-cs"/>
      </a:defRPr>
    </a:lvl3pPr>
    <a:lvl4pPr marL="3752698" algn="l" defTabSz="2501798" rtl="0" eaLnBrk="1" latinLnBrk="0" hangingPunct="1">
      <a:defRPr sz="3283" kern="1200">
        <a:solidFill>
          <a:schemeClr val="tx1"/>
        </a:solidFill>
        <a:latin typeface="+mn-lt"/>
        <a:ea typeface="+mn-ea"/>
        <a:cs typeface="+mn-cs"/>
      </a:defRPr>
    </a:lvl4pPr>
    <a:lvl5pPr marL="5003597" algn="l" defTabSz="2501798" rtl="0" eaLnBrk="1" latinLnBrk="0" hangingPunct="1">
      <a:defRPr sz="3283" kern="1200">
        <a:solidFill>
          <a:schemeClr val="tx1"/>
        </a:solidFill>
        <a:latin typeface="+mn-lt"/>
        <a:ea typeface="+mn-ea"/>
        <a:cs typeface="+mn-cs"/>
      </a:defRPr>
    </a:lvl5pPr>
    <a:lvl6pPr marL="6254496" algn="l" defTabSz="2501798" rtl="0" eaLnBrk="1" latinLnBrk="0" hangingPunct="1">
      <a:defRPr sz="3283" kern="1200">
        <a:solidFill>
          <a:schemeClr val="tx1"/>
        </a:solidFill>
        <a:latin typeface="+mn-lt"/>
        <a:ea typeface="+mn-ea"/>
        <a:cs typeface="+mn-cs"/>
      </a:defRPr>
    </a:lvl6pPr>
    <a:lvl7pPr marL="7505395" algn="l" defTabSz="2501798" rtl="0" eaLnBrk="1" latinLnBrk="0" hangingPunct="1">
      <a:defRPr sz="3283" kern="1200">
        <a:solidFill>
          <a:schemeClr val="tx1"/>
        </a:solidFill>
        <a:latin typeface="+mn-lt"/>
        <a:ea typeface="+mn-ea"/>
        <a:cs typeface="+mn-cs"/>
      </a:defRPr>
    </a:lvl7pPr>
    <a:lvl8pPr marL="8756294" algn="l" defTabSz="2501798" rtl="0" eaLnBrk="1" latinLnBrk="0" hangingPunct="1">
      <a:defRPr sz="3283" kern="1200">
        <a:solidFill>
          <a:schemeClr val="tx1"/>
        </a:solidFill>
        <a:latin typeface="+mn-lt"/>
        <a:ea typeface="+mn-ea"/>
        <a:cs typeface="+mn-cs"/>
      </a:defRPr>
    </a:lvl8pPr>
    <a:lvl9pPr marL="10007194" algn="l" defTabSz="2501798" rtl="0" eaLnBrk="1" latinLnBrk="0" hangingPunct="1">
      <a:defRPr sz="32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1143000"/>
            <a:ext cx="5289550" cy="3086100"/>
          </a:xfrm>
        </p:spPr>
        <p:txBody>
          <a:bodyPr/>
          <a:lstStyle/>
          <a:p>
            <a:endParaRPr lang="en-US"/>
          </a:p>
        </p:txBody>
      </p:sp>
      <p:sp>
        <p:nvSpPr>
          <p:cNvPr id="3" name="Notes Placeholder 2"/>
          <p:cNvSpPr>
            <a:spLocks noGrp="1"/>
          </p:cNvSpPr>
          <p:nvPr>
            <p:ph type="body" idx="1"/>
          </p:nvPr>
        </p:nvSpPr>
        <p:spPr/>
        <p:txBody>
          <a:bodyPr/>
          <a:lstStyle/>
          <a:p>
            <a:r>
              <a:rPr lang="en-US" strike="noStrike" baseline="0" dirty="0"/>
              <a:t>72”w x 42”h poster (PhD Posters-$64.95) Sized for SON 6ft Roll Displays. File size is 36” w x 21” h, </a:t>
            </a:r>
            <a:r>
              <a:rPr lang="en-US" b="0" strike="noStrike" baseline="0" dirty="0">
                <a:solidFill>
                  <a:srgbClr val="C00000"/>
                </a:solidFill>
              </a:rPr>
              <a:t>(</a:t>
            </a:r>
            <a:r>
              <a:rPr lang="en-US" b="0" strike="noStrike" baseline="0" dirty="0">
                <a:solidFill>
                  <a:schemeClr val="accent2">
                    <a:lumMod val="75000"/>
                  </a:schemeClr>
                </a:solidFill>
              </a:rPr>
              <a:t>IMPORTANT note for PhD Posters upon submission of poster</a:t>
            </a:r>
            <a:r>
              <a:rPr lang="en-US" b="0" strike="noStrike" baseline="0" dirty="0">
                <a:solidFill>
                  <a:srgbClr val="C00000"/>
                </a:solidFill>
              </a:rPr>
              <a:t>)</a:t>
            </a:r>
            <a:r>
              <a:rPr lang="en-US" b="1" strike="noStrike" baseline="0" dirty="0"/>
              <a:t> print at 200%; </a:t>
            </a:r>
            <a:r>
              <a:rPr lang="en-US" strike="noStrike" baseline="0" dirty="0"/>
              <a:t>Trim leaving a </a:t>
            </a:r>
            <a:r>
              <a:rPr lang="en-US" strike="noStrike" baseline="0"/>
              <a:t>white 1/2” </a:t>
            </a:r>
            <a:r>
              <a:rPr lang="en-US" strike="noStrike" baseline="0" dirty="0"/>
              <a:t>edge around all sides of poster</a:t>
            </a:r>
            <a:endParaRPr lang="en-US" strike="noStrike" dirty="0"/>
          </a:p>
        </p:txBody>
      </p:sp>
      <p:sp>
        <p:nvSpPr>
          <p:cNvPr id="4" name="Slide Number Placeholder 3"/>
          <p:cNvSpPr>
            <a:spLocks noGrp="1"/>
          </p:cNvSpPr>
          <p:nvPr>
            <p:ph type="sldNum" sz="quarter" idx="10"/>
          </p:nvPr>
        </p:nvSpPr>
        <p:spPr/>
        <p:txBody>
          <a:bodyPr/>
          <a:lstStyle/>
          <a:p>
            <a:fld id="{BAF8C42C-77DF-AB4F-89FF-81B741A34100}" type="slidenum">
              <a:rPr lang="en-US" smtClean="0"/>
              <a:t>1</a:t>
            </a:fld>
            <a:endParaRPr lang="en-US"/>
          </a:p>
        </p:txBody>
      </p:sp>
    </p:spTree>
    <p:extLst>
      <p:ext uri="{BB962C8B-B14F-4D97-AF65-F5344CB8AC3E}">
        <p14:creationId xmlns:p14="http://schemas.microsoft.com/office/powerpoint/2010/main" val="51663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76068" y="452338"/>
            <a:ext cx="27200209" cy="101731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537053436"/>
      </p:ext>
    </p:extLst>
  </p:cSld>
  <p:clrMapOvr>
    <a:masterClrMapping/>
  </p:clrMapOvr>
  <p:extLst>
    <p:ext uri="{DCECCB84-F9BA-43D5-87BE-67443E8EF086}">
      <p15:sldGuideLst xmlns:p15="http://schemas.microsoft.com/office/powerpoint/2012/main">
        <p15:guide id="1" orient="horz" pos="14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28600" y="17593497"/>
            <a:ext cx="32461200" cy="1380303"/>
          </a:xfrm>
          <a:prstGeom prst="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flipV="1">
            <a:off x="228600" y="17547776"/>
            <a:ext cx="32461200" cy="4572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p:cNvSpPr/>
          <p:nvPr userDrawn="1"/>
        </p:nvSpPr>
        <p:spPr>
          <a:xfrm>
            <a:off x="228600" y="226732"/>
            <a:ext cx="32461200" cy="1497315"/>
          </a:xfrm>
          <a:prstGeom prst="rect">
            <a:avLst/>
          </a:prstGeom>
          <a:solidFill>
            <a:srgbClr val="7BA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p:cNvPicPr>
          <p:nvPr userDrawn="1"/>
        </p:nvPicPr>
        <p:blipFill rotWithShape="1">
          <a:blip r:embed="rId3">
            <a:extLst>
              <a:ext uri="{28A0092B-C50C-407E-A947-70E740481C1C}">
                <a14:useLocalDpi xmlns:a14="http://schemas.microsoft.com/office/drawing/2010/main" val="0"/>
              </a:ext>
            </a:extLst>
          </a:blip>
          <a:srcRect t="-3383" b="-1"/>
          <a:stretch/>
        </p:blipFill>
        <p:spPr>
          <a:xfrm>
            <a:off x="1275867" y="148856"/>
            <a:ext cx="1600200" cy="2341284"/>
          </a:xfrm>
          <a:prstGeom prst="rect">
            <a:avLst/>
          </a:prstGeom>
        </p:spPr>
      </p:pic>
      <p:sp>
        <p:nvSpPr>
          <p:cNvPr id="16" name="TextBox 15"/>
          <p:cNvSpPr txBox="1"/>
          <p:nvPr userDrawn="1"/>
        </p:nvSpPr>
        <p:spPr>
          <a:xfrm>
            <a:off x="1275867" y="18006649"/>
            <a:ext cx="11655284" cy="553998"/>
          </a:xfrm>
          <a:prstGeom prst="rect">
            <a:avLst/>
          </a:prstGeom>
          <a:noFill/>
        </p:spPr>
        <p:txBody>
          <a:bodyPr wrap="square" rtlCol="0">
            <a:spAutoFit/>
          </a:bodyPr>
          <a:lstStyle/>
          <a:p>
            <a:r>
              <a:rPr lang="en-US" sz="2400" b="0" i="0" dirty="0">
                <a:solidFill>
                  <a:schemeClr val="bg1"/>
                </a:solidFill>
                <a:latin typeface="Constantia" charset="0"/>
                <a:ea typeface="Constantia" charset="0"/>
                <a:cs typeface="Constantia" charset="0"/>
              </a:rPr>
              <a:t>THE UNIVERSITY</a:t>
            </a:r>
            <a:r>
              <a:rPr lang="en-US" sz="2400" b="0" i="0" baseline="0" dirty="0">
                <a:solidFill>
                  <a:schemeClr val="bg1"/>
                </a:solidFill>
                <a:latin typeface="Constantia" charset="0"/>
                <a:ea typeface="Constantia" charset="0"/>
                <a:cs typeface="Constantia" charset="0"/>
              </a:rPr>
              <a:t> </a:t>
            </a:r>
            <a:r>
              <a:rPr lang="en-US" sz="2300" b="0" i="1" baseline="0" dirty="0">
                <a:solidFill>
                  <a:schemeClr val="bg1"/>
                </a:solidFill>
                <a:latin typeface="Constantia" charset="0"/>
                <a:ea typeface="Constantia" charset="0"/>
                <a:cs typeface="Constantia" charset="0"/>
              </a:rPr>
              <a:t>of</a:t>
            </a:r>
            <a:r>
              <a:rPr lang="en-US" sz="3000" b="0" i="0" baseline="0" dirty="0">
                <a:solidFill>
                  <a:schemeClr val="bg1"/>
                </a:solidFill>
                <a:latin typeface="Constantia" charset="0"/>
                <a:ea typeface="Constantia" charset="0"/>
                <a:cs typeface="Constantia" charset="0"/>
              </a:rPr>
              <a:t> </a:t>
            </a:r>
            <a:r>
              <a:rPr lang="en-US" sz="2400" b="0" i="0" baseline="0" dirty="0">
                <a:solidFill>
                  <a:schemeClr val="bg1"/>
                </a:solidFill>
                <a:latin typeface="Constantia" charset="0"/>
                <a:ea typeface="Constantia" charset="0"/>
                <a:cs typeface="Constantia" charset="0"/>
              </a:rPr>
              <a:t>NORTH CAROLINA </a:t>
            </a:r>
            <a:r>
              <a:rPr lang="en-US" sz="2300" b="0" i="1" baseline="0" dirty="0">
                <a:solidFill>
                  <a:schemeClr val="bg1"/>
                </a:solidFill>
                <a:latin typeface="Constantia" charset="0"/>
                <a:ea typeface="Constantia" charset="0"/>
                <a:cs typeface="Constantia" charset="0"/>
              </a:rPr>
              <a:t>at</a:t>
            </a:r>
            <a:r>
              <a:rPr lang="en-US" sz="2400" b="0" i="0" baseline="0" dirty="0">
                <a:solidFill>
                  <a:schemeClr val="bg1"/>
                </a:solidFill>
                <a:latin typeface="Constantia" charset="0"/>
                <a:ea typeface="Constantia" charset="0"/>
                <a:cs typeface="Constantia" charset="0"/>
              </a:rPr>
              <a:t> CHAPEL HILL SCHOOL </a:t>
            </a:r>
            <a:r>
              <a:rPr lang="en-US" sz="2300" b="0" i="1" baseline="0" dirty="0">
                <a:solidFill>
                  <a:schemeClr val="bg1"/>
                </a:solidFill>
                <a:latin typeface="Constantia" charset="0"/>
                <a:ea typeface="Constantia" charset="0"/>
                <a:cs typeface="Constantia" charset="0"/>
              </a:rPr>
              <a:t>of</a:t>
            </a:r>
            <a:r>
              <a:rPr lang="en-US" sz="3000" b="0" i="0" baseline="0" dirty="0">
                <a:solidFill>
                  <a:schemeClr val="bg1"/>
                </a:solidFill>
                <a:latin typeface="Constantia" charset="0"/>
                <a:ea typeface="Constantia" charset="0"/>
                <a:cs typeface="Constantia" charset="0"/>
              </a:rPr>
              <a:t> </a:t>
            </a:r>
            <a:r>
              <a:rPr lang="en-US" sz="2400" b="0" i="0" baseline="0" dirty="0">
                <a:solidFill>
                  <a:schemeClr val="bg1"/>
                </a:solidFill>
                <a:latin typeface="Constantia" charset="0"/>
                <a:ea typeface="Constantia" charset="0"/>
                <a:cs typeface="Constantia" charset="0"/>
              </a:rPr>
              <a:t>NURSING</a:t>
            </a:r>
            <a:endParaRPr lang="en-US" sz="2400" b="0" i="0" dirty="0">
              <a:solidFill>
                <a:schemeClr val="bg1"/>
              </a:solidFill>
              <a:latin typeface="Constantia" charset="0"/>
              <a:ea typeface="Constantia" charset="0"/>
              <a:cs typeface="Constantia" charset="0"/>
            </a:endParaRPr>
          </a:p>
        </p:txBody>
      </p:sp>
      <p:pic>
        <p:nvPicPr>
          <p:cNvPr id="3" name="Picture 2">
            <a:extLst>
              <a:ext uri="{FF2B5EF4-FFF2-40B4-BE49-F238E27FC236}">
                <a16:creationId xmlns:a16="http://schemas.microsoft.com/office/drawing/2014/main" id="{E1846236-276D-7A4C-A0F2-A20EE14DBC7E}"/>
              </a:ext>
            </a:extLst>
          </p:cNvPr>
          <p:cNvPicPr>
            <a:picLocks noChangeAspect="1"/>
          </p:cNvPicPr>
          <p:nvPr userDrawn="1"/>
        </p:nvPicPr>
        <p:blipFill>
          <a:blip r:embed="rId4"/>
          <a:stretch>
            <a:fillRect/>
          </a:stretch>
        </p:blipFill>
        <p:spPr>
          <a:xfrm>
            <a:off x="28611576" y="18048698"/>
            <a:ext cx="2989099" cy="539496"/>
          </a:xfrm>
          <a:prstGeom prst="rect">
            <a:avLst/>
          </a:prstGeom>
        </p:spPr>
      </p:pic>
    </p:spTree>
    <p:extLst>
      <p:ext uri="{BB962C8B-B14F-4D97-AF65-F5344CB8AC3E}">
        <p14:creationId xmlns:p14="http://schemas.microsoft.com/office/powerpoint/2010/main" val="1986336899"/>
      </p:ext>
    </p:extLst>
  </p:cSld>
  <p:clrMap bg1="lt1" tx1="dk1" bg2="lt2" tx2="dk2" accent1="accent1" accent2="accent2" accent3="accent3" accent4="accent4" accent5="accent5" accent6="accent6" hlink="hlink" folHlink="folHlink"/>
  <p:sldLayoutIdLst>
    <p:sldLayoutId id="2147483677" r:id="rId1"/>
  </p:sldLayoutIdLst>
  <p:hf sldNum="0" hdr="0" ftr="0" dt="0"/>
  <p:txStyles>
    <p:titleStyle>
      <a:lvl1pPr algn="ctr" defTabSz="1440144" rtl="0" eaLnBrk="1" latinLnBrk="0" hangingPunct="1">
        <a:lnSpc>
          <a:spcPct val="85000"/>
        </a:lnSpc>
        <a:spcBef>
          <a:spcPct val="0"/>
        </a:spcBef>
        <a:buNone/>
        <a:defRPr sz="6000" b="0" i="0" kern="1200" spc="-78" baseline="0">
          <a:solidFill>
            <a:schemeClr val="bg1"/>
          </a:solidFill>
          <a:latin typeface="Open Sans" charset="0"/>
          <a:ea typeface="Open Sans" charset="0"/>
          <a:cs typeface="Open Sans" charset="0"/>
        </a:defRPr>
      </a:lvl1pPr>
    </p:titleStyle>
    <p:bodyStyle>
      <a:lvl1pPr marL="144015" indent="-144015" algn="l" defTabSz="1440144" rtl="0" eaLnBrk="1" latinLnBrk="0" hangingPunct="1">
        <a:lnSpc>
          <a:spcPct val="90000"/>
        </a:lnSpc>
        <a:spcBef>
          <a:spcPts val="1890"/>
        </a:spcBef>
        <a:spcAft>
          <a:spcPts val="316"/>
        </a:spcAft>
        <a:buClr>
          <a:schemeClr val="accent1"/>
        </a:buClr>
        <a:buSzPct val="100000"/>
        <a:buFont typeface="Calibri" panose="020F0502020204030204" pitchFamily="34" charset="0"/>
        <a:buChar char=" "/>
        <a:defRPr sz="6720" b="0" i="0" kern="1200">
          <a:solidFill>
            <a:srgbClr val="003150"/>
          </a:solidFill>
          <a:latin typeface="Open Sans" charset="0"/>
          <a:ea typeface="Open Sans" charset="0"/>
          <a:cs typeface="Open Sans" charset="0"/>
        </a:defRPr>
      </a:lvl1pPr>
      <a:lvl2pPr marL="604862" indent="-288030" algn="l" defTabSz="1440144" rtl="0" eaLnBrk="1" latinLnBrk="0" hangingPunct="1">
        <a:lnSpc>
          <a:spcPct val="90000"/>
        </a:lnSpc>
        <a:spcBef>
          <a:spcPts val="316"/>
        </a:spcBef>
        <a:spcAft>
          <a:spcPts val="630"/>
        </a:spcAft>
        <a:buClr>
          <a:srgbClr val="5998C8"/>
        </a:buClr>
        <a:buFont typeface="Arial" charset="0"/>
        <a:buChar char="•"/>
        <a:defRPr sz="5880" b="0" i="0" kern="1200">
          <a:solidFill>
            <a:srgbClr val="003150"/>
          </a:solidFill>
          <a:latin typeface="Open Sans" charset="0"/>
          <a:ea typeface="Open Sans" charset="0"/>
          <a:cs typeface="Open Sans" charset="0"/>
        </a:defRPr>
      </a:lvl2pPr>
      <a:lvl3pPr marL="892889" indent="-288030" algn="l" defTabSz="1440144" rtl="0" eaLnBrk="1" latinLnBrk="0" hangingPunct="1">
        <a:lnSpc>
          <a:spcPct val="90000"/>
        </a:lnSpc>
        <a:spcBef>
          <a:spcPts val="316"/>
        </a:spcBef>
        <a:spcAft>
          <a:spcPts val="630"/>
        </a:spcAft>
        <a:buClr>
          <a:srgbClr val="5998C8"/>
        </a:buClr>
        <a:buFont typeface="Arial" charset="0"/>
        <a:buChar char="•"/>
        <a:defRPr sz="4200" b="0" i="0" kern="1200">
          <a:solidFill>
            <a:srgbClr val="003150"/>
          </a:solidFill>
          <a:latin typeface="Open Sans" charset="0"/>
          <a:ea typeface="Open Sans" charset="0"/>
          <a:cs typeface="Open Sans" charset="0"/>
        </a:defRPr>
      </a:lvl3pPr>
      <a:lvl4pPr marL="1180920" indent="-288030" algn="l" defTabSz="1440144" rtl="0" eaLnBrk="1" latinLnBrk="0" hangingPunct="1">
        <a:lnSpc>
          <a:spcPct val="90000"/>
        </a:lnSpc>
        <a:spcBef>
          <a:spcPts val="316"/>
        </a:spcBef>
        <a:spcAft>
          <a:spcPts val="630"/>
        </a:spcAft>
        <a:buClr>
          <a:srgbClr val="5998C8"/>
        </a:buClr>
        <a:buFont typeface="Arial" charset="0"/>
        <a:buChar char="•"/>
        <a:defRPr sz="4200" b="0" i="0" kern="1200">
          <a:solidFill>
            <a:srgbClr val="003150"/>
          </a:solidFill>
          <a:latin typeface="Open Sans" charset="0"/>
          <a:ea typeface="Open Sans" charset="0"/>
          <a:cs typeface="Open Sans" charset="0"/>
        </a:defRPr>
      </a:lvl4pPr>
      <a:lvl5pPr marL="1468947" indent="-288030" algn="l" defTabSz="1440144" rtl="0" eaLnBrk="1" latinLnBrk="0" hangingPunct="1">
        <a:lnSpc>
          <a:spcPct val="90000"/>
        </a:lnSpc>
        <a:spcBef>
          <a:spcPts val="316"/>
        </a:spcBef>
        <a:spcAft>
          <a:spcPts val="630"/>
        </a:spcAft>
        <a:buClr>
          <a:srgbClr val="5998C8"/>
        </a:buClr>
        <a:buFont typeface="Arial" charset="0"/>
        <a:buChar char="•"/>
        <a:defRPr sz="4200" b="0" i="0" kern="1200">
          <a:solidFill>
            <a:srgbClr val="003150"/>
          </a:solidFill>
          <a:latin typeface="Open Sans" charset="0"/>
          <a:ea typeface="Open Sans" charset="0"/>
          <a:cs typeface="Open Sans" charset="0"/>
        </a:defRPr>
      </a:lvl5pPr>
      <a:lvl6pPr marL="1732455" indent="-360038" algn="l" defTabSz="1440144" rtl="0" eaLnBrk="1" latinLnBrk="0" hangingPunct="1">
        <a:lnSpc>
          <a:spcPct val="90000"/>
        </a:lnSpc>
        <a:spcBef>
          <a:spcPts val="316"/>
        </a:spcBef>
        <a:spcAft>
          <a:spcPts val="630"/>
        </a:spcAft>
        <a:buClr>
          <a:schemeClr val="accent1"/>
        </a:buClr>
        <a:buFont typeface="Calibri" pitchFamily="34" charset="0"/>
        <a:buChar char="◦"/>
        <a:defRPr sz="2206" kern="1200">
          <a:solidFill>
            <a:schemeClr val="tx1">
              <a:lumMod val="75000"/>
              <a:lumOff val="25000"/>
            </a:schemeClr>
          </a:solidFill>
          <a:latin typeface="+mn-lt"/>
          <a:ea typeface="+mn-ea"/>
          <a:cs typeface="+mn-cs"/>
        </a:defRPr>
      </a:lvl6pPr>
      <a:lvl7pPr marL="2047450" indent="-360038" algn="l" defTabSz="1440144" rtl="0" eaLnBrk="1" latinLnBrk="0" hangingPunct="1">
        <a:lnSpc>
          <a:spcPct val="90000"/>
        </a:lnSpc>
        <a:spcBef>
          <a:spcPts val="316"/>
        </a:spcBef>
        <a:spcAft>
          <a:spcPts val="630"/>
        </a:spcAft>
        <a:buClr>
          <a:schemeClr val="accent1"/>
        </a:buClr>
        <a:buFont typeface="Calibri" pitchFamily="34" charset="0"/>
        <a:buChar char="◦"/>
        <a:defRPr sz="2206" kern="1200">
          <a:solidFill>
            <a:schemeClr val="tx1">
              <a:lumMod val="75000"/>
              <a:lumOff val="25000"/>
            </a:schemeClr>
          </a:solidFill>
          <a:latin typeface="+mn-lt"/>
          <a:ea typeface="+mn-ea"/>
          <a:cs typeface="+mn-cs"/>
        </a:defRPr>
      </a:lvl7pPr>
      <a:lvl8pPr marL="2362441" indent="-360038" algn="l" defTabSz="1440144" rtl="0" eaLnBrk="1" latinLnBrk="0" hangingPunct="1">
        <a:lnSpc>
          <a:spcPct val="90000"/>
        </a:lnSpc>
        <a:spcBef>
          <a:spcPts val="316"/>
        </a:spcBef>
        <a:spcAft>
          <a:spcPts val="630"/>
        </a:spcAft>
        <a:buClr>
          <a:schemeClr val="accent1"/>
        </a:buClr>
        <a:buFont typeface="Calibri" pitchFamily="34" charset="0"/>
        <a:buChar char="◦"/>
        <a:defRPr sz="2206" kern="1200">
          <a:solidFill>
            <a:schemeClr val="tx1">
              <a:lumMod val="75000"/>
              <a:lumOff val="25000"/>
            </a:schemeClr>
          </a:solidFill>
          <a:latin typeface="+mn-lt"/>
          <a:ea typeface="+mn-ea"/>
          <a:cs typeface="+mn-cs"/>
        </a:defRPr>
      </a:lvl8pPr>
      <a:lvl9pPr marL="2677433" indent="-360038" algn="l" defTabSz="1440144" rtl="0" eaLnBrk="1" latinLnBrk="0" hangingPunct="1">
        <a:lnSpc>
          <a:spcPct val="90000"/>
        </a:lnSpc>
        <a:spcBef>
          <a:spcPts val="316"/>
        </a:spcBef>
        <a:spcAft>
          <a:spcPts val="630"/>
        </a:spcAft>
        <a:buClr>
          <a:schemeClr val="accent1"/>
        </a:buClr>
        <a:buFont typeface="Calibri" pitchFamily="34" charset="0"/>
        <a:buChar char="◦"/>
        <a:defRPr sz="2206" kern="1200">
          <a:solidFill>
            <a:schemeClr val="tx1">
              <a:lumMod val="75000"/>
              <a:lumOff val="25000"/>
            </a:schemeClr>
          </a:solidFill>
          <a:latin typeface="+mn-lt"/>
          <a:ea typeface="+mn-ea"/>
          <a:cs typeface="+mn-cs"/>
        </a:defRPr>
      </a:lvl9pPr>
    </p:bodyStyle>
    <p:otherStyle>
      <a:defPPr>
        <a:defRPr lang="en-US"/>
      </a:defPPr>
      <a:lvl1pPr marL="0" algn="l" defTabSz="1440144" rtl="0" eaLnBrk="1" latinLnBrk="0" hangingPunct="1">
        <a:defRPr sz="2836" kern="1200">
          <a:solidFill>
            <a:schemeClr val="tx1"/>
          </a:solidFill>
          <a:latin typeface="+mn-lt"/>
          <a:ea typeface="+mn-ea"/>
          <a:cs typeface="+mn-cs"/>
        </a:defRPr>
      </a:lvl1pPr>
      <a:lvl2pPr marL="720070" algn="l" defTabSz="1440144" rtl="0" eaLnBrk="1" latinLnBrk="0" hangingPunct="1">
        <a:defRPr sz="2836" kern="1200">
          <a:solidFill>
            <a:schemeClr val="tx1"/>
          </a:solidFill>
          <a:latin typeface="+mn-lt"/>
          <a:ea typeface="+mn-ea"/>
          <a:cs typeface="+mn-cs"/>
        </a:defRPr>
      </a:lvl2pPr>
      <a:lvl3pPr marL="1440144" algn="l" defTabSz="1440144" rtl="0" eaLnBrk="1" latinLnBrk="0" hangingPunct="1">
        <a:defRPr sz="2836" kern="1200">
          <a:solidFill>
            <a:schemeClr val="tx1"/>
          </a:solidFill>
          <a:latin typeface="+mn-lt"/>
          <a:ea typeface="+mn-ea"/>
          <a:cs typeface="+mn-cs"/>
        </a:defRPr>
      </a:lvl3pPr>
      <a:lvl4pPr marL="2160217" algn="l" defTabSz="1440144" rtl="0" eaLnBrk="1" latinLnBrk="0" hangingPunct="1">
        <a:defRPr sz="2836" kern="1200">
          <a:solidFill>
            <a:schemeClr val="tx1"/>
          </a:solidFill>
          <a:latin typeface="+mn-lt"/>
          <a:ea typeface="+mn-ea"/>
          <a:cs typeface="+mn-cs"/>
        </a:defRPr>
      </a:lvl4pPr>
      <a:lvl5pPr marL="2880290" algn="l" defTabSz="1440144" rtl="0" eaLnBrk="1" latinLnBrk="0" hangingPunct="1">
        <a:defRPr sz="2836" kern="1200">
          <a:solidFill>
            <a:schemeClr val="tx1"/>
          </a:solidFill>
          <a:latin typeface="+mn-lt"/>
          <a:ea typeface="+mn-ea"/>
          <a:cs typeface="+mn-cs"/>
        </a:defRPr>
      </a:lvl5pPr>
      <a:lvl6pPr marL="3600360" algn="l" defTabSz="1440144" rtl="0" eaLnBrk="1" latinLnBrk="0" hangingPunct="1">
        <a:defRPr sz="2836" kern="1200">
          <a:solidFill>
            <a:schemeClr val="tx1"/>
          </a:solidFill>
          <a:latin typeface="+mn-lt"/>
          <a:ea typeface="+mn-ea"/>
          <a:cs typeface="+mn-cs"/>
        </a:defRPr>
      </a:lvl6pPr>
      <a:lvl7pPr marL="4320434" algn="l" defTabSz="1440144" rtl="0" eaLnBrk="1" latinLnBrk="0" hangingPunct="1">
        <a:defRPr sz="2836" kern="1200">
          <a:solidFill>
            <a:schemeClr val="tx1"/>
          </a:solidFill>
          <a:latin typeface="+mn-lt"/>
          <a:ea typeface="+mn-ea"/>
          <a:cs typeface="+mn-cs"/>
        </a:defRPr>
      </a:lvl7pPr>
      <a:lvl8pPr marL="5040504" algn="l" defTabSz="1440144" rtl="0" eaLnBrk="1" latinLnBrk="0" hangingPunct="1">
        <a:defRPr sz="2836" kern="1200">
          <a:solidFill>
            <a:schemeClr val="tx1"/>
          </a:solidFill>
          <a:latin typeface="+mn-lt"/>
          <a:ea typeface="+mn-ea"/>
          <a:cs typeface="+mn-cs"/>
        </a:defRPr>
      </a:lvl8pPr>
      <a:lvl9pPr marL="5760574" algn="l" defTabSz="1440144" rtl="0" eaLnBrk="1" latinLnBrk="0" hangingPunct="1">
        <a:defRPr sz="28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24" userDrawn="1">
          <p15:clr>
            <a:srgbClr val="F26B43"/>
          </p15:clr>
        </p15:guide>
        <p15:guide id="2" pos="144" userDrawn="1">
          <p15:clr>
            <a:srgbClr val="F26B43"/>
          </p15:clr>
        </p15:guide>
        <p15:guide id="3" pos="10368" userDrawn="1">
          <p15:clr>
            <a:srgbClr val="F26B43"/>
          </p15:clr>
        </p15:guide>
        <p15:guide id="4" pos="20592" userDrawn="1">
          <p15:clr>
            <a:srgbClr val="F26B43"/>
          </p15:clr>
        </p15:guide>
        <p15:guide id="5" orient="horz" pos="11952" userDrawn="1">
          <p15:clr>
            <a:srgbClr val="F26B43"/>
          </p15:clr>
        </p15:guide>
        <p15:guide id="6" orient="horz" pos="14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918597" y="1834013"/>
            <a:ext cx="27157680" cy="585644"/>
          </a:xfrm>
          <a:prstGeom prst="rect">
            <a:avLst/>
          </a:prstGeom>
          <a:solidFill>
            <a:schemeClr val="tx2">
              <a:lumMod val="20000"/>
              <a:lumOff val="80000"/>
            </a:schemeClr>
          </a:solidFill>
        </p:spPr>
        <p:txBody>
          <a:bodyPr lIns="91440" rIns="91440">
            <a:normAutofit/>
          </a:bodyPr>
          <a:lstStyle>
            <a:lvl1pPr marL="0" indent="0" algn="r" defTabSz="1440144" rtl="0" eaLnBrk="1" latinLnBrk="0" hangingPunct="1">
              <a:lnSpc>
                <a:spcPct val="90000"/>
              </a:lnSpc>
              <a:spcBef>
                <a:spcPts val="1890"/>
              </a:spcBef>
              <a:spcAft>
                <a:spcPts val="316"/>
              </a:spcAft>
              <a:buClr>
                <a:schemeClr val="accent1"/>
              </a:buClr>
              <a:buSzPct val="100000"/>
              <a:buFont typeface="Calibri" panose="020F0502020204030204" pitchFamily="34" charset="0"/>
              <a:buNone/>
              <a:defRPr sz="3780" b="0" i="0" kern="1200" cap="all" spc="316" baseline="0">
                <a:solidFill>
                  <a:schemeClr val="tx2"/>
                </a:solidFill>
                <a:latin typeface="Open Sans Light" charset="0"/>
                <a:ea typeface="Open Sans Light" charset="0"/>
                <a:cs typeface="Open Sans Light" charset="0"/>
              </a:defRPr>
            </a:lvl1pPr>
            <a:lvl2pPr marL="720070" indent="0" algn="ctr" defTabSz="1440144" rtl="0" eaLnBrk="1" latinLnBrk="0" hangingPunct="1">
              <a:lnSpc>
                <a:spcPct val="90000"/>
              </a:lnSpc>
              <a:spcBef>
                <a:spcPts val="316"/>
              </a:spcBef>
              <a:spcAft>
                <a:spcPts val="630"/>
              </a:spcAft>
              <a:buClr>
                <a:srgbClr val="5998C8"/>
              </a:buClr>
              <a:buFont typeface="Arial" charset="0"/>
              <a:buNone/>
              <a:defRPr sz="3780" b="0" i="0" kern="1200">
                <a:solidFill>
                  <a:srgbClr val="003150"/>
                </a:solidFill>
                <a:latin typeface="Open Sans" charset="0"/>
                <a:ea typeface="Open Sans" charset="0"/>
                <a:cs typeface="Open Sans" charset="0"/>
              </a:defRPr>
            </a:lvl2pPr>
            <a:lvl3pPr marL="1440144" indent="0" algn="ctr" defTabSz="1440144" rtl="0" eaLnBrk="1" latinLnBrk="0" hangingPunct="1">
              <a:lnSpc>
                <a:spcPct val="90000"/>
              </a:lnSpc>
              <a:spcBef>
                <a:spcPts val="316"/>
              </a:spcBef>
              <a:spcAft>
                <a:spcPts val="630"/>
              </a:spcAft>
              <a:buClr>
                <a:srgbClr val="5998C8"/>
              </a:buClr>
              <a:buFont typeface="Arial" charset="0"/>
              <a:buNone/>
              <a:defRPr sz="3780" b="0" i="0" kern="1200">
                <a:solidFill>
                  <a:srgbClr val="003150"/>
                </a:solidFill>
                <a:latin typeface="Open Sans" charset="0"/>
                <a:ea typeface="Open Sans" charset="0"/>
                <a:cs typeface="Open Sans" charset="0"/>
              </a:defRPr>
            </a:lvl3pPr>
            <a:lvl4pPr marL="2160217" indent="0" algn="ctr" defTabSz="1440144" rtl="0" eaLnBrk="1" latinLnBrk="0" hangingPunct="1">
              <a:lnSpc>
                <a:spcPct val="90000"/>
              </a:lnSpc>
              <a:spcBef>
                <a:spcPts val="316"/>
              </a:spcBef>
              <a:spcAft>
                <a:spcPts val="630"/>
              </a:spcAft>
              <a:buClr>
                <a:srgbClr val="5998C8"/>
              </a:buClr>
              <a:buFont typeface="Arial" charset="0"/>
              <a:buNone/>
              <a:defRPr sz="3150" b="0" i="0" kern="1200">
                <a:solidFill>
                  <a:srgbClr val="003150"/>
                </a:solidFill>
                <a:latin typeface="Open Sans" charset="0"/>
                <a:ea typeface="Open Sans" charset="0"/>
                <a:cs typeface="Open Sans" charset="0"/>
              </a:defRPr>
            </a:lvl4pPr>
            <a:lvl5pPr marL="2880290" indent="0" algn="ctr" defTabSz="1440144" rtl="0" eaLnBrk="1" latinLnBrk="0" hangingPunct="1">
              <a:lnSpc>
                <a:spcPct val="90000"/>
              </a:lnSpc>
              <a:spcBef>
                <a:spcPts val="316"/>
              </a:spcBef>
              <a:spcAft>
                <a:spcPts val="630"/>
              </a:spcAft>
              <a:buClr>
                <a:srgbClr val="5998C8"/>
              </a:buClr>
              <a:buFont typeface="Arial" charset="0"/>
              <a:buNone/>
              <a:defRPr sz="3150" b="0" i="0" kern="1200">
                <a:solidFill>
                  <a:srgbClr val="003150"/>
                </a:solidFill>
                <a:latin typeface="Open Sans" charset="0"/>
                <a:ea typeface="Open Sans" charset="0"/>
                <a:cs typeface="Open Sans" charset="0"/>
              </a:defRPr>
            </a:lvl5pPr>
            <a:lvl6pPr marL="3600360" indent="0" algn="ctr" defTabSz="1440144" rtl="0" eaLnBrk="1" latinLnBrk="0" hangingPunct="1">
              <a:lnSpc>
                <a:spcPct val="90000"/>
              </a:lnSpc>
              <a:spcBef>
                <a:spcPts val="316"/>
              </a:spcBef>
              <a:spcAft>
                <a:spcPts val="630"/>
              </a:spcAft>
              <a:buClr>
                <a:schemeClr val="accent1"/>
              </a:buClr>
              <a:buFont typeface="Calibri" pitchFamily="34" charset="0"/>
              <a:buNone/>
              <a:defRPr sz="3150" kern="1200">
                <a:solidFill>
                  <a:schemeClr val="tx1">
                    <a:lumMod val="75000"/>
                    <a:lumOff val="25000"/>
                  </a:schemeClr>
                </a:solidFill>
                <a:latin typeface="+mn-lt"/>
                <a:ea typeface="+mn-ea"/>
                <a:cs typeface="+mn-cs"/>
              </a:defRPr>
            </a:lvl6pPr>
            <a:lvl7pPr marL="4320434" indent="0" algn="ctr" defTabSz="1440144" rtl="0" eaLnBrk="1" latinLnBrk="0" hangingPunct="1">
              <a:lnSpc>
                <a:spcPct val="90000"/>
              </a:lnSpc>
              <a:spcBef>
                <a:spcPts val="316"/>
              </a:spcBef>
              <a:spcAft>
                <a:spcPts val="630"/>
              </a:spcAft>
              <a:buClr>
                <a:schemeClr val="accent1"/>
              </a:buClr>
              <a:buFont typeface="Calibri" pitchFamily="34" charset="0"/>
              <a:buNone/>
              <a:defRPr sz="3150" kern="1200">
                <a:solidFill>
                  <a:schemeClr val="tx1">
                    <a:lumMod val="75000"/>
                    <a:lumOff val="25000"/>
                  </a:schemeClr>
                </a:solidFill>
                <a:latin typeface="+mn-lt"/>
                <a:ea typeface="+mn-ea"/>
                <a:cs typeface="+mn-cs"/>
              </a:defRPr>
            </a:lvl7pPr>
            <a:lvl8pPr marL="5040504" indent="0" algn="ctr" defTabSz="1440144" rtl="0" eaLnBrk="1" latinLnBrk="0" hangingPunct="1">
              <a:lnSpc>
                <a:spcPct val="90000"/>
              </a:lnSpc>
              <a:spcBef>
                <a:spcPts val="316"/>
              </a:spcBef>
              <a:spcAft>
                <a:spcPts val="630"/>
              </a:spcAft>
              <a:buClr>
                <a:schemeClr val="accent1"/>
              </a:buClr>
              <a:buFont typeface="Calibri" pitchFamily="34" charset="0"/>
              <a:buNone/>
              <a:defRPr sz="3150" kern="1200">
                <a:solidFill>
                  <a:schemeClr val="tx1">
                    <a:lumMod val="75000"/>
                    <a:lumOff val="25000"/>
                  </a:schemeClr>
                </a:solidFill>
                <a:latin typeface="+mn-lt"/>
                <a:ea typeface="+mn-ea"/>
                <a:cs typeface="+mn-cs"/>
              </a:defRPr>
            </a:lvl8pPr>
            <a:lvl9pPr marL="5760574" indent="0" algn="ctr" defTabSz="1440144" rtl="0" eaLnBrk="1" latinLnBrk="0" hangingPunct="1">
              <a:lnSpc>
                <a:spcPct val="90000"/>
              </a:lnSpc>
              <a:spcBef>
                <a:spcPts val="316"/>
              </a:spcBef>
              <a:spcAft>
                <a:spcPts val="630"/>
              </a:spcAft>
              <a:buClr>
                <a:schemeClr val="accent1"/>
              </a:buClr>
              <a:buFont typeface="Calibri" pitchFamily="34" charset="0"/>
              <a:buNone/>
              <a:defRPr sz="3150" kern="1200">
                <a:solidFill>
                  <a:schemeClr val="tx1">
                    <a:lumMod val="75000"/>
                    <a:lumOff val="25000"/>
                  </a:schemeClr>
                </a:solidFill>
                <a:latin typeface="+mn-lt"/>
                <a:ea typeface="+mn-ea"/>
                <a:cs typeface="+mn-cs"/>
              </a:defRPr>
            </a:lvl9pPr>
          </a:lstStyle>
          <a:p>
            <a:pPr algn="ctr"/>
            <a:r>
              <a:rPr lang="en-US" sz="3600" b="1" dirty="0"/>
              <a:t> Jailene Lemus Hurtado (BSN ’26), Natalia Villegas Rodriguez, PhD, MSN, RN, IBCLC, FAAN (Advisor) </a:t>
            </a:r>
          </a:p>
        </p:txBody>
      </p:sp>
      <p:sp>
        <p:nvSpPr>
          <p:cNvPr id="5" name="Title Placeholder 1"/>
          <p:cNvSpPr txBox="1">
            <a:spLocks/>
          </p:cNvSpPr>
          <p:nvPr/>
        </p:nvSpPr>
        <p:spPr>
          <a:xfrm>
            <a:off x="1579696" y="558730"/>
            <a:ext cx="30687264" cy="1017318"/>
          </a:xfrm>
          <a:prstGeom prst="rect">
            <a:avLst/>
          </a:prstGeom>
        </p:spPr>
        <p:txBody>
          <a:bodyPr vert="horz" lIns="91440" tIns="45720" rIns="91440" bIns="45720" rtlCol="0" anchor="b">
            <a:normAutofit fontScale="77500" lnSpcReduction="20000"/>
          </a:bodyPr>
          <a:lstStyle>
            <a:lvl1pPr algn="ctr" defTabSz="1440144" rtl="0" eaLnBrk="1" latinLnBrk="0" hangingPunct="1">
              <a:lnSpc>
                <a:spcPct val="85000"/>
              </a:lnSpc>
              <a:spcBef>
                <a:spcPct val="0"/>
              </a:spcBef>
              <a:buNone/>
              <a:defRPr sz="6000" b="0" i="0" kern="1200" spc="-78" baseline="0">
                <a:solidFill>
                  <a:schemeClr val="bg1"/>
                </a:solidFill>
                <a:latin typeface="Open Sans" charset="0"/>
                <a:ea typeface="Open Sans" charset="0"/>
                <a:cs typeface="Open Sans" charset="0"/>
              </a:defRPr>
            </a:lvl1pPr>
          </a:lstStyle>
          <a:p>
            <a:r>
              <a:rPr lang="en-US" sz="7700" b="1" dirty="0">
                <a:latin typeface="Times New Roman" panose="02020603050405020304" pitchFamily="18" charset="0"/>
                <a:cs typeface="Times New Roman" panose="02020603050405020304" pitchFamily="18" charset="0"/>
              </a:rPr>
              <a:t>The Silent Epidemic: Sugary Beverages and the Rise of Chronic Disease in Hispanic Populations</a:t>
            </a:r>
            <a:endParaRPr lang="en-US" sz="7700" dirty="0">
              <a:latin typeface="Times New Roman" panose="02020603050405020304" pitchFamily="18" charset="0"/>
              <a:cs typeface="Times New Roman" panose="02020603050405020304" pitchFamily="18" charset="0"/>
            </a:endParaRPr>
          </a:p>
          <a:p>
            <a:endParaRPr lang="en-US" dirty="0"/>
          </a:p>
        </p:txBody>
      </p:sp>
      <p:sp>
        <p:nvSpPr>
          <p:cNvPr id="8" name="Text Box 9"/>
          <p:cNvSpPr txBox="1">
            <a:spLocks noChangeArrowheads="1"/>
          </p:cNvSpPr>
          <p:nvPr/>
        </p:nvSpPr>
        <p:spPr bwMode="auto">
          <a:xfrm>
            <a:off x="23822189" y="9329793"/>
            <a:ext cx="8474419" cy="2494450"/>
          </a:xfrm>
          <a:prstGeom prst="rect">
            <a:avLst/>
          </a:prstGeom>
          <a:no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457200" lvl="1" indent="-457200" defTabSz="3041755" eaLnBrk="0" hangingPunct="0">
              <a:spcAft>
                <a:spcPts val="728"/>
              </a:spcAft>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Even though many participants understood the health risks of sugary drinks, that knowledge did not always lead to changes in behavior, highlighting the strong role of culture and environment. </a:t>
            </a:r>
          </a:p>
          <a:p>
            <a:pPr marL="457200" lvl="1" indent="-457200" defTabSz="3041755" eaLnBrk="0" hangingPunct="0">
              <a:spcAft>
                <a:spcPts val="728"/>
              </a:spcAft>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Participants pointed out approaches that go beyond simple education, including culturally relevant guidance, easy access to healthier drink options, and community programs that support healthier choices. </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p>
          <a:p>
            <a:pPr marL="0" lvl="1" defTabSz="3041755" eaLnBrk="0" hangingPunct="0">
              <a:buClr>
                <a:srgbClr val="782327"/>
              </a:buClr>
              <a:buSzPct val="152000"/>
            </a:pPr>
            <a:endParaRPr lang="en-US" sz="2100" dirty="0">
              <a:solidFill>
                <a:schemeClr val="accent2">
                  <a:lumMod val="50000"/>
                </a:schemeClr>
              </a:solidFill>
              <a:latin typeface="+mj-lt"/>
              <a:cs typeface="Arial" pitchFamily="34" charset="0"/>
            </a:endParaRPr>
          </a:p>
        </p:txBody>
      </p:sp>
      <p:sp>
        <p:nvSpPr>
          <p:cNvPr id="16" name="Text Box 9"/>
          <p:cNvSpPr txBox="1">
            <a:spLocks noChangeArrowheads="1"/>
          </p:cNvSpPr>
          <p:nvPr/>
        </p:nvSpPr>
        <p:spPr bwMode="auto">
          <a:xfrm>
            <a:off x="8629651" y="2738036"/>
            <a:ext cx="14801850" cy="452866"/>
          </a:xfrm>
          <a:prstGeom prst="rect">
            <a:avLst/>
          </a:prstGeom>
          <a:solidFill>
            <a:schemeClr val="tx2">
              <a:lumMod val="40000"/>
              <a:lumOff val="60000"/>
            </a:schemeClr>
          </a:solid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algn="ctr" defTabSz="3041755" eaLnBrk="0" hangingPunct="0">
              <a:buClr>
                <a:srgbClr val="782327"/>
              </a:buClr>
              <a:buSzPct val="152000"/>
            </a:pPr>
            <a:r>
              <a:rPr lang="en-US" sz="2600" b="1" cap="all" dirty="0">
                <a:solidFill>
                  <a:schemeClr val="accent1"/>
                </a:solidFill>
                <a:latin typeface="Times New Roman" panose="02020603050405020304" pitchFamily="18" charset="0"/>
                <a:ea typeface="Calibri" charset="0"/>
                <a:cs typeface="Times New Roman" panose="02020603050405020304" pitchFamily="18" charset="0"/>
              </a:rPr>
              <a:t>Results</a:t>
            </a:r>
          </a:p>
        </p:txBody>
      </p:sp>
      <p:sp>
        <p:nvSpPr>
          <p:cNvPr id="20" name="Text Box 9"/>
          <p:cNvSpPr txBox="1">
            <a:spLocks noChangeArrowheads="1"/>
          </p:cNvSpPr>
          <p:nvPr/>
        </p:nvSpPr>
        <p:spPr bwMode="auto">
          <a:xfrm>
            <a:off x="272828" y="3281731"/>
            <a:ext cx="8030710" cy="3463946"/>
          </a:xfrm>
          <a:prstGeom prst="rect">
            <a:avLst/>
          </a:prstGeom>
          <a:no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228600" lvl="1" indent="-228600" defTabSz="3041755" eaLnBrk="0" hangingPunct="0">
              <a:spcAft>
                <a:spcPts val="728"/>
              </a:spcAft>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Sugar-sweetened beverage’s (SSBs) remain common in many households and are often the preferred drink for children and adults. This pattern places families at higher long-term health risks and increases preventable healthcare burden.</a:t>
            </a:r>
            <a:r>
              <a:rPr lang="en-US" sz="2100" baseline="30000" dirty="0">
                <a:latin typeface="Times New Roman" panose="02020603050405020304" pitchFamily="18" charset="0"/>
                <a:cs typeface="Times New Roman" panose="02020603050405020304" pitchFamily="18" charset="0"/>
              </a:rPr>
              <a:t>1</a:t>
            </a:r>
            <a:endParaRPr lang="en-US" sz="2100" dirty="0">
              <a:latin typeface="Times New Roman" panose="02020603050405020304" pitchFamily="18" charset="0"/>
              <a:cs typeface="Times New Roman" panose="02020603050405020304" pitchFamily="18" charset="0"/>
            </a:endParaRPr>
          </a:p>
          <a:p>
            <a:pPr marL="228600" lvl="1" indent="-228600" defTabSz="3041755" eaLnBrk="0" hangingPunct="0">
              <a:spcAft>
                <a:spcPts val="728"/>
              </a:spcAft>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While it is known that SSB is strongly linked to metabolic syndromes, there are several barriers, such as culture, habits, and lack of knowledge that prevent Hispanics from selecting better drinking options.</a:t>
            </a:r>
            <a:r>
              <a:rPr lang="en-US" sz="2100" baseline="30000" dirty="0">
                <a:latin typeface="Times New Roman" panose="02020603050405020304" pitchFamily="18" charset="0"/>
                <a:cs typeface="Times New Roman" panose="02020603050405020304" pitchFamily="18" charset="0"/>
              </a:rPr>
              <a:t>2, 3, 4</a:t>
            </a:r>
          </a:p>
          <a:p>
            <a:pPr marL="228600" lvl="1" indent="-228600" defTabSz="3041755" eaLnBrk="0" hangingPunct="0">
              <a:spcAft>
                <a:spcPts val="728"/>
              </a:spcAft>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Although prior studies have explored dietary patterns in Hispanic populations, limited research focuses specifically on Spanish-speaking Hispanic women in North Carolina (NC), USA.</a:t>
            </a:r>
            <a:endParaRPr lang="en-US" sz="21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1" name="Text Box 9"/>
          <p:cNvSpPr txBox="1">
            <a:spLocks noChangeArrowheads="1"/>
          </p:cNvSpPr>
          <p:nvPr/>
        </p:nvSpPr>
        <p:spPr bwMode="auto">
          <a:xfrm>
            <a:off x="224213" y="7757219"/>
            <a:ext cx="7827018" cy="1345418"/>
          </a:xfrm>
          <a:prstGeom prst="rect">
            <a:avLst/>
          </a:prstGeom>
          <a:no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342900" lvl="1" indent="-342900" algn="ctr" defTabSz="3041755" eaLnBrk="0" hangingPunct="0">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To assess SSB intake among Spanish-speaking Hispanic women in NC and examine its association with metabolic syndromes to address a local gap in research and inform targeted community health interventions.</a:t>
            </a:r>
            <a:endParaRPr lang="en-US" sz="2100" b="1" cap="all" dirty="0">
              <a:latin typeface="Times New Roman" panose="02020603050405020304" pitchFamily="18" charset="0"/>
              <a:ea typeface="Calibri" charset="0"/>
              <a:cs typeface="Times New Roman" panose="02020603050405020304" pitchFamily="18" charset="0"/>
            </a:endParaRPr>
          </a:p>
        </p:txBody>
      </p:sp>
      <p:sp>
        <p:nvSpPr>
          <p:cNvPr id="22" name="Text Box 9"/>
          <p:cNvSpPr txBox="1">
            <a:spLocks noChangeArrowheads="1"/>
          </p:cNvSpPr>
          <p:nvPr/>
        </p:nvSpPr>
        <p:spPr bwMode="auto">
          <a:xfrm>
            <a:off x="366211" y="10176875"/>
            <a:ext cx="7957166" cy="7398357"/>
          </a:xfrm>
          <a:prstGeom prst="rect">
            <a:avLst/>
          </a:prstGeom>
          <a:no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defTabSz="3041755" eaLnBrk="0" hangingPunct="0">
              <a:spcAft>
                <a:spcPts val="728"/>
              </a:spcAft>
              <a:buClr>
                <a:srgbClr val="782327"/>
              </a:buClr>
              <a:buSzPct val="152000"/>
            </a:pPr>
            <a:r>
              <a:rPr lang="en-US" sz="2100" b="1" cap="all" dirty="0">
                <a:solidFill>
                  <a:srgbClr val="7BAFD4"/>
                </a:solidFill>
                <a:latin typeface="Times New Roman" panose="02020603050405020304" pitchFamily="18" charset="0"/>
                <a:ea typeface="Calibri" charset="0"/>
                <a:cs typeface="Times New Roman" panose="02020603050405020304" pitchFamily="18" charset="0"/>
              </a:rPr>
              <a:t>Study design </a:t>
            </a:r>
          </a:p>
          <a:p>
            <a:pPr marL="457200" lvl="1" indent="-457200" defTabSz="3041755" eaLnBrk="0" hangingPunct="0">
              <a:spcAft>
                <a:spcPts val="728"/>
              </a:spcAft>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This a cross-sectional descriptive study using data from a parent study (R34DA053887, NIDA, PI Villegas) to explore factors influencing the SSB consumption among Hispanic women in North Carolina.</a:t>
            </a:r>
            <a:endParaRPr lang="en-US" sz="2100" dirty="0">
              <a:solidFill>
                <a:schemeClr val="accent2">
                  <a:lumMod val="50000"/>
                </a:schemeClr>
              </a:solidFill>
              <a:latin typeface="Times New Roman" panose="02020603050405020304" pitchFamily="18" charset="0"/>
              <a:cs typeface="Times New Roman" panose="02020603050405020304" pitchFamily="18" charset="0"/>
            </a:endParaRPr>
          </a:p>
          <a:p>
            <a:pPr marL="0" lvl="1" defTabSz="3041755" eaLnBrk="0" hangingPunct="0">
              <a:spcAft>
                <a:spcPts val="728"/>
              </a:spcAft>
              <a:buClr>
                <a:srgbClr val="782327"/>
              </a:buClr>
              <a:buSzPct val="152000"/>
            </a:pPr>
            <a:r>
              <a:rPr lang="en-US" sz="2100" b="1" cap="all" dirty="0">
                <a:solidFill>
                  <a:srgbClr val="7BAFD4"/>
                </a:solidFill>
                <a:latin typeface="Times New Roman" panose="02020603050405020304" pitchFamily="18" charset="0"/>
                <a:ea typeface="Calibri" charset="0"/>
                <a:cs typeface="Times New Roman" panose="02020603050405020304" pitchFamily="18" charset="0"/>
              </a:rPr>
              <a:t>Sample &amp; setting</a:t>
            </a:r>
          </a:p>
          <a:p>
            <a:pPr marL="457200" lvl="1" indent="-457200" defTabSz="3041755" eaLnBrk="0" hangingPunct="0">
              <a:spcAft>
                <a:spcPts val="728"/>
              </a:spcAft>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40 participants aged 18-44 residing in North Carolina.</a:t>
            </a:r>
          </a:p>
          <a:p>
            <a:pPr marL="0" lvl="1" defTabSz="3041755" eaLnBrk="0" hangingPunct="0">
              <a:spcAft>
                <a:spcPts val="728"/>
              </a:spcAft>
              <a:buClr>
                <a:srgbClr val="782327"/>
              </a:buClr>
              <a:buSzPct val="152000"/>
            </a:pPr>
            <a:r>
              <a:rPr lang="en-US" sz="2100" b="1" cap="all" dirty="0">
                <a:solidFill>
                  <a:srgbClr val="7BAFD4"/>
                </a:solidFill>
                <a:latin typeface="Times New Roman" panose="02020603050405020304" pitchFamily="18" charset="0"/>
                <a:ea typeface="Calibri" charset="0"/>
                <a:cs typeface="Times New Roman" panose="02020603050405020304" pitchFamily="18" charset="0"/>
              </a:rPr>
              <a:t>Variables &amp; measurements </a:t>
            </a:r>
          </a:p>
          <a:p>
            <a:pPr marL="457200" lvl="1" indent="-457200" defTabSz="3041755" eaLnBrk="0" hangingPunct="0">
              <a:spcAft>
                <a:spcPts val="728"/>
              </a:spcAft>
              <a:buClr>
                <a:srgbClr val="782327"/>
              </a:buClr>
              <a:buSzPct val="152000"/>
              <a:buFont typeface="Arial" panose="020B0604020202020204" pitchFamily="34" charset="0"/>
              <a:buChar char="•"/>
            </a:pPr>
            <a:r>
              <a:rPr lang="en-US" sz="2100" dirty="0">
                <a:solidFill>
                  <a:schemeClr val="accent2">
                    <a:lumMod val="50000"/>
                  </a:schemeClr>
                </a:solidFill>
                <a:latin typeface="Times New Roman" panose="02020603050405020304" pitchFamily="18" charset="0"/>
                <a:cs typeface="Times New Roman" panose="02020603050405020304" pitchFamily="18" charset="0"/>
              </a:rPr>
              <a:t>Structured Survey following the socio-ecological model; analyzed intrapersonal (i.e., knowledge skills), interpersonal (i.e., family, peers), community (i.e., healthcare providers, community programs), and policy (i.e., state, local legislation). </a:t>
            </a:r>
            <a:endParaRPr lang="en-US" sz="2100" cap="all" dirty="0">
              <a:solidFill>
                <a:schemeClr val="accent2">
                  <a:lumMod val="50000"/>
                </a:schemeClr>
              </a:solidFill>
              <a:latin typeface="Calibri" charset="0"/>
              <a:ea typeface="Calibri" charset="0"/>
              <a:cs typeface="Calibri" charset="0"/>
            </a:endParaRPr>
          </a:p>
          <a:p>
            <a:pPr marL="0" lvl="1" defTabSz="3041755" eaLnBrk="0" hangingPunct="0">
              <a:spcAft>
                <a:spcPts val="728"/>
              </a:spcAft>
              <a:buClr>
                <a:srgbClr val="782327"/>
              </a:buClr>
              <a:buSzPct val="152000"/>
            </a:pPr>
            <a:r>
              <a:rPr lang="en-US" sz="2100" b="1" cap="all" dirty="0">
                <a:solidFill>
                  <a:srgbClr val="7BAFD4"/>
                </a:solidFill>
                <a:latin typeface="Times New Roman" panose="02020603050405020304" pitchFamily="18" charset="0"/>
                <a:ea typeface="Calibri" charset="0"/>
                <a:cs typeface="Times New Roman" panose="02020603050405020304" pitchFamily="18" charset="0"/>
              </a:rPr>
              <a:t>Analysis</a:t>
            </a:r>
          </a:p>
          <a:p>
            <a:pPr marL="457200" lvl="1" indent="-457200" defTabSz="3041755" eaLnBrk="0" hangingPunct="0">
              <a:spcAft>
                <a:spcPts val="728"/>
              </a:spcAft>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Data was analyzed using IBM SPSS Statistics (Version 29.0). Descriptive statistics, including mean, standard deviation, and valid percent, were used to summarize the data.</a:t>
            </a:r>
            <a:endParaRPr lang="en-US" sz="2100" dirty="0">
              <a:solidFill>
                <a:schemeClr val="accent6">
                  <a:lumMod val="10000"/>
                </a:schemeClr>
              </a:solidFill>
              <a:latin typeface="Times New Roman" panose="02020603050405020304" pitchFamily="18" charset="0"/>
              <a:cs typeface="Times New Roman" panose="02020603050405020304" pitchFamily="18" charset="0"/>
            </a:endParaRPr>
          </a:p>
          <a:p>
            <a:pPr marL="0" lvl="1" defTabSz="3041755" eaLnBrk="0" hangingPunct="0">
              <a:spcAft>
                <a:spcPts val="728"/>
              </a:spcAft>
              <a:buClr>
                <a:srgbClr val="782327"/>
              </a:buClr>
              <a:buSzPct val="152000"/>
            </a:pPr>
            <a:r>
              <a:rPr lang="en-US" sz="2100" b="1" cap="all" dirty="0">
                <a:solidFill>
                  <a:srgbClr val="7BAFD4"/>
                </a:solidFill>
                <a:latin typeface="Times New Roman" panose="02020603050405020304" pitchFamily="18" charset="0"/>
                <a:ea typeface="Calibri" charset="0"/>
                <a:cs typeface="Times New Roman" panose="02020603050405020304" pitchFamily="18" charset="0"/>
              </a:rPr>
              <a:t>Ethical Consideration</a:t>
            </a:r>
          </a:p>
          <a:p>
            <a:pPr marL="457200" lvl="1" indent="-457200" defTabSz="3041755" eaLnBrk="0" hangingPunct="0">
              <a:spcAft>
                <a:spcPts val="728"/>
              </a:spcAft>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The University of North Carolina at Chapel Hill and IRB (22-0630) approved study.</a:t>
            </a:r>
          </a:p>
          <a:p>
            <a:pPr marL="457200" lvl="1" indent="-457200" defTabSz="3041755" eaLnBrk="0" hangingPunct="0">
              <a:spcAft>
                <a:spcPts val="728"/>
              </a:spcAft>
              <a:buClr>
                <a:srgbClr val="782327"/>
              </a:buClr>
              <a:buSzPct val="152000"/>
              <a:buFont typeface="Arial" panose="020B0604020202020204" pitchFamily="34" charset="0"/>
              <a:buChar char="•"/>
            </a:pPr>
            <a:endParaRPr lang="en-US" sz="2000" b="1" cap="all" dirty="0">
              <a:solidFill>
                <a:srgbClr val="7BAFD4"/>
              </a:solidFill>
              <a:latin typeface="Times New Roman" panose="02020603050405020304" pitchFamily="18" charset="0"/>
              <a:ea typeface="Calibri" charset="0"/>
              <a:cs typeface="Times New Roman" panose="02020603050405020304" pitchFamily="18" charset="0"/>
            </a:endParaRPr>
          </a:p>
        </p:txBody>
      </p:sp>
      <p:sp>
        <p:nvSpPr>
          <p:cNvPr id="23" name="Text Box 9"/>
          <p:cNvSpPr txBox="1">
            <a:spLocks noChangeArrowheads="1"/>
          </p:cNvSpPr>
          <p:nvPr/>
        </p:nvSpPr>
        <p:spPr bwMode="auto">
          <a:xfrm>
            <a:off x="23822189" y="3214007"/>
            <a:ext cx="6331861" cy="4289814"/>
          </a:xfrm>
          <a:prstGeom prst="rect">
            <a:avLst/>
          </a:prstGeom>
          <a:noFill/>
          <a:ln w="9525">
            <a:noFill/>
            <a:miter lim="800000"/>
            <a:headEnd/>
            <a:tailEnd/>
          </a:ln>
        </p:spPr>
        <p:txBody>
          <a:bodyPr wrap="square" lIns="52247" tIns="26123" rIns="52247" bIns="26123">
            <a:spAutoFit/>
          </a:bodyPr>
          <a:lstStyle>
            <a:defPPr>
              <a:defRPr lang="en-US"/>
            </a:defPPr>
            <a:lvl1pPr marL="0" algn="l" defTabSz="2455602" rtl="0" eaLnBrk="1" latinLnBrk="0" hangingPunct="1">
              <a:defRPr sz="4900" kern="1200">
                <a:solidFill>
                  <a:schemeClr val="tx1"/>
                </a:solidFill>
                <a:latin typeface="+mn-lt"/>
                <a:ea typeface="+mn-ea"/>
                <a:cs typeface="+mn-cs"/>
              </a:defRPr>
            </a:lvl1pPr>
            <a:lvl2pPr marL="1227801" algn="l" defTabSz="2455602" rtl="0" eaLnBrk="1" latinLnBrk="0" hangingPunct="1">
              <a:defRPr sz="4900" kern="1200">
                <a:solidFill>
                  <a:schemeClr val="tx1"/>
                </a:solidFill>
                <a:latin typeface="+mn-lt"/>
                <a:ea typeface="+mn-ea"/>
                <a:cs typeface="+mn-cs"/>
              </a:defRPr>
            </a:lvl2pPr>
            <a:lvl3pPr marL="2455602" algn="l" defTabSz="2455602" rtl="0" eaLnBrk="1" latinLnBrk="0" hangingPunct="1">
              <a:defRPr sz="4900" kern="1200">
                <a:solidFill>
                  <a:schemeClr val="tx1"/>
                </a:solidFill>
                <a:latin typeface="+mn-lt"/>
                <a:ea typeface="+mn-ea"/>
                <a:cs typeface="+mn-cs"/>
              </a:defRPr>
            </a:lvl3pPr>
            <a:lvl4pPr marL="3683403" algn="l" defTabSz="2455602" rtl="0" eaLnBrk="1" latinLnBrk="0" hangingPunct="1">
              <a:defRPr sz="4900" kern="1200">
                <a:solidFill>
                  <a:schemeClr val="tx1"/>
                </a:solidFill>
                <a:latin typeface="+mn-lt"/>
                <a:ea typeface="+mn-ea"/>
                <a:cs typeface="+mn-cs"/>
              </a:defRPr>
            </a:lvl4pPr>
            <a:lvl5pPr marL="4911204" algn="l" defTabSz="2455602" rtl="0" eaLnBrk="1" latinLnBrk="0" hangingPunct="1">
              <a:defRPr sz="4900" kern="1200">
                <a:solidFill>
                  <a:schemeClr val="tx1"/>
                </a:solidFill>
                <a:latin typeface="+mn-lt"/>
                <a:ea typeface="+mn-ea"/>
                <a:cs typeface="+mn-cs"/>
              </a:defRPr>
            </a:lvl5pPr>
            <a:lvl6pPr marL="6139005" algn="l" defTabSz="2455602" rtl="0" eaLnBrk="1" latinLnBrk="0" hangingPunct="1">
              <a:defRPr sz="4900" kern="1200">
                <a:solidFill>
                  <a:schemeClr val="tx1"/>
                </a:solidFill>
                <a:latin typeface="+mn-lt"/>
                <a:ea typeface="+mn-ea"/>
                <a:cs typeface="+mn-cs"/>
              </a:defRPr>
            </a:lvl6pPr>
            <a:lvl7pPr marL="7366806" algn="l" defTabSz="2455602" rtl="0" eaLnBrk="1" latinLnBrk="0" hangingPunct="1">
              <a:defRPr sz="4900" kern="1200">
                <a:solidFill>
                  <a:schemeClr val="tx1"/>
                </a:solidFill>
                <a:latin typeface="+mn-lt"/>
                <a:ea typeface="+mn-ea"/>
                <a:cs typeface="+mn-cs"/>
              </a:defRPr>
            </a:lvl7pPr>
            <a:lvl8pPr marL="8594607" algn="l" defTabSz="2455602" rtl="0" eaLnBrk="1" latinLnBrk="0" hangingPunct="1">
              <a:defRPr sz="4900" kern="1200">
                <a:solidFill>
                  <a:schemeClr val="tx1"/>
                </a:solidFill>
                <a:latin typeface="+mn-lt"/>
                <a:ea typeface="+mn-ea"/>
                <a:cs typeface="+mn-cs"/>
              </a:defRPr>
            </a:lvl8pPr>
            <a:lvl9pPr marL="9822408" algn="l" defTabSz="2455602" rtl="0" eaLnBrk="1" latinLnBrk="0" hangingPunct="1">
              <a:defRPr sz="4900" kern="1200">
                <a:solidFill>
                  <a:schemeClr val="tx1"/>
                </a:solidFill>
                <a:latin typeface="+mn-lt"/>
                <a:ea typeface="+mn-ea"/>
                <a:cs typeface="+mn-cs"/>
              </a:defRPr>
            </a:lvl9pPr>
          </a:lstStyle>
          <a:p>
            <a:pPr marL="0" lvl="1" defTabSz="3041755" eaLnBrk="0" hangingPunct="0">
              <a:spcAft>
                <a:spcPts val="728"/>
              </a:spcAft>
              <a:buClr>
                <a:srgbClr val="782327"/>
              </a:buClr>
              <a:buSzPct val="152000"/>
            </a:pPr>
            <a:r>
              <a:rPr lang="en-US" sz="2100" b="1" cap="all" dirty="0">
                <a:solidFill>
                  <a:srgbClr val="7BAFD4"/>
                </a:solidFill>
                <a:latin typeface="Times New Roman" panose="02020603050405020304" pitchFamily="18" charset="0"/>
                <a:ea typeface="Calibri" charset="0"/>
                <a:cs typeface="Times New Roman" panose="02020603050405020304" pitchFamily="18" charset="0"/>
              </a:rPr>
              <a:t>Education</a:t>
            </a:r>
          </a:p>
          <a:p>
            <a:pPr marL="342900" lvl="1" indent="-342900" defTabSz="3041755" eaLnBrk="0" hangingPunct="0">
              <a:spcAft>
                <a:spcPts val="728"/>
              </a:spcAft>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Strengthen nursing education on sugar-sweetened beverages and their impact on health, nutrition label literacy, and environmental influences to support culturally responsive and behavior-focused patient teaching.</a:t>
            </a:r>
          </a:p>
          <a:p>
            <a:pPr marL="0" lvl="1" defTabSz="3041755" eaLnBrk="0" hangingPunct="0">
              <a:spcAft>
                <a:spcPts val="728"/>
              </a:spcAft>
              <a:buClr>
                <a:srgbClr val="782327"/>
              </a:buClr>
              <a:buSzPct val="152000"/>
            </a:pPr>
            <a:r>
              <a:rPr lang="en-US" sz="2100" b="1" cap="all" dirty="0">
                <a:solidFill>
                  <a:srgbClr val="7BAFD4"/>
                </a:solidFill>
                <a:latin typeface="Times New Roman" panose="02020603050405020304" pitchFamily="18" charset="0"/>
                <a:ea typeface="Calibri" charset="0"/>
                <a:cs typeface="Times New Roman" panose="02020603050405020304" pitchFamily="18" charset="0"/>
              </a:rPr>
              <a:t>Practice </a:t>
            </a:r>
          </a:p>
          <a:p>
            <a:pPr marL="342900" lvl="1" indent="-342900" defTabSz="3041755" eaLnBrk="0" hangingPunct="0">
              <a:spcAft>
                <a:spcPts val="728"/>
              </a:spcAft>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Integrate patients’ daily environments into care and support advocacy efforts that improve access to health-promoting resources at the community and policy level</a:t>
            </a:r>
            <a:endParaRPr lang="en-US" sz="2100" b="1" cap="all" dirty="0">
              <a:solidFill>
                <a:srgbClr val="7BAFD4"/>
              </a:solidFill>
              <a:latin typeface="Times New Roman" panose="02020603050405020304" pitchFamily="18" charset="0"/>
              <a:ea typeface="Calibri" charset="0"/>
              <a:cs typeface="Times New Roman" panose="02020603050405020304" pitchFamily="18" charset="0"/>
            </a:endParaRPr>
          </a:p>
          <a:p>
            <a:pPr marL="0" lvl="1" defTabSz="3041755" eaLnBrk="0" hangingPunct="0">
              <a:buClr>
                <a:srgbClr val="782327"/>
              </a:buClr>
              <a:buSzPct val="152000"/>
            </a:pPr>
            <a:endParaRPr lang="en-US" sz="2100" b="0" i="0" cap="all" dirty="0">
              <a:solidFill>
                <a:schemeClr val="tx1"/>
              </a:solidFill>
              <a:latin typeface="Calibri" charset="0"/>
              <a:ea typeface="Calibri" charset="0"/>
              <a:cs typeface="Calibri" charset="0"/>
            </a:endParaRPr>
          </a:p>
        </p:txBody>
      </p:sp>
      <p:sp>
        <p:nvSpPr>
          <p:cNvPr id="2" name="TextBox 1">
            <a:extLst>
              <a:ext uri="{FF2B5EF4-FFF2-40B4-BE49-F238E27FC236}">
                <a16:creationId xmlns:a16="http://schemas.microsoft.com/office/drawing/2014/main" id="{2F2F69FE-93A3-93C0-6341-4E00573B26D4}"/>
              </a:ext>
            </a:extLst>
          </p:cNvPr>
          <p:cNvSpPr txBox="1"/>
          <p:nvPr/>
        </p:nvSpPr>
        <p:spPr>
          <a:xfrm>
            <a:off x="24189285" y="14001238"/>
            <a:ext cx="8609239" cy="492443"/>
          </a:xfrm>
          <a:prstGeom prst="rect">
            <a:avLst/>
          </a:prstGeom>
          <a:solidFill>
            <a:schemeClr val="tx2">
              <a:lumMod val="40000"/>
              <a:lumOff val="60000"/>
            </a:schemeClr>
          </a:solidFill>
        </p:spPr>
        <p:txBody>
          <a:bodyPr wrap="square" rtlCol="0">
            <a:spAutoFit/>
          </a:bodyPr>
          <a:lstStyle/>
          <a:p>
            <a:pPr algn="ctr"/>
            <a:r>
              <a:rPr lang="en-US" sz="2600" b="1" dirty="0">
                <a:solidFill>
                  <a:schemeClr val="accent1"/>
                </a:solidFill>
                <a:latin typeface="Times New Roman" panose="02020603050405020304" pitchFamily="18" charset="0"/>
                <a:cs typeface="Times New Roman" panose="02020603050405020304" pitchFamily="18" charset="0"/>
              </a:rPr>
              <a:t>REFERENCES</a:t>
            </a:r>
          </a:p>
        </p:txBody>
      </p:sp>
      <p:sp>
        <p:nvSpPr>
          <p:cNvPr id="10" name="Rectangle 1">
            <a:extLst>
              <a:ext uri="{FF2B5EF4-FFF2-40B4-BE49-F238E27FC236}">
                <a16:creationId xmlns:a16="http://schemas.microsoft.com/office/drawing/2014/main" id="{BB61D971-678F-6FD0-999C-D3C47B15FD02}"/>
              </a:ext>
            </a:extLst>
          </p:cNvPr>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a:extLst>
              <a:ext uri="{FF2B5EF4-FFF2-40B4-BE49-F238E27FC236}">
                <a16:creationId xmlns:a16="http://schemas.microsoft.com/office/drawing/2014/main" id="{A6403787-6651-29C9-CE09-9DE5D21F6124}"/>
              </a:ext>
            </a:extLst>
          </p:cNvPr>
          <p:cNvSpPr txBox="1"/>
          <p:nvPr/>
        </p:nvSpPr>
        <p:spPr>
          <a:xfrm>
            <a:off x="16446230" y="9339777"/>
            <a:ext cx="7491701" cy="1154162"/>
          </a:xfrm>
          <a:prstGeom prst="rect">
            <a:avLst/>
          </a:prstGeom>
          <a:noFill/>
        </p:spPr>
        <p:txBody>
          <a:bodyPr wrap="square" rtlCol="0">
            <a:spAutoFit/>
          </a:bodyPr>
          <a:lstStyle/>
          <a:p>
            <a:pPr algn="ctr"/>
            <a:r>
              <a:rPr lang="en-US" sz="2600" b="1" cap="all" dirty="0">
                <a:solidFill>
                  <a:srgbClr val="7BAFD4"/>
                </a:solidFill>
                <a:latin typeface="Times New Roman" panose="02020603050405020304" pitchFamily="18" charset="0"/>
                <a:ea typeface="Calibri" charset="0"/>
                <a:cs typeface="Times New Roman" panose="02020603050405020304" pitchFamily="18" charset="0"/>
              </a:rPr>
              <a:t>Policy LEVEL</a:t>
            </a:r>
            <a:r>
              <a:rPr lang="en-US" sz="23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algn="ctr"/>
            <a:r>
              <a:rPr lang="en-US" sz="2100" dirty="0">
                <a:latin typeface="Times New Roman" panose="02020603050405020304" pitchFamily="18" charset="0"/>
                <a:cs typeface="Times New Roman" panose="02020603050405020304" pitchFamily="18" charset="0"/>
              </a:rPr>
              <a:t>Federal, state, and local legislation conditions</a:t>
            </a:r>
            <a:br>
              <a:rPr lang="en-US" sz="2100" i="1" dirty="0"/>
            </a:br>
            <a:endParaRPr lang="en-US" sz="2100" i="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D325384-F5E0-6EED-C4FF-91C51A08E524}"/>
              </a:ext>
            </a:extLst>
          </p:cNvPr>
          <p:cNvSpPr txBox="1"/>
          <p:nvPr/>
        </p:nvSpPr>
        <p:spPr>
          <a:xfrm>
            <a:off x="9019794" y="6420263"/>
            <a:ext cx="6887828" cy="784830"/>
          </a:xfrm>
          <a:prstGeom prst="rect">
            <a:avLst/>
          </a:prstGeom>
          <a:noFill/>
        </p:spPr>
        <p:txBody>
          <a:bodyPr wrap="square" rtlCol="0">
            <a:spAutoFit/>
          </a:bodyPr>
          <a:lstStyle/>
          <a:p>
            <a:pPr algn="ctr"/>
            <a:r>
              <a:rPr lang="en-US" sz="2400" b="1" cap="all" dirty="0">
                <a:solidFill>
                  <a:srgbClr val="7BAFD4"/>
                </a:solidFill>
                <a:latin typeface="Times New Roman" panose="02020603050405020304" pitchFamily="18" charset="0"/>
                <a:ea typeface="Calibri" charset="0"/>
                <a:cs typeface="Times New Roman" panose="02020603050405020304" pitchFamily="18" charset="0"/>
              </a:rPr>
              <a:t>Intrapersonal Level </a:t>
            </a:r>
          </a:p>
          <a:p>
            <a:pPr algn="ctr"/>
            <a:r>
              <a:rPr lang="en-US" sz="2100" dirty="0">
                <a:latin typeface="Times New Roman" panose="02020603050405020304" pitchFamily="18" charset="0"/>
                <a:cs typeface="Times New Roman" panose="02020603050405020304" pitchFamily="18" charset="0"/>
              </a:rPr>
              <a:t>Knowledge, skills, and behaviors</a:t>
            </a:r>
            <a:endParaRPr lang="en-US" sz="2100"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D49F5389-1CCE-EA9F-B27A-235D6EF11A1D}"/>
              </a:ext>
            </a:extLst>
          </p:cNvPr>
          <p:cNvSpPr txBox="1"/>
          <p:nvPr/>
        </p:nvSpPr>
        <p:spPr>
          <a:xfrm>
            <a:off x="9272411" y="12181253"/>
            <a:ext cx="6753989" cy="1169551"/>
          </a:xfrm>
          <a:prstGeom prst="rect">
            <a:avLst/>
          </a:prstGeom>
          <a:noFill/>
        </p:spPr>
        <p:txBody>
          <a:bodyPr wrap="square" lIns="91440" tIns="45720" rIns="91440" bIns="45720" anchor="t">
            <a:spAutoFit/>
          </a:bodyPr>
          <a:lstStyle/>
          <a:p>
            <a:pPr algn="ctr"/>
            <a:r>
              <a:rPr lang="en-US" sz="2600" b="1" cap="all">
                <a:solidFill>
                  <a:srgbClr val="7BAFD4"/>
                </a:solidFill>
                <a:latin typeface="Times New Roman"/>
                <a:ea typeface="Calibri"/>
                <a:cs typeface="Times New Roman"/>
              </a:rPr>
              <a:t>Interpersonal</a:t>
            </a:r>
            <a:r>
              <a:rPr lang="en-US" sz="2600" b="1" cap="all" dirty="0">
                <a:solidFill>
                  <a:srgbClr val="7BAFD4"/>
                </a:solidFill>
                <a:latin typeface="Times New Roman"/>
                <a:ea typeface="Calibri"/>
                <a:cs typeface="Times New Roman"/>
              </a:rPr>
              <a:t> LEVEL</a:t>
            </a:r>
            <a:r>
              <a:rPr lang="en-US" sz="2300" b="1" dirty="0">
                <a:latin typeface="Times New Roman"/>
                <a:cs typeface="Times New Roman"/>
              </a:rPr>
              <a:t> </a:t>
            </a:r>
          </a:p>
          <a:p>
            <a:pPr algn="ctr"/>
            <a:r>
              <a:rPr lang="en-US" sz="2100" dirty="0">
                <a:latin typeface="Times New Roman" panose="02020603050405020304" pitchFamily="18" charset="0"/>
                <a:cs typeface="Times New Roman" panose="02020603050405020304" pitchFamily="18" charset="0"/>
              </a:rPr>
              <a:t>Family, friends, and peers</a:t>
            </a:r>
            <a:br>
              <a:rPr lang="en-US" sz="2300" i="1" dirty="0">
                <a:latin typeface="Times New Roman" panose="02020603050405020304" pitchFamily="18" charset="0"/>
                <a:cs typeface="Times New Roman" panose="02020603050405020304" pitchFamily="18" charset="0"/>
              </a:rPr>
            </a:br>
            <a:endParaRPr lang="en-US" sz="2300" i="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D8B9BD5D-5D92-C7A4-F347-98A15B682015}"/>
              </a:ext>
            </a:extLst>
          </p:cNvPr>
          <p:cNvSpPr txBox="1"/>
          <p:nvPr/>
        </p:nvSpPr>
        <p:spPr>
          <a:xfrm>
            <a:off x="16281854" y="3200100"/>
            <a:ext cx="7260215" cy="1154162"/>
          </a:xfrm>
          <a:prstGeom prst="rect">
            <a:avLst/>
          </a:prstGeom>
          <a:noFill/>
        </p:spPr>
        <p:txBody>
          <a:bodyPr wrap="square">
            <a:spAutoFit/>
          </a:bodyPr>
          <a:lstStyle/>
          <a:p>
            <a:pPr algn="ctr"/>
            <a:r>
              <a:rPr lang="en-US" sz="2400" b="1" cap="all" dirty="0">
                <a:solidFill>
                  <a:srgbClr val="7BAFD4"/>
                </a:solidFill>
                <a:latin typeface="Times New Roman" panose="02020603050405020304" pitchFamily="18" charset="0"/>
                <a:ea typeface="Calibri" charset="0"/>
                <a:cs typeface="Times New Roman" panose="02020603050405020304" pitchFamily="18" charset="0"/>
              </a:rPr>
              <a:t>Community LEVEL</a:t>
            </a:r>
          </a:p>
          <a:p>
            <a:pPr algn="ctr"/>
            <a:r>
              <a:rPr lang="en-US" sz="2100" dirty="0">
                <a:latin typeface="Times New Roman" panose="02020603050405020304" pitchFamily="18" charset="0"/>
                <a:cs typeface="Times New Roman" panose="02020603050405020304" pitchFamily="18" charset="0"/>
              </a:rPr>
              <a:t>Providers, community programs, and local resources </a:t>
            </a:r>
            <a:br>
              <a:rPr lang="en-US" sz="2300" i="1" dirty="0">
                <a:latin typeface="Times New Roman" panose="02020603050405020304" pitchFamily="18" charset="0"/>
                <a:cs typeface="Times New Roman" panose="02020603050405020304" pitchFamily="18" charset="0"/>
              </a:rPr>
            </a:br>
            <a:endParaRPr lang="en-US" sz="2300" i="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2BBEB0F-A0DD-6EA5-FEC6-390FD4950D36}"/>
              </a:ext>
            </a:extLst>
          </p:cNvPr>
          <p:cNvSpPr txBox="1"/>
          <p:nvPr/>
        </p:nvSpPr>
        <p:spPr>
          <a:xfrm>
            <a:off x="8432367" y="3185571"/>
            <a:ext cx="7849487" cy="461665"/>
          </a:xfrm>
          <a:prstGeom prst="rect">
            <a:avLst/>
          </a:prstGeom>
          <a:noFill/>
        </p:spPr>
        <p:txBody>
          <a:bodyPr wrap="square">
            <a:spAutoFit/>
          </a:bodyPr>
          <a:lstStyle/>
          <a:p>
            <a:pPr marL="0" lvl="1" algn="ctr" defTabSz="3041755" eaLnBrk="0" hangingPunct="0">
              <a:buClr>
                <a:srgbClr val="782327"/>
              </a:buClr>
              <a:buSzPct val="152000"/>
            </a:pPr>
            <a:r>
              <a:rPr lang="en-US" sz="2400" b="1" cap="all" dirty="0">
                <a:solidFill>
                  <a:srgbClr val="7BAFD4"/>
                </a:solidFill>
                <a:latin typeface="Times New Roman" panose="02020603050405020304" pitchFamily="18" charset="0"/>
                <a:ea typeface="Calibri" charset="0"/>
                <a:cs typeface="Times New Roman" panose="02020603050405020304" pitchFamily="18" charset="0"/>
              </a:rPr>
              <a:t>Demographic data</a:t>
            </a:r>
            <a:endParaRPr lang="en-US" sz="2400" b="1" cap="all" dirty="0">
              <a:latin typeface="Times New Roman" panose="02020603050405020304" pitchFamily="18" charset="0"/>
              <a:ea typeface="Calibri" charset="0"/>
              <a:cs typeface="Times New Roman" panose="02020603050405020304" pitchFamily="18" charset="0"/>
            </a:endParaRPr>
          </a:p>
        </p:txBody>
      </p:sp>
      <p:sp>
        <p:nvSpPr>
          <p:cNvPr id="3" name="TextBox 2">
            <a:extLst>
              <a:ext uri="{FF2B5EF4-FFF2-40B4-BE49-F238E27FC236}">
                <a16:creationId xmlns:a16="http://schemas.microsoft.com/office/drawing/2014/main" id="{83385045-9400-96E5-C524-71966673C091}"/>
              </a:ext>
            </a:extLst>
          </p:cNvPr>
          <p:cNvSpPr txBox="1"/>
          <p:nvPr/>
        </p:nvSpPr>
        <p:spPr>
          <a:xfrm>
            <a:off x="272827" y="2738038"/>
            <a:ext cx="7931889" cy="492443"/>
          </a:xfrm>
          <a:prstGeom prst="rect">
            <a:avLst/>
          </a:prstGeom>
          <a:solidFill>
            <a:schemeClr val="tx2">
              <a:lumMod val="40000"/>
              <a:lumOff val="60000"/>
            </a:schemeClr>
          </a:solidFill>
        </p:spPr>
        <p:txBody>
          <a:bodyPr wrap="square" rtlCol="0">
            <a:spAutoFit/>
          </a:bodyPr>
          <a:lstStyle/>
          <a:p>
            <a:pPr algn="ctr"/>
            <a:r>
              <a:rPr lang="en-US" sz="2600" b="1" cap="all" dirty="0">
                <a:solidFill>
                  <a:schemeClr val="accent1"/>
                </a:solidFill>
                <a:latin typeface="Times New Roman" panose="02020603050405020304" pitchFamily="18" charset="0"/>
                <a:ea typeface="Calibri" charset="0"/>
                <a:cs typeface="Times New Roman" panose="02020603050405020304" pitchFamily="18" charset="0"/>
              </a:rPr>
              <a:t>Background</a:t>
            </a:r>
            <a:r>
              <a:rPr lang="en-US" sz="2600" b="1" cap="all" dirty="0">
                <a:latin typeface="Times New Roman" panose="02020603050405020304" pitchFamily="18" charset="0"/>
                <a:ea typeface="Calibri"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2D3638D-8ACB-0DD8-CCAA-ECC32625FA6E}"/>
              </a:ext>
            </a:extLst>
          </p:cNvPr>
          <p:cNvSpPr txBox="1"/>
          <p:nvPr/>
        </p:nvSpPr>
        <p:spPr>
          <a:xfrm>
            <a:off x="334619" y="7078241"/>
            <a:ext cx="7907772" cy="492443"/>
          </a:xfrm>
          <a:prstGeom prst="rect">
            <a:avLst/>
          </a:prstGeom>
          <a:solidFill>
            <a:schemeClr val="tx2">
              <a:lumMod val="40000"/>
              <a:lumOff val="60000"/>
            </a:schemeClr>
          </a:solidFill>
        </p:spPr>
        <p:txBody>
          <a:bodyPr wrap="square" rtlCol="0">
            <a:spAutoFit/>
          </a:bodyPr>
          <a:lstStyle/>
          <a:p>
            <a:pPr algn="ctr"/>
            <a:r>
              <a:rPr lang="en-US" sz="2600" b="1" dirty="0">
                <a:solidFill>
                  <a:schemeClr val="accent1"/>
                </a:solidFill>
                <a:latin typeface="Times New Roman" panose="02020603050405020304" pitchFamily="18" charset="0"/>
                <a:cs typeface="Times New Roman" panose="02020603050405020304" pitchFamily="18" charset="0"/>
              </a:rPr>
              <a:t>PURPOSE</a:t>
            </a:r>
            <a:r>
              <a:rPr lang="en-US" sz="2300" dirty="0">
                <a:solidFill>
                  <a:schemeClr val="accent1"/>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050766A3-EEB9-E04C-5453-81377A085BD8}"/>
              </a:ext>
            </a:extLst>
          </p:cNvPr>
          <p:cNvSpPr txBox="1"/>
          <p:nvPr/>
        </p:nvSpPr>
        <p:spPr>
          <a:xfrm>
            <a:off x="366211" y="9433929"/>
            <a:ext cx="7827017" cy="492443"/>
          </a:xfrm>
          <a:prstGeom prst="rect">
            <a:avLst/>
          </a:prstGeom>
          <a:solidFill>
            <a:schemeClr val="tx2">
              <a:lumMod val="40000"/>
              <a:lumOff val="60000"/>
            </a:schemeClr>
          </a:solidFill>
        </p:spPr>
        <p:txBody>
          <a:bodyPr wrap="square" rtlCol="0">
            <a:spAutoFit/>
          </a:bodyPr>
          <a:lstStyle/>
          <a:p>
            <a:pPr algn="ctr"/>
            <a:r>
              <a:rPr lang="en-US" sz="2600" b="1" dirty="0">
                <a:solidFill>
                  <a:schemeClr val="accent1"/>
                </a:solidFill>
                <a:latin typeface="Times New Roman" panose="02020603050405020304" pitchFamily="18" charset="0"/>
                <a:cs typeface="Times New Roman" panose="02020603050405020304" pitchFamily="18" charset="0"/>
              </a:rPr>
              <a:t>METHODS</a:t>
            </a:r>
          </a:p>
        </p:txBody>
      </p:sp>
      <p:sp>
        <p:nvSpPr>
          <p:cNvPr id="9" name="TextBox 8">
            <a:extLst>
              <a:ext uri="{FF2B5EF4-FFF2-40B4-BE49-F238E27FC236}">
                <a16:creationId xmlns:a16="http://schemas.microsoft.com/office/drawing/2014/main" id="{0F84D91D-557E-68AE-1562-923C6B3E7F0C}"/>
              </a:ext>
            </a:extLst>
          </p:cNvPr>
          <p:cNvSpPr txBox="1"/>
          <p:nvPr/>
        </p:nvSpPr>
        <p:spPr>
          <a:xfrm>
            <a:off x="23944708" y="8802124"/>
            <a:ext cx="8474419" cy="492443"/>
          </a:xfrm>
          <a:prstGeom prst="rect">
            <a:avLst/>
          </a:prstGeom>
          <a:solidFill>
            <a:schemeClr val="tx2">
              <a:lumMod val="40000"/>
              <a:lumOff val="60000"/>
            </a:schemeClr>
          </a:solidFill>
        </p:spPr>
        <p:txBody>
          <a:bodyPr wrap="square" rtlCol="0">
            <a:spAutoFit/>
          </a:bodyPr>
          <a:lstStyle/>
          <a:p>
            <a:pPr algn="ctr"/>
            <a:r>
              <a:rPr lang="en-US" sz="2600" b="1" dirty="0">
                <a:solidFill>
                  <a:schemeClr val="accent1"/>
                </a:solidFill>
                <a:latin typeface="Times New Roman" panose="02020603050405020304" pitchFamily="18" charset="0"/>
                <a:cs typeface="Times New Roman" panose="02020603050405020304" pitchFamily="18" charset="0"/>
              </a:rPr>
              <a:t>CONCLUSION</a:t>
            </a:r>
          </a:p>
        </p:txBody>
      </p:sp>
      <p:sp>
        <p:nvSpPr>
          <p:cNvPr id="13" name="TextBox 12">
            <a:extLst>
              <a:ext uri="{FF2B5EF4-FFF2-40B4-BE49-F238E27FC236}">
                <a16:creationId xmlns:a16="http://schemas.microsoft.com/office/drawing/2014/main" id="{63250A2B-914D-466E-BC7F-C6C8FBB32A2C}"/>
              </a:ext>
            </a:extLst>
          </p:cNvPr>
          <p:cNvSpPr txBox="1"/>
          <p:nvPr/>
        </p:nvSpPr>
        <p:spPr>
          <a:xfrm>
            <a:off x="23822189" y="2721564"/>
            <a:ext cx="8727092" cy="492443"/>
          </a:xfrm>
          <a:prstGeom prst="rect">
            <a:avLst/>
          </a:prstGeom>
          <a:solidFill>
            <a:schemeClr val="tx2">
              <a:lumMod val="40000"/>
              <a:lumOff val="60000"/>
            </a:schemeClr>
          </a:solidFill>
        </p:spPr>
        <p:txBody>
          <a:bodyPr wrap="square" rtlCol="0">
            <a:spAutoFit/>
          </a:bodyPr>
          <a:lstStyle/>
          <a:p>
            <a:pPr algn="ctr"/>
            <a:r>
              <a:rPr lang="en-US" sz="2600" b="1" dirty="0">
                <a:solidFill>
                  <a:schemeClr val="accent1"/>
                </a:solidFill>
                <a:latin typeface="Times New Roman" panose="02020603050405020304" pitchFamily="18" charset="0"/>
                <a:cs typeface="Times New Roman" panose="02020603050405020304" pitchFamily="18" charset="0"/>
              </a:rPr>
              <a:t>IMPLICATIONS</a:t>
            </a:r>
          </a:p>
        </p:txBody>
      </p:sp>
      <p:sp>
        <p:nvSpPr>
          <p:cNvPr id="14" name="TextBox 13">
            <a:extLst>
              <a:ext uri="{FF2B5EF4-FFF2-40B4-BE49-F238E27FC236}">
                <a16:creationId xmlns:a16="http://schemas.microsoft.com/office/drawing/2014/main" id="{FA9BE115-D985-6898-248E-DBF8FBEA2867}"/>
              </a:ext>
            </a:extLst>
          </p:cNvPr>
          <p:cNvSpPr txBox="1"/>
          <p:nvPr/>
        </p:nvSpPr>
        <p:spPr>
          <a:xfrm>
            <a:off x="23944709" y="11953415"/>
            <a:ext cx="8699054" cy="2339102"/>
          </a:xfrm>
          <a:prstGeom prst="rect">
            <a:avLst/>
          </a:prstGeom>
          <a:noFill/>
        </p:spPr>
        <p:txBody>
          <a:bodyPr wrap="square" lIns="91440" tIns="45720" rIns="91440" bIns="45720" anchor="t">
            <a:spAutoFit/>
          </a:bodyPr>
          <a:lstStyle/>
          <a:p>
            <a:pPr algn="ctr">
              <a:buClr>
                <a:srgbClr val="C00000"/>
              </a:buClr>
            </a:pPr>
            <a:r>
              <a:rPr lang="en-US" sz="2100" dirty="0">
                <a:effectLst/>
                <a:latin typeface="Times New Roman"/>
                <a:cs typeface="Times New Roman"/>
              </a:rPr>
              <a:t>Research reported in this presentation was supported by the National </a:t>
            </a:r>
            <a:r>
              <a:rPr lang="en-US" sz="2100" dirty="0">
                <a:latin typeface="Times New Roman"/>
                <a:cs typeface="Times New Roman"/>
              </a:rPr>
              <a:t>Institute</a:t>
            </a:r>
            <a:r>
              <a:rPr lang="en-US" sz="2100" dirty="0">
                <a:effectLst/>
                <a:latin typeface="Times New Roman"/>
                <a:cs typeface="Times New Roman"/>
              </a:rPr>
              <a:t> On Drug Abuse (NIDA) of the National Institutes of Health under Award Number </a:t>
            </a:r>
            <a:r>
              <a:rPr lang="en-US" sz="2100" dirty="0">
                <a:latin typeface="Times New Roman"/>
                <a:cs typeface="Times New Roman"/>
              </a:rPr>
              <a:t> R34DA053887 and the Thorp program. The content is solely the responsibility of the authors and does not necessarily represent the official views of the National Institutes of Health. Dissemination of research was aided by the STTI Alpha </a:t>
            </a:r>
            <a:r>
              <a:rPr lang="en-US" sz="2100" dirty="0" err="1">
                <a:latin typeface="Times New Roman"/>
                <a:cs typeface="Times New Roman"/>
              </a:rPr>
              <a:t>Alpha</a:t>
            </a:r>
            <a:r>
              <a:rPr lang="en-US" sz="2100" dirty="0">
                <a:latin typeface="Times New Roman"/>
                <a:cs typeface="Times New Roman"/>
              </a:rPr>
              <a:t> Chapter and </a:t>
            </a:r>
            <a:r>
              <a:rPr lang="en-US" sz="2100" dirty="0">
                <a:ea typeface="+mn-lt"/>
                <a:cs typeface="+mn-lt"/>
              </a:rPr>
              <a:t>Tammy Flake Senior Class Honors.</a:t>
            </a:r>
            <a:endParaRPr lang="en-US" sz="2100" dirty="0">
              <a:latin typeface="Times New Roman"/>
              <a:cs typeface="Times New Roman"/>
            </a:endParaRPr>
          </a:p>
          <a:p>
            <a:endParaRPr lang="en-US" sz="20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7F16B2C-9D19-DEFD-1C86-7C1EF1C2762F}"/>
              </a:ext>
            </a:extLst>
          </p:cNvPr>
          <p:cNvSpPr txBox="1"/>
          <p:nvPr/>
        </p:nvSpPr>
        <p:spPr>
          <a:xfrm>
            <a:off x="24025831" y="11461846"/>
            <a:ext cx="8584672" cy="492443"/>
          </a:xfrm>
          <a:prstGeom prst="rect">
            <a:avLst/>
          </a:prstGeom>
          <a:solidFill>
            <a:schemeClr val="tx2">
              <a:lumMod val="40000"/>
              <a:lumOff val="60000"/>
            </a:schemeClr>
          </a:solidFill>
        </p:spPr>
        <p:txBody>
          <a:bodyPr wrap="square" rtlCol="0">
            <a:spAutoFit/>
          </a:bodyPr>
          <a:lstStyle/>
          <a:p>
            <a:pPr algn="ctr"/>
            <a:r>
              <a:rPr lang="en-US" sz="2600" b="1" dirty="0">
                <a:solidFill>
                  <a:schemeClr val="accent1"/>
                </a:solidFill>
                <a:latin typeface="Times New Roman" panose="02020603050405020304" pitchFamily="18" charset="0"/>
                <a:cs typeface="Times New Roman" panose="02020603050405020304" pitchFamily="18" charset="0"/>
              </a:rPr>
              <a:t>ACKNOWLEDGMENT </a:t>
            </a:r>
          </a:p>
        </p:txBody>
      </p:sp>
      <p:sp>
        <p:nvSpPr>
          <p:cNvPr id="42" name="TextBox 41">
            <a:extLst>
              <a:ext uri="{FF2B5EF4-FFF2-40B4-BE49-F238E27FC236}">
                <a16:creationId xmlns:a16="http://schemas.microsoft.com/office/drawing/2014/main" id="{2B4B9774-DE89-B655-3F64-546826B751F7}"/>
              </a:ext>
            </a:extLst>
          </p:cNvPr>
          <p:cNvSpPr txBox="1"/>
          <p:nvPr/>
        </p:nvSpPr>
        <p:spPr>
          <a:xfrm>
            <a:off x="8724888" y="11474462"/>
            <a:ext cx="6887183" cy="415498"/>
          </a:xfrm>
          <a:prstGeom prst="rect">
            <a:avLst/>
          </a:prstGeom>
          <a:noFill/>
        </p:spPr>
        <p:txBody>
          <a:bodyPr wrap="square" rtlCol="0">
            <a:spAutoFit/>
          </a:bodyPr>
          <a:lstStyle/>
          <a:p>
            <a:pPr algn="ctr"/>
            <a:r>
              <a:rPr lang="en-US" sz="2100" b="1" dirty="0">
                <a:latin typeface="Times New Roman" panose="02020603050405020304" pitchFamily="18" charset="0"/>
                <a:cs typeface="Times New Roman" panose="02020603050405020304" pitchFamily="18" charset="0"/>
              </a:rPr>
              <a:t>Figure 1. Reasons for</a:t>
            </a:r>
            <a:r>
              <a:rPr lang="en-US" sz="2100" dirty="0">
                <a:latin typeface="Times New Roman" panose="02020603050405020304" pitchFamily="18" charset="0"/>
                <a:cs typeface="Times New Roman" panose="02020603050405020304" pitchFamily="18" charset="0"/>
              </a:rPr>
              <a:t> </a:t>
            </a:r>
            <a:r>
              <a:rPr lang="en-US" sz="2100" b="1" dirty="0">
                <a:latin typeface="Times New Roman" panose="02020603050405020304" pitchFamily="18" charset="0"/>
                <a:cs typeface="Times New Roman" panose="02020603050405020304" pitchFamily="18" charset="0"/>
              </a:rPr>
              <a:t>SSB consumption. </a:t>
            </a:r>
          </a:p>
        </p:txBody>
      </p:sp>
      <p:sp>
        <p:nvSpPr>
          <p:cNvPr id="43" name="TextBox 42">
            <a:extLst>
              <a:ext uri="{FF2B5EF4-FFF2-40B4-BE49-F238E27FC236}">
                <a16:creationId xmlns:a16="http://schemas.microsoft.com/office/drawing/2014/main" id="{61017109-093E-633D-5F12-F8BA1EEC1FE2}"/>
              </a:ext>
            </a:extLst>
          </p:cNvPr>
          <p:cNvSpPr txBox="1"/>
          <p:nvPr/>
        </p:nvSpPr>
        <p:spPr>
          <a:xfrm>
            <a:off x="17003508" y="8469385"/>
            <a:ext cx="6093642" cy="738664"/>
          </a:xfrm>
          <a:prstGeom prst="rect">
            <a:avLst/>
          </a:prstGeom>
          <a:noFill/>
        </p:spPr>
        <p:txBody>
          <a:bodyPr wrap="square" rtlCol="0">
            <a:spAutoFit/>
          </a:bodyPr>
          <a:lstStyle/>
          <a:p>
            <a:pPr algn="ctr"/>
            <a:r>
              <a:rPr lang="en-US" sz="2100" b="1" dirty="0">
                <a:latin typeface="Times New Roman" panose="02020603050405020304" pitchFamily="18" charset="0"/>
                <a:cs typeface="Times New Roman" panose="02020603050405020304" pitchFamily="18" charset="0"/>
              </a:rPr>
              <a:t>Figure 3. Reported Need for Information on Healthy Beverages</a:t>
            </a:r>
          </a:p>
        </p:txBody>
      </p:sp>
      <p:sp>
        <p:nvSpPr>
          <p:cNvPr id="44" name="TextBox 43">
            <a:extLst>
              <a:ext uri="{FF2B5EF4-FFF2-40B4-BE49-F238E27FC236}">
                <a16:creationId xmlns:a16="http://schemas.microsoft.com/office/drawing/2014/main" id="{730FEA6B-A453-8FE8-9ED1-BCF34242DC5B}"/>
              </a:ext>
            </a:extLst>
          </p:cNvPr>
          <p:cNvSpPr txBox="1"/>
          <p:nvPr/>
        </p:nvSpPr>
        <p:spPr>
          <a:xfrm>
            <a:off x="9053070" y="16799396"/>
            <a:ext cx="6397670" cy="738664"/>
          </a:xfrm>
          <a:prstGeom prst="rect">
            <a:avLst/>
          </a:prstGeom>
          <a:noFill/>
        </p:spPr>
        <p:txBody>
          <a:bodyPr wrap="square" rtlCol="0">
            <a:spAutoFit/>
          </a:bodyPr>
          <a:lstStyle/>
          <a:p>
            <a:pPr algn="ctr"/>
            <a:r>
              <a:rPr lang="en-US" sz="2100" b="1" dirty="0">
                <a:latin typeface="Times New Roman" panose="02020603050405020304" pitchFamily="18" charset="0"/>
                <a:cs typeface="Times New Roman" panose="02020603050405020304" pitchFamily="18" charset="0"/>
              </a:rPr>
              <a:t>Figure 2. Proposed ways to reduce sugary beverage consumption. </a:t>
            </a:r>
            <a:endParaRPr lang="en-US" sz="2100" b="1" dirty="0"/>
          </a:p>
        </p:txBody>
      </p:sp>
      <p:sp>
        <p:nvSpPr>
          <p:cNvPr id="45" name="TextBox 44">
            <a:extLst>
              <a:ext uri="{FF2B5EF4-FFF2-40B4-BE49-F238E27FC236}">
                <a16:creationId xmlns:a16="http://schemas.microsoft.com/office/drawing/2014/main" id="{8024EC9E-1305-8F8D-6775-A162141A0918}"/>
              </a:ext>
            </a:extLst>
          </p:cNvPr>
          <p:cNvSpPr txBox="1"/>
          <p:nvPr/>
        </p:nvSpPr>
        <p:spPr>
          <a:xfrm>
            <a:off x="17162397" y="15336372"/>
            <a:ext cx="5934753" cy="1819729"/>
          </a:xfrm>
          <a:prstGeom prst="rect">
            <a:avLst/>
          </a:prstGeom>
          <a:noFill/>
        </p:spPr>
        <p:txBody>
          <a:bodyPr wrap="square" lIns="91440" tIns="45720" rIns="91440" bIns="45720" rtlCol="0" anchor="t">
            <a:spAutoFit/>
          </a:bodyPr>
          <a:lstStyle/>
          <a:p>
            <a:pPr algn="ctr"/>
            <a:r>
              <a:rPr lang="en-US" sz="2100" b="1" dirty="0">
                <a:latin typeface="Times New Roman"/>
                <a:cs typeface="Times New Roman"/>
              </a:rPr>
              <a:t>Figure 4. </a:t>
            </a:r>
            <a:r>
              <a:rPr lang="en-US" sz="2100" dirty="0">
                <a:ea typeface="+mn-lt"/>
                <a:cs typeface="+mn-lt"/>
              </a:rPr>
              <a:t> </a:t>
            </a:r>
            <a:r>
              <a:rPr lang="en-US" sz="2100" b="1">
                <a:ea typeface="+mn-lt"/>
                <a:cs typeface="+mn-lt"/>
              </a:rPr>
              <a:t>Openness to Reducing Sugary Drink Intake with Healthier Alternatives</a:t>
            </a:r>
            <a:r>
              <a:rPr lang="en-US" sz="2100" dirty="0">
                <a:ea typeface="+mn-lt"/>
                <a:cs typeface="+mn-lt"/>
              </a:rPr>
              <a:t> </a:t>
            </a:r>
            <a:endParaRPr lang="en-US" dirty="0"/>
          </a:p>
          <a:p>
            <a:pPr algn="ctr"/>
            <a:endParaRPr lang="en-US" sz="2100" b="1" dirty="0">
              <a:latin typeface="Times New Roman"/>
              <a:cs typeface="Times New Roman"/>
            </a:endParaRPr>
          </a:p>
          <a:p>
            <a:pPr algn="ctr"/>
            <a:endParaRPr lang="en-US" dirty="0"/>
          </a:p>
        </p:txBody>
      </p:sp>
      <p:sp>
        <p:nvSpPr>
          <p:cNvPr id="49" name="TextBox 48">
            <a:extLst>
              <a:ext uri="{FF2B5EF4-FFF2-40B4-BE49-F238E27FC236}">
                <a16:creationId xmlns:a16="http://schemas.microsoft.com/office/drawing/2014/main" id="{0B2DC9C1-216E-7BD6-BFD0-F82995CC4367}"/>
              </a:ext>
            </a:extLst>
          </p:cNvPr>
          <p:cNvSpPr txBox="1"/>
          <p:nvPr/>
        </p:nvSpPr>
        <p:spPr>
          <a:xfrm>
            <a:off x="17547628" y="16632881"/>
            <a:ext cx="3097267"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Let's Connect!</a:t>
            </a:r>
          </a:p>
        </p:txBody>
      </p:sp>
      <p:pic>
        <p:nvPicPr>
          <p:cNvPr id="18" name="Picture 17">
            <a:extLst>
              <a:ext uri="{FF2B5EF4-FFF2-40B4-BE49-F238E27FC236}">
                <a16:creationId xmlns:a16="http://schemas.microsoft.com/office/drawing/2014/main" id="{7570EC65-3D61-E13F-5A6F-8CF35F874FD7}"/>
              </a:ext>
            </a:extLst>
          </p:cNvPr>
          <p:cNvPicPr>
            <a:picLocks noChangeAspect="1"/>
          </p:cNvPicPr>
          <p:nvPr/>
        </p:nvPicPr>
        <p:blipFill>
          <a:blip r:embed="rId3"/>
          <a:srcRect l="9645" t="3404" r="-398" b="963"/>
          <a:stretch>
            <a:fillRect/>
          </a:stretch>
        </p:blipFill>
        <p:spPr>
          <a:xfrm>
            <a:off x="10589099" y="12892967"/>
            <a:ext cx="4120614" cy="3819100"/>
          </a:xfrm>
          <a:prstGeom prst="rect">
            <a:avLst/>
          </a:prstGeom>
        </p:spPr>
      </p:pic>
      <p:pic>
        <p:nvPicPr>
          <p:cNvPr id="26" name="Picture 25">
            <a:extLst>
              <a:ext uri="{FF2B5EF4-FFF2-40B4-BE49-F238E27FC236}">
                <a16:creationId xmlns:a16="http://schemas.microsoft.com/office/drawing/2014/main" id="{3BAFC0D8-6EF0-DADC-EB23-68FC93148E40}"/>
              </a:ext>
            </a:extLst>
          </p:cNvPr>
          <p:cNvPicPr>
            <a:picLocks noChangeAspect="1"/>
          </p:cNvPicPr>
          <p:nvPr/>
        </p:nvPicPr>
        <p:blipFill>
          <a:blip r:embed="rId4"/>
          <a:stretch>
            <a:fillRect/>
          </a:stretch>
        </p:blipFill>
        <p:spPr>
          <a:xfrm>
            <a:off x="19389832" y="16197382"/>
            <a:ext cx="1214895" cy="1204028"/>
          </a:xfrm>
          <a:prstGeom prst="rect">
            <a:avLst/>
          </a:prstGeom>
        </p:spPr>
      </p:pic>
      <p:pic>
        <p:nvPicPr>
          <p:cNvPr id="30" name="Picture 29">
            <a:extLst>
              <a:ext uri="{FF2B5EF4-FFF2-40B4-BE49-F238E27FC236}">
                <a16:creationId xmlns:a16="http://schemas.microsoft.com/office/drawing/2014/main" id="{5E4EE954-52F6-CAE4-1CEE-69C5551D6A70}"/>
              </a:ext>
            </a:extLst>
          </p:cNvPr>
          <p:cNvPicPr>
            <a:picLocks noChangeAspect="1"/>
          </p:cNvPicPr>
          <p:nvPr/>
        </p:nvPicPr>
        <p:blipFill>
          <a:blip r:embed="rId5"/>
          <a:srcRect l="3724"/>
          <a:stretch>
            <a:fillRect/>
          </a:stretch>
        </p:blipFill>
        <p:spPr>
          <a:xfrm>
            <a:off x="17440832" y="10449562"/>
            <a:ext cx="5753851" cy="4886810"/>
          </a:xfrm>
          <a:prstGeom prst="rect">
            <a:avLst/>
          </a:prstGeom>
        </p:spPr>
      </p:pic>
      <p:sp>
        <p:nvSpPr>
          <p:cNvPr id="7" name="TextBox 6">
            <a:extLst>
              <a:ext uri="{FF2B5EF4-FFF2-40B4-BE49-F238E27FC236}">
                <a16:creationId xmlns:a16="http://schemas.microsoft.com/office/drawing/2014/main" id="{8FDB9162-D329-16F5-12DD-948DAFACF8AD}"/>
              </a:ext>
            </a:extLst>
          </p:cNvPr>
          <p:cNvSpPr txBox="1"/>
          <p:nvPr/>
        </p:nvSpPr>
        <p:spPr>
          <a:xfrm>
            <a:off x="24250249" y="14507711"/>
            <a:ext cx="8518893" cy="3093154"/>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1. Estradé, M., et al. (2024). Shared Perceptions on Upstream Factors that Influence Water and Sugar-Sweetened Beverage Consumption Among Hispanic Families in the Greater Washington, DC, Metro Area: Qualitative Results From Focus Group Discussions. </a:t>
            </a:r>
            <a:r>
              <a:rPr lang="en-US" sz="1500" i="1" dirty="0">
                <a:latin typeface="Times New Roman" panose="02020603050405020304" pitchFamily="18" charset="0"/>
                <a:cs typeface="Times New Roman" panose="02020603050405020304" pitchFamily="18" charset="0"/>
              </a:rPr>
              <a:t>Journal of the Academy of Nutrition and Dietetics, 124</a:t>
            </a:r>
            <a:r>
              <a:rPr lang="en-US" sz="1500" dirty="0">
                <a:latin typeface="Times New Roman" panose="02020603050405020304" pitchFamily="18" charset="0"/>
                <a:cs typeface="Times New Roman" panose="02020603050405020304" pitchFamily="18" charset="0"/>
              </a:rPr>
              <a:t>(7), 833–840. https://doi.org/10.1016/j.jand.2024.01.003 </a:t>
            </a:r>
          </a:p>
          <a:p>
            <a:r>
              <a:rPr lang="en-US" sz="1500" dirty="0">
                <a:latin typeface="Times New Roman" panose="02020603050405020304" pitchFamily="18" charset="0"/>
                <a:cs typeface="Times New Roman" panose="02020603050405020304" pitchFamily="18" charset="0"/>
              </a:rPr>
              <a:t>2. Yen, F. S., et al. (2021). The risk of nephropathy, </a:t>
            </a:r>
          </a:p>
          <a:p>
            <a:r>
              <a:rPr lang="en-US" sz="1500" dirty="0">
                <a:latin typeface="Times New Roman" panose="02020603050405020304" pitchFamily="18" charset="0"/>
                <a:cs typeface="Times New Roman" panose="02020603050405020304" pitchFamily="18" charset="0"/>
              </a:rPr>
              <a:t>retinopathy, and leg amputation in patients with diabetes and hypertension: A nationwide, population-based retrospective cohort study. </a:t>
            </a:r>
            <a:r>
              <a:rPr lang="en-US" sz="1500" i="1" dirty="0">
                <a:latin typeface="Times New Roman" panose="02020603050405020304" pitchFamily="18" charset="0"/>
                <a:cs typeface="Times New Roman" panose="02020603050405020304" pitchFamily="18" charset="0"/>
              </a:rPr>
              <a:t>Frontiers in endocrinology, 12</a:t>
            </a:r>
            <a:r>
              <a:rPr lang="en-US" sz="1500" dirty="0">
                <a:latin typeface="Times New Roman" panose="02020603050405020304" pitchFamily="18" charset="0"/>
                <a:cs typeface="Times New Roman" panose="02020603050405020304" pitchFamily="18" charset="0"/>
              </a:rPr>
              <a:t>, 756189. https://doi.org/10.3389/fendo.2021.756189</a:t>
            </a:r>
          </a:p>
          <a:p>
            <a:r>
              <a:rPr lang="en-US" sz="1500" dirty="0">
                <a:latin typeface="Times New Roman" panose="02020603050405020304" pitchFamily="18" charset="0"/>
                <a:cs typeface="Times New Roman" panose="02020603050405020304" pitchFamily="18" charset="0"/>
              </a:rPr>
              <a:t>3. Abraído-Lanza, A. E., et al. (2007). Commentary: Fatalismo reconsidered: A cautionary note for health-related research and practice with Latino populations. </a:t>
            </a:r>
            <a:r>
              <a:rPr lang="en-US" sz="1500" i="1" dirty="0">
                <a:latin typeface="Times New Roman" panose="02020603050405020304" pitchFamily="18" charset="0"/>
                <a:cs typeface="Times New Roman" panose="02020603050405020304" pitchFamily="18" charset="0"/>
              </a:rPr>
              <a:t>Ethnicity &amp; disease, 17</a:t>
            </a:r>
            <a:r>
              <a:rPr lang="en-US" sz="1500" dirty="0">
                <a:latin typeface="Times New Roman" panose="02020603050405020304" pitchFamily="18" charset="0"/>
                <a:cs typeface="Times New Roman" panose="02020603050405020304" pitchFamily="18" charset="0"/>
              </a:rPr>
              <a:t>(1), 153–158.</a:t>
            </a:r>
          </a:p>
          <a:p>
            <a:r>
              <a:rPr lang="en-US" sz="1500" dirty="0"/>
              <a:t>4</a:t>
            </a:r>
            <a:r>
              <a:rPr lang="en-US" sz="1500" dirty="0">
                <a:latin typeface="Times New Roman" panose="02020603050405020304" pitchFamily="18" charset="0"/>
                <a:cs typeface="Times New Roman" panose="02020603050405020304" pitchFamily="18" charset="0"/>
              </a:rPr>
              <a:t>. Khandelwal, P., &amp; Salazar, L. R. (2020). Exploring the social Determinants of drinking sugary </a:t>
            </a:r>
          </a:p>
          <a:p>
            <a:r>
              <a:rPr lang="en-US" sz="1500" dirty="0">
                <a:latin typeface="Times New Roman" panose="02020603050405020304" pitchFamily="18" charset="0"/>
                <a:cs typeface="Times New Roman" panose="02020603050405020304" pitchFamily="18" charset="0"/>
              </a:rPr>
              <a:t>beverages leading to chronic illness among Latina/o populations. </a:t>
            </a:r>
            <a:r>
              <a:rPr lang="en-US" sz="1500" i="1" dirty="0">
                <a:latin typeface="Times New Roman" panose="02020603050405020304" pitchFamily="18" charset="0"/>
                <a:cs typeface="Times New Roman" panose="02020603050405020304" pitchFamily="18" charset="0"/>
              </a:rPr>
              <a:t>HHCI, 18</a:t>
            </a:r>
            <a:r>
              <a:rPr lang="en-US" sz="1500" dirty="0">
                <a:latin typeface="Times New Roman" panose="02020603050405020304" pitchFamily="18" charset="0"/>
                <a:cs typeface="Times New Roman" panose="02020603050405020304" pitchFamily="18" charset="0"/>
              </a:rPr>
              <a:t>(2), 64–70. https://doi.org/10.1177/1540415319882776</a:t>
            </a:r>
          </a:p>
        </p:txBody>
      </p:sp>
      <p:pic>
        <p:nvPicPr>
          <p:cNvPr id="19" name="Picture 18">
            <a:extLst>
              <a:ext uri="{FF2B5EF4-FFF2-40B4-BE49-F238E27FC236}">
                <a16:creationId xmlns:a16="http://schemas.microsoft.com/office/drawing/2014/main" id="{2F8A96C1-9834-24FA-43A3-3804FC65ED6C}"/>
              </a:ext>
            </a:extLst>
          </p:cNvPr>
          <p:cNvPicPr>
            <a:picLocks noChangeAspect="1"/>
          </p:cNvPicPr>
          <p:nvPr/>
        </p:nvPicPr>
        <p:blipFill>
          <a:blip r:embed="rId6"/>
          <a:stretch>
            <a:fillRect/>
          </a:stretch>
        </p:blipFill>
        <p:spPr>
          <a:xfrm>
            <a:off x="16985212" y="4046329"/>
            <a:ext cx="6093643" cy="4513005"/>
          </a:xfrm>
          <a:prstGeom prst="rect">
            <a:avLst/>
          </a:prstGeom>
        </p:spPr>
      </p:pic>
      <p:sp>
        <p:nvSpPr>
          <p:cNvPr id="33" name="TextBox 32">
            <a:extLst>
              <a:ext uri="{FF2B5EF4-FFF2-40B4-BE49-F238E27FC236}">
                <a16:creationId xmlns:a16="http://schemas.microsoft.com/office/drawing/2014/main" id="{3E7D6ED8-C5D7-10AB-3F87-DEFBFD56B650}"/>
              </a:ext>
            </a:extLst>
          </p:cNvPr>
          <p:cNvSpPr txBox="1"/>
          <p:nvPr/>
        </p:nvSpPr>
        <p:spPr>
          <a:xfrm>
            <a:off x="8374083" y="3560157"/>
            <a:ext cx="7907771" cy="2677656"/>
          </a:xfrm>
          <a:prstGeom prst="rect">
            <a:avLst/>
          </a:prstGeom>
          <a:noFill/>
        </p:spPr>
        <p:txBody>
          <a:bodyPr wrap="square">
            <a:spAutoFit/>
          </a:bodyPr>
          <a:lstStyle/>
          <a:p>
            <a:pPr marL="342900" indent="-342900">
              <a:buClr>
                <a:srgbClr val="9F313E"/>
              </a:buClr>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Participants had a mean age of 35.5 ± 5 years (range: 22–44) and an average of 15.8 ± 3.5 years of education (range: 6–21)</a:t>
            </a:r>
          </a:p>
          <a:p>
            <a:pPr marL="342900" indent="-342900">
              <a:buClr>
                <a:srgbClr val="9F313E"/>
              </a:buClr>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Most lived with a partner or spouse (n = 35, 87.5%) and had children (n = 31, 77.5%).</a:t>
            </a:r>
          </a:p>
          <a:p>
            <a:pPr marL="342900" indent="-342900">
              <a:buClr>
                <a:srgbClr val="9F313E"/>
              </a:buClr>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Regarding country of origin, participants were from Colombia (n = 12, 30%) and Mexico (n = 11, 27.5%), followed by other countries in Latin America (n = 16,40%) and the United States (n = 1,2.5%). </a:t>
            </a:r>
          </a:p>
          <a:p>
            <a:pPr marL="342900" indent="-342900">
              <a:buClr>
                <a:srgbClr val="9F313E"/>
              </a:buClr>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Monthly household income was $5,372 ± 3,674.</a:t>
            </a:r>
          </a:p>
        </p:txBody>
      </p:sp>
      <p:pic>
        <p:nvPicPr>
          <p:cNvPr id="39" name="Picture 38">
            <a:extLst>
              <a:ext uri="{FF2B5EF4-FFF2-40B4-BE49-F238E27FC236}">
                <a16:creationId xmlns:a16="http://schemas.microsoft.com/office/drawing/2014/main" id="{676E97C8-8ACA-49DA-6AA7-E562D67AD84D}"/>
              </a:ext>
            </a:extLst>
          </p:cNvPr>
          <p:cNvPicPr>
            <a:picLocks noChangeAspect="1"/>
          </p:cNvPicPr>
          <p:nvPr/>
        </p:nvPicPr>
        <p:blipFill>
          <a:blip r:embed="rId7"/>
          <a:stretch>
            <a:fillRect/>
          </a:stretch>
        </p:blipFill>
        <p:spPr>
          <a:xfrm>
            <a:off x="29813250" y="3280441"/>
            <a:ext cx="2736031" cy="1929643"/>
          </a:xfrm>
          <a:prstGeom prst="rect">
            <a:avLst/>
          </a:prstGeom>
        </p:spPr>
      </p:pic>
      <p:pic>
        <p:nvPicPr>
          <p:cNvPr id="47" name="Picture 46">
            <a:extLst>
              <a:ext uri="{FF2B5EF4-FFF2-40B4-BE49-F238E27FC236}">
                <a16:creationId xmlns:a16="http://schemas.microsoft.com/office/drawing/2014/main" id="{533EC9CB-C8EE-7E97-7D40-E8A851DEB840}"/>
              </a:ext>
            </a:extLst>
          </p:cNvPr>
          <p:cNvPicPr>
            <a:picLocks noChangeAspect="1"/>
          </p:cNvPicPr>
          <p:nvPr/>
        </p:nvPicPr>
        <p:blipFill>
          <a:blip r:embed="rId8"/>
          <a:stretch>
            <a:fillRect/>
          </a:stretch>
        </p:blipFill>
        <p:spPr>
          <a:xfrm>
            <a:off x="29921314" y="5276143"/>
            <a:ext cx="2518551" cy="1888913"/>
          </a:xfrm>
          <a:prstGeom prst="rect">
            <a:avLst/>
          </a:prstGeom>
        </p:spPr>
      </p:pic>
      <p:sp>
        <p:nvSpPr>
          <p:cNvPr id="50" name="TextBox 49">
            <a:extLst>
              <a:ext uri="{FF2B5EF4-FFF2-40B4-BE49-F238E27FC236}">
                <a16:creationId xmlns:a16="http://schemas.microsoft.com/office/drawing/2014/main" id="{B9FD642C-54FD-FEB2-00D8-4C3DA51D5D1E}"/>
              </a:ext>
            </a:extLst>
          </p:cNvPr>
          <p:cNvSpPr txBox="1"/>
          <p:nvPr/>
        </p:nvSpPr>
        <p:spPr>
          <a:xfrm>
            <a:off x="23873316" y="7083924"/>
            <a:ext cx="8083772" cy="1797928"/>
          </a:xfrm>
          <a:prstGeom prst="rect">
            <a:avLst/>
          </a:prstGeom>
          <a:noFill/>
        </p:spPr>
        <p:txBody>
          <a:bodyPr wrap="square">
            <a:spAutoFit/>
          </a:bodyPr>
          <a:lstStyle/>
          <a:p>
            <a:pPr marL="228600" lvl="1" indent="-228600" defTabSz="3041755" eaLnBrk="0" hangingPunct="0">
              <a:spcAft>
                <a:spcPts val="728"/>
              </a:spcAft>
              <a:buClr>
                <a:srgbClr val="782327"/>
              </a:buClr>
              <a:buSzPct val="152000"/>
            </a:pPr>
            <a:r>
              <a:rPr lang="en-US" sz="2100" b="1" cap="all" dirty="0">
                <a:solidFill>
                  <a:srgbClr val="7BAFD4"/>
                </a:solidFill>
                <a:latin typeface="Times New Roman" panose="02020603050405020304" pitchFamily="18" charset="0"/>
                <a:ea typeface="Calibri" charset="0"/>
                <a:cs typeface="Times New Roman" panose="02020603050405020304" pitchFamily="18" charset="0"/>
              </a:rPr>
              <a:t>Future research</a:t>
            </a:r>
          </a:p>
          <a:p>
            <a:pPr marL="228600" lvl="1" indent="-228600" defTabSz="3041755" eaLnBrk="0" hangingPunct="0">
              <a:spcAft>
                <a:spcPts val="728"/>
              </a:spcAft>
              <a:buClr>
                <a:srgbClr val="782327"/>
              </a:buClr>
              <a:buSzPct val="152000"/>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Evaluate interventions that target individual, household, and community factors, including access to safe drinking water, community education strategies, and changes in sugar-sweetened beverage intake over time.</a:t>
            </a:r>
          </a:p>
        </p:txBody>
      </p:sp>
      <p:pic>
        <p:nvPicPr>
          <p:cNvPr id="12" name="Picture 11">
            <a:extLst>
              <a:ext uri="{FF2B5EF4-FFF2-40B4-BE49-F238E27FC236}">
                <a16:creationId xmlns:a16="http://schemas.microsoft.com/office/drawing/2014/main" id="{0D7E233A-940A-AA2A-AA8B-7560A6339D1D}"/>
              </a:ext>
            </a:extLst>
          </p:cNvPr>
          <p:cNvPicPr>
            <a:picLocks noChangeAspect="1"/>
          </p:cNvPicPr>
          <p:nvPr/>
        </p:nvPicPr>
        <p:blipFill>
          <a:blip r:embed="rId9"/>
          <a:stretch>
            <a:fillRect/>
          </a:stretch>
        </p:blipFill>
        <p:spPr>
          <a:xfrm>
            <a:off x="8784907" y="7165975"/>
            <a:ext cx="6753225" cy="4281170"/>
          </a:xfrm>
          <a:prstGeom prst="rect">
            <a:avLst/>
          </a:prstGeom>
        </p:spPr>
      </p:pic>
      <p:sp>
        <p:nvSpPr>
          <p:cNvPr id="15" name="TextBox 14">
            <a:extLst>
              <a:ext uri="{FF2B5EF4-FFF2-40B4-BE49-F238E27FC236}">
                <a16:creationId xmlns:a16="http://schemas.microsoft.com/office/drawing/2014/main" id="{5EB4B9DA-D99B-F3B9-D416-706B03EA00C9}"/>
              </a:ext>
            </a:extLst>
          </p:cNvPr>
          <p:cNvSpPr txBox="1"/>
          <p:nvPr/>
        </p:nvSpPr>
        <p:spPr>
          <a:xfrm>
            <a:off x="29105293" y="7203877"/>
            <a:ext cx="430644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Times New Roman"/>
                <a:cs typeface="Times New Roman"/>
              </a:rPr>
              <a:t>Above images used with permission from PI Natalia Villegas Rodriguez </a:t>
            </a:r>
          </a:p>
        </p:txBody>
      </p:sp>
    </p:spTree>
    <p:extLst>
      <p:ext uri="{BB962C8B-B14F-4D97-AF65-F5344CB8AC3E}">
        <p14:creationId xmlns:p14="http://schemas.microsoft.com/office/powerpoint/2010/main" val="1336661623"/>
      </p:ext>
    </p:extLst>
  </p:cSld>
  <p:clrMapOvr>
    <a:masterClrMapping/>
  </p:clrMapOvr>
</p:sld>
</file>

<file path=ppt/theme/theme1.xml><?xml version="1.0" encoding="utf-8"?>
<a:theme xmlns:a="http://schemas.openxmlformats.org/drawingml/2006/main" name="SON Stnd 1">
  <a:themeElements>
    <a:clrScheme name="SON Color Palette">
      <a:dk1>
        <a:srgbClr val="00233D"/>
      </a:dk1>
      <a:lt1>
        <a:srgbClr val="FFFFFF"/>
      </a:lt1>
      <a:dk2>
        <a:srgbClr val="7BAFD4"/>
      </a:dk2>
      <a:lt2>
        <a:srgbClr val="BED6DB"/>
      </a:lt2>
      <a:accent1>
        <a:srgbClr val="003150"/>
      </a:accent1>
      <a:accent2>
        <a:srgbClr val="A5ACAF"/>
      </a:accent2>
      <a:accent3>
        <a:srgbClr val="A5D867"/>
      </a:accent3>
      <a:accent4>
        <a:srgbClr val="E4D5D3"/>
      </a:accent4>
      <a:accent5>
        <a:srgbClr val="D6938A"/>
      </a:accent5>
      <a:accent6>
        <a:srgbClr val="EDE8C4"/>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2" id="{8F2D42F4-7996-8940-B650-2728E3A52C32}" vid="{1DF50979-11B1-4347-919E-EF18DE853B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9859A42727E84CAE3BC9F4C3190CFD" ma:contentTypeVersion="11" ma:contentTypeDescription="Create a new document." ma:contentTypeScope="" ma:versionID="5b80a1847ba5856d33cfe718f688e172">
  <xsd:schema xmlns:xsd="http://www.w3.org/2001/XMLSchema" xmlns:xs="http://www.w3.org/2001/XMLSchema" xmlns:p="http://schemas.microsoft.com/office/2006/metadata/properties" xmlns:ns2="b728e02d-9ae8-4f14-8123-c5291f222428" xmlns:ns3="7f5cce54-953e-4401-b8ca-d639869d96fb" targetNamespace="http://schemas.microsoft.com/office/2006/metadata/properties" ma:root="true" ma:fieldsID="008e299eb3c9a4a4940f7c7a2ce931f9" ns2:_="" ns3:_="">
    <xsd:import namespace="b728e02d-9ae8-4f14-8123-c5291f222428"/>
    <xsd:import namespace="7f5cce54-953e-4401-b8ca-d639869d96f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8e02d-9ae8-4f14-8123-c5291f2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5cce54-953e-4401-b8ca-d639869d96f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47df48-0d5f-498a-8c6a-73e01115ce72}" ma:internalName="TaxCatchAll" ma:showField="CatchAllData" ma:web="7f5cce54-953e-4401-b8ca-d639869d96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28e02d-9ae8-4f14-8123-c5291f222428">
      <Terms xmlns="http://schemas.microsoft.com/office/infopath/2007/PartnerControls"/>
    </lcf76f155ced4ddcb4097134ff3c332f>
    <TaxCatchAll xmlns="7f5cce54-953e-4401-b8ca-d639869d96fb" xsi:nil="true"/>
  </documentManagement>
</p:properties>
</file>

<file path=customXml/itemProps1.xml><?xml version="1.0" encoding="utf-8"?>
<ds:datastoreItem xmlns:ds="http://schemas.openxmlformats.org/officeDocument/2006/customXml" ds:itemID="{A6A4FDE5-23D9-401B-8911-AD598BE3A7C8}"/>
</file>

<file path=customXml/itemProps2.xml><?xml version="1.0" encoding="utf-8"?>
<ds:datastoreItem xmlns:ds="http://schemas.openxmlformats.org/officeDocument/2006/customXml" ds:itemID="{C4964F56-66CF-4091-8181-4D8801D11F1A}"/>
</file>

<file path=customXml/itemProps3.xml><?xml version="1.0" encoding="utf-8"?>
<ds:datastoreItem xmlns:ds="http://schemas.openxmlformats.org/officeDocument/2006/customXml" ds:itemID="{3D23E1CC-3FA7-4C6A-8D99-0EA02D9ACAB8}"/>
</file>

<file path=docProps/app.xml><?xml version="1.0" encoding="utf-8"?>
<Properties xmlns="http://schemas.openxmlformats.org/officeDocument/2006/extended-properties" xmlns:vt="http://schemas.openxmlformats.org/officeDocument/2006/docPropsVTypes">
  <Template>SON_72x42_4column_pstr - 2019</Template>
  <TotalTime>34863</TotalTime>
  <Words>1026</Words>
  <Application>Microsoft Office PowerPoint</Application>
  <PresentationFormat>Custom</PresentationFormat>
  <Paragraphs>59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SON Stnd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Jailene Lemus Hurtado</dc:creator>
  <cp:lastModifiedBy>Villegas Rodriguez, Natalia Andrea</cp:lastModifiedBy>
  <cp:revision>57</cp:revision>
  <cp:lastPrinted>2026-03-17T22:48:31Z</cp:lastPrinted>
  <dcterms:created xsi:type="dcterms:W3CDTF">2026-02-17T20:15:31Z</dcterms:created>
  <dcterms:modified xsi:type="dcterms:W3CDTF">2026-04-04T20:51:33Z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0x010100AB9859A42727E84CAE3BC9F4C3190CFD</vt:lpwstr>
  </property>
</Properties>
</file>