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4"/>
  </p:sldMasterIdLst>
  <p:notesMasterIdLst>
    <p:notesMasterId r:id="rId6"/>
  </p:notesMasterIdLst>
  <p:sldIdLst>
    <p:sldId id="256" r:id="rId5"/>
  </p:sldIdLst>
  <p:sldSz cx="32918400" cy="19202400"/>
  <p:notesSz cx="6858000" cy="9144000"/>
  <p:defaultTextStyle>
    <a:defPPr>
      <a:defRPr lang="en-US"/>
    </a:defPPr>
    <a:lvl1pPr marL="0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1pPr>
    <a:lvl2pPr marL="1250899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2pPr>
    <a:lvl3pPr marL="2501798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3pPr>
    <a:lvl4pPr marL="3752698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4pPr>
    <a:lvl5pPr marL="5003597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5pPr>
    <a:lvl6pPr marL="6254496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6pPr>
    <a:lvl7pPr marL="7505395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7pPr>
    <a:lvl8pPr marL="8756294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8pPr>
    <a:lvl9pPr marL="10007194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48" userDrawn="1">
          <p15:clr>
            <a:srgbClr val="A4A3A4"/>
          </p15:clr>
        </p15:guide>
        <p15:guide id="2" pos="10368" userDrawn="1">
          <p15:clr>
            <a:srgbClr val="A4A3A4"/>
          </p15:clr>
        </p15:guide>
        <p15:guide id="3" pos="288" userDrawn="1">
          <p15:clr>
            <a:srgbClr val="A4A3A4"/>
          </p15:clr>
        </p15:guide>
        <p15:guide id="4" pos="6600" userDrawn="1">
          <p15:clr>
            <a:srgbClr val="A4A3A4"/>
          </p15:clr>
        </p15:guide>
        <p15:guide id="5" pos="20446" userDrawn="1">
          <p15:clr>
            <a:srgbClr val="A4A3A4"/>
          </p15:clr>
        </p15:guide>
        <p15:guide id="6" pos="14033" userDrawn="1">
          <p15:clr>
            <a:srgbClr val="A4A3A4"/>
          </p15:clr>
        </p15:guide>
        <p15:guide id="7" pos="7032" userDrawn="1">
          <p15:clr>
            <a:srgbClr val="A4A3A4"/>
          </p15:clr>
        </p15:guide>
        <p15:guide id="8" pos="13800" userDrawn="1">
          <p15:clr>
            <a:srgbClr val="A4A3A4"/>
          </p15:clr>
        </p15:guide>
        <p15:guide id="9" pos="10296" userDrawn="1">
          <p15:clr>
            <a:srgbClr val="A4A3A4"/>
          </p15:clr>
        </p15:guide>
        <p15:guide id="10" pos="13597" userDrawn="1">
          <p15:clr>
            <a:srgbClr val="A4A3A4"/>
          </p15:clr>
        </p15:guide>
        <p15:guide id="11" pos="10440" userDrawn="1">
          <p15:clr>
            <a:srgbClr val="A4A3A4"/>
          </p15:clr>
        </p15:guide>
        <p15:guide id="12" pos="683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B0F0"/>
    <a:srgbClr val="009AFD"/>
    <a:srgbClr val="FFA800"/>
    <a:srgbClr val="F8D000"/>
    <a:srgbClr val="CB5700"/>
    <a:srgbClr val="FCB240"/>
    <a:srgbClr val="F8781A"/>
    <a:srgbClr val="FFFE8C"/>
    <a:srgbClr val="FFFFB4"/>
    <a:srgbClr val="EA67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21"/>
    <p:restoredTop sz="95693"/>
  </p:normalViewPr>
  <p:slideViewPr>
    <p:cSldViewPr snapToGrid="0" snapToObjects="1" showGuides="1">
      <p:cViewPr>
        <p:scale>
          <a:sx n="39" d="100"/>
          <a:sy n="39" d="100"/>
        </p:scale>
        <p:origin x="1368" y="344"/>
      </p:cViewPr>
      <p:guideLst>
        <p:guide orient="horz" pos="6048"/>
        <p:guide pos="10368"/>
        <p:guide pos="288"/>
        <p:guide pos="6600"/>
        <p:guide pos="20446"/>
        <p:guide pos="14033"/>
        <p:guide pos="7032"/>
        <p:guide pos="13800"/>
        <p:guide pos="10296"/>
        <p:guide pos="13597"/>
        <p:guide pos="10440"/>
        <p:guide pos="683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r>
              <a:rPr lang="en-US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Recent stigma-reduction education</a:t>
            </a:r>
          </a:p>
        </c:rich>
      </c:tx>
      <c:layout>
        <c:manualLayout>
          <c:xMode val="edge"/>
          <c:yMode val="edge"/>
          <c:x val="0.14209721948333662"/>
          <c:y val="6.733992377603662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3736730381185434"/>
          <c:y val="0.32996632996633002"/>
          <c:w val="0.44881226210784897"/>
          <c:h val="0.6237373737373737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Education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n w="9525" cap="flat" cmpd="sng" algn="ctr">
                <a:solidFill>
                  <a:schemeClr val="accent2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A36-6040-9FD3-5A1D2F4A061E}"/>
              </c:ext>
            </c:extLst>
          </c:dPt>
          <c:dPt>
            <c:idx val="1"/>
            <c:bubble3D val="0"/>
            <c:spPr>
              <a:gradFill rotWithShape="1">
                <a:gsLst>
                  <a:gs pos="56000">
                    <a:srgbClr val="ED2A3A"/>
                  </a:gs>
                  <a:gs pos="93000">
                    <a:srgbClr val="EA675A"/>
                  </a:gs>
                  <a:gs pos="95000">
                    <a:srgbClr val="EA675A"/>
                  </a:gs>
                  <a:gs pos="100000">
                    <a:srgbClr val="EA675A"/>
                  </a:gs>
                </a:gsLst>
                <a:lin ang="5400000" scaled="1"/>
              </a:gradFill>
              <a:ln w="9525" cap="flat" cmpd="sng" algn="ctr">
                <a:solidFill>
                  <a:schemeClr val="accent4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A36-6040-9FD3-5A1D2F4A061E}"/>
              </c:ext>
            </c:extLst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73.3</c:v>
                </c:pt>
                <c:pt idx="1">
                  <c:v>26.7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A36-6040-9FD3-5A1D2F4A06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0570120865070174"/>
          <c:y val="0.45513931970624882"/>
          <c:w val="0.20639583823166816"/>
          <c:h val="8.61064715395424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schemeClr val="accent1"/>
                </a:solidFill>
              </a:rPr>
              <a:t>Stereotype &amp; Prejudice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Mean stigma score</c:v>
                </c:pt>
              </c:strCache>
            </c:strRef>
          </c:tx>
          <c:invertIfNegative val="1"/>
          <c:dPt>
            <c:idx val="0"/>
            <c:invertIfNegative val="1"/>
            <c:bubble3D val="0"/>
            <c:spPr>
              <a:solidFill>
                <a:schemeClr val="accent1">
                  <a:lumMod val="90000"/>
                  <a:lumOff val="1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850-8B4B-9859-8D8D1E03BA70}"/>
              </c:ext>
            </c:extLst>
          </c:dPt>
          <c:dPt>
            <c:idx val="1"/>
            <c:invertIfNegative val="1"/>
            <c:bubble3D val="0"/>
            <c:spPr>
              <a:solidFill>
                <a:schemeClr val="accent1">
                  <a:lumMod val="75000"/>
                  <a:lumOff val="2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5850-8B4B-9859-8D8D1E03BA70}"/>
              </c:ext>
            </c:extLst>
          </c:dPt>
          <c:dPt>
            <c:idx val="2"/>
            <c:invertIfNegative val="1"/>
            <c:bubble3D val="0"/>
            <c:spPr>
              <a:solidFill>
                <a:schemeClr val="accent1">
                  <a:lumMod val="50000"/>
                  <a:lumOff val="5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5850-8B4B-9859-8D8D1E03BA70}"/>
              </c:ext>
            </c:extLst>
          </c:dPt>
          <c:dPt>
            <c:idx val="3"/>
            <c:invertIfNegative val="1"/>
            <c:bubble3D val="0"/>
            <c:spPr>
              <a:solidFill>
                <a:schemeClr val="accent1">
                  <a:lumMod val="10000"/>
                  <a:lumOff val="9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5850-8B4B-9859-8D8D1E03BA7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Worry about contracting HIV</c:v>
                </c:pt>
                <c:pt idx="1">
                  <c:v>Patients responsible for condition</c:v>
                </c:pt>
                <c:pt idx="2">
                  <c:v>Less empathy for patients with HIV</c:v>
                </c:pt>
                <c:pt idx="3">
                  <c:v>Less motivation to help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2.5</c:v>
                </c:pt>
                <c:pt idx="1">
                  <c:v>2.2999999999999998</c:v>
                </c:pt>
                <c:pt idx="2">
                  <c:v>1.6</c:v>
                </c:pt>
                <c:pt idx="3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850-8B4B-9859-8D8D1E03BA7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accent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  <c:max val="5"/>
          <c:min val="0"/>
        </c:scaling>
        <c:delete val="0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>
                    <a:solidFill>
                      <a:schemeClr val="accent1"/>
                    </a:solidFill>
                  </a:rPr>
                  <a:t>Mean stigma score (1-5)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68027336"/>
        <c:crosses val="autoZero"/>
        <c:crossBetween val="between"/>
        <c:majorUnit val="1"/>
      </c:valAx>
      <c:spPr>
        <a:noFill/>
        <a:ln>
          <a:solidFill>
            <a:schemeClr val="bg1">
              <a:lumMod val="50000"/>
            </a:schemeClr>
          </a:solidFill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382F8-148A-EF48-8090-60B8A6B2861B}" type="datetimeFigureOut">
              <a:rPr lang="en-US" smtClean="0"/>
              <a:t>4/13/26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84225" y="1143000"/>
            <a:ext cx="52895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F8C42C-77DF-AB4F-89FF-81B741A34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991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1pPr>
    <a:lvl2pPr marL="1250899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2pPr>
    <a:lvl3pPr marL="2501798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3pPr>
    <a:lvl4pPr marL="3752698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4pPr>
    <a:lvl5pPr marL="5003597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5pPr>
    <a:lvl6pPr marL="6254496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6pPr>
    <a:lvl7pPr marL="7505395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7pPr>
    <a:lvl8pPr marL="8756294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8pPr>
    <a:lvl9pPr marL="10007194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84225" y="1143000"/>
            <a:ext cx="52895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trike="noStrike" baseline="0" dirty="0"/>
              <a:t>72”w x 42”h poster (PhD Posters-$64.95) Sized for SON 6ft Roll Displays. File size is 36” w x 21” h, </a:t>
            </a:r>
            <a:r>
              <a:rPr lang="en-US" b="0" strike="noStrike" baseline="0" dirty="0">
                <a:solidFill>
                  <a:srgbClr val="C00000"/>
                </a:solidFill>
              </a:rPr>
              <a:t>(</a:t>
            </a:r>
            <a:r>
              <a:rPr lang="en-US" b="0" strike="noStrike" baseline="0" dirty="0">
                <a:solidFill>
                  <a:schemeClr val="accent2">
                    <a:lumMod val="75000"/>
                  </a:schemeClr>
                </a:solidFill>
              </a:rPr>
              <a:t>IMPORTANT note for PhD Posters upon submission of poster</a:t>
            </a:r>
            <a:r>
              <a:rPr lang="en-US" b="0" strike="noStrike" baseline="0" dirty="0">
                <a:solidFill>
                  <a:srgbClr val="C00000"/>
                </a:solidFill>
              </a:rPr>
              <a:t>)</a:t>
            </a:r>
            <a:r>
              <a:rPr lang="en-US" b="1" strike="noStrike" baseline="0" dirty="0"/>
              <a:t> print at 200%; </a:t>
            </a:r>
            <a:r>
              <a:rPr lang="en-US" strike="noStrike" baseline="0" dirty="0"/>
              <a:t>Trim leaving a </a:t>
            </a:r>
            <a:r>
              <a:rPr lang="en-US" strike="noStrike" baseline="0"/>
              <a:t>white 1/2” </a:t>
            </a:r>
            <a:r>
              <a:rPr lang="en-US" strike="noStrike" baseline="0" dirty="0"/>
              <a:t>edge around all sides of poster</a:t>
            </a:r>
            <a:endParaRPr lang="en-US" strike="noStri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8C42C-77DF-AB4F-89FF-81B741A3410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633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6068" y="452338"/>
            <a:ext cx="27200209" cy="101731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0534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600" y="17593497"/>
            <a:ext cx="32461200" cy="1380303"/>
          </a:xfrm>
          <a:prstGeom prst="rect">
            <a:avLst/>
          </a:prstGeom>
          <a:solidFill>
            <a:srgbClr val="7BAF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 flipV="1">
            <a:off x="228600" y="17547776"/>
            <a:ext cx="32461200" cy="45720"/>
          </a:xfrm>
          <a:prstGeom prst="rect">
            <a:avLst/>
          </a:prstGeom>
          <a:solidFill>
            <a:srgbClr val="0031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228600" y="226732"/>
            <a:ext cx="32461200" cy="1497315"/>
          </a:xfrm>
          <a:prstGeom prst="rect">
            <a:avLst/>
          </a:prstGeom>
          <a:solidFill>
            <a:srgbClr val="1329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blue symbol with white outline&#10;&#10;AI-generated content may be incorrect.">
            <a:extLst>
              <a:ext uri="{FF2B5EF4-FFF2-40B4-BE49-F238E27FC236}">
                <a16:creationId xmlns:a16="http://schemas.microsoft.com/office/drawing/2014/main" id="{C59D780B-C60E-18A0-4633-AC1BCC8E5D0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40587" y="546992"/>
            <a:ext cx="1908082" cy="1497315"/>
          </a:xfrm>
          <a:prstGeom prst="rect">
            <a:avLst/>
          </a:prstGeom>
        </p:spPr>
      </p:pic>
      <p:sp>
        <p:nvSpPr>
          <p:cNvPr id="4" name="TextBox 15">
            <a:extLst>
              <a:ext uri="{FF2B5EF4-FFF2-40B4-BE49-F238E27FC236}">
                <a16:creationId xmlns:a16="http://schemas.microsoft.com/office/drawing/2014/main" id="{0C6FC605-429A-F85C-6294-F0E23A33535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40587" y="18054547"/>
            <a:ext cx="1151096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9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 sz="49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 sz="49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 sz="49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 sz="4900">
                <a:solidFill>
                  <a:schemeClr val="tx1"/>
                </a:solidFill>
                <a:latin typeface="Calibri" charset="0"/>
              </a:defRPr>
            </a:lvl5pPr>
            <a:lvl6pPr marL="2514600" indent="-228600" defTabSz="2500313" fontAlgn="base">
              <a:spcBef>
                <a:spcPct val="0"/>
              </a:spcBef>
              <a:spcAft>
                <a:spcPct val="0"/>
              </a:spcAft>
              <a:defRPr sz="4900">
                <a:solidFill>
                  <a:schemeClr val="tx1"/>
                </a:solidFill>
                <a:latin typeface="Calibri" charset="0"/>
              </a:defRPr>
            </a:lvl6pPr>
            <a:lvl7pPr marL="2971800" indent="-228600" defTabSz="2500313" fontAlgn="base">
              <a:spcBef>
                <a:spcPct val="0"/>
              </a:spcBef>
              <a:spcAft>
                <a:spcPct val="0"/>
              </a:spcAft>
              <a:defRPr sz="4900">
                <a:solidFill>
                  <a:schemeClr val="tx1"/>
                </a:solidFill>
                <a:latin typeface="Calibri" charset="0"/>
              </a:defRPr>
            </a:lvl7pPr>
            <a:lvl8pPr marL="3429000" indent="-228600" defTabSz="2500313" fontAlgn="base">
              <a:spcBef>
                <a:spcPct val="0"/>
              </a:spcBef>
              <a:spcAft>
                <a:spcPct val="0"/>
              </a:spcAft>
              <a:defRPr sz="4900">
                <a:solidFill>
                  <a:schemeClr val="tx1"/>
                </a:solidFill>
                <a:latin typeface="Calibri" charset="0"/>
              </a:defRPr>
            </a:lvl8pPr>
            <a:lvl9pPr marL="3886200" indent="-228600" defTabSz="2500313" fontAlgn="base">
              <a:spcBef>
                <a:spcPct val="0"/>
              </a:spcBef>
              <a:spcAft>
                <a:spcPct val="0"/>
              </a:spcAft>
              <a:defRPr sz="49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/>
            <a:r>
              <a:rPr lang="en-US" altLang="x-none" sz="2400" dirty="0">
                <a:solidFill>
                  <a:schemeClr val="bg1"/>
                </a:solidFill>
                <a:latin typeface="Georgia" panose="02040502050405020303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The University of North Carolina at Chapel Hill</a:t>
            </a:r>
          </a:p>
        </p:txBody>
      </p:sp>
      <p:pic>
        <p:nvPicPr>
          <p:cNvPr id="8" name="Picture 7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AA5D5D89-DC8C-902F-71AF-6F4BD06AA17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8154776" y="17797934"/>
            <a:ext cx="3823037" cy="971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33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hf sldNum="0" hdr="0" ftr="0" dt="0"/>
  <p:txStyles>
    <p:titleStyle>
      <a:lvl1pPr algn="ctr" defTabSz="1440144" rtl="0" eaLnBrk="1" latinLnBrk="0" hangingPunct="1">
        <a:lnSpc>
          <a:spcPct val="85000"/>
        </a:lnSpc>
        <a:spcBef>
          <a:spcPct val="0"/>
        </a:spcBef>
        <a:buNone/>
        <a:defRPr sz="6000" b="0" i="0" kern="1200" spc="-78" baseline="0">
          <a:solidFill>
            <a:schemeClr val="bg1"/>
          </a:solidFill>
          <a:latin typeface="Open Sans" charset="0"/>
          <a:ea typeface="Open Sans" charset="0"/>
          <a:cs typeface="Open Sans" charset="0"/>
        </a:defRPr>
      </a:lvl1pPr>
    </p:titleStyle>
    <p:bodyStyle>
      <a:lvl1pPr marL="144015" indent="-144015" algn="l" defTabSz="1440144" rtl="0" eaLnBrk="1" latinLnBrk="0" hangingPunct="1">
        <a:lnSpc>
          <a:spcPct val="90000"/>
        </a:lnSpc>
        <a:spcBef>
          <a:spcPts val="1890"/>
        </a:spcBef>
        <a:spcAft>
          <a:spcPts val="316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6720" b="0" i="0" kern="1200">
          <a:solidFill>
            <a:srgbClr val="003150"/>
          </a:solidFill>
          <a:latin typeface="Open Sans" charset="0"/>
          <a:ea typeface="Open Sans" charset="0"/>
          <a:cs typeface="Open Sans" charset="0"/>
        </a:defRPr>
      </a:lvl1pPr>
      <a:lvl2pPr marL="604862" indent="-288030" algn="l" defTabSz="1440144" rtl="0" eaLnBrk="1" latinLnBrk="0" hangingPunct="1">
        <a:lnSpc>
          <a:spcPct val="90000"/>
        </a:lnSpc>
        <a:spcBef>
          <a:spcPts val="316"/>
        </a:spcBef>
        <a:spcAft>
          <a:spcPts val="630"/>
        </a:spcAft>
        <a:buClr>
          <a:srgbClr val="5998C8"/>
        </a:buClr>
        <a:buFont typeface="Arial" charset="0"/>
        <a:buChar char="•"/>
        <a:defRPr sz="5880" b="0" i="0" kern="1200">
          <a:solidFill>
            <a:srgbClr val="003150"/>
          </a:solidFill>
          <a:latin typeface="Open Sans" charset="0"/>
          <a:ea typeface="Open Sans" charset="0"/>
          <a:cs typeface="Open Sans" charset="0"/>
        </a:defRPr>
      </a:lvl2pPr>
      <a:lvl3pPr marL="892889" indent="-288030" algn="l" defTabSz="1440144" rtl="0" eaLnBrk="1" latinLnBrk="0" hangingPunct="1">
        <a:lnSpc>
          <a:spcPct val="90000"/>
        </a:lnSpc>
        <a:spcBef>
          <a:spcPts val="316"/>
        </a:spcBef>
        <a:spcAft>
          <a:spcPts val="630"/>
        </a:spcAft>
        <a:buClr>
          <a:srgbClr val="5998C8"/>
        </a:buClr>
        <a:buFont typeface="Arial" charset="0"/>
        <a:buChar char="•"/>
        <a:defRPr sz="4200" b="0" i="0" kern="1200">
          <a:solidFill>
            <a:srgbClr val="003150"/>
          </a:solidFill>
          <a:latin typeface="Open Sans" charset="0"/>
          <a:ea typeface="Open Sans" charset="0"/>
          <a:cs typeface="Open Sans" charset="0"/>
        </a:defRPr>
      </a:lvl3pPr>
      <a:lvl4pPr marL="1180920" indent="-288030" algn="l" defTabSz="1440144" rtl="0" eaLnBrk="1" latinLnBrk="0" hangingPunct="1">
        <a:lnSpc>
          <a:spcPct val="90000"/>
        </a:lnSpc>
        <a:spcBef>
          <a:spcPts val="316"/>
        </a:spcBef>
        <a:spcAft>
          <a:spcPts val="630"/>
        </a:spcAft>
        <a:buClr>
          <a:srgbClr val="5998C8"/>
        </a:buClr>
        <a:buFont typeface="Arial" charset="0"/>
        <a:buChar char="•"/>
        <a:defRPr sz="4200" b="0" i="0" kern="1200">
          <a:solidFill>
            <a:srgbClr val="003150"/>
          </a:solidFill>
          <a:latin typeface="Open Sans" charset="0"/>
          <a:ea typeface="Open Sans" charset="0"/>
          <a:cs typeface="Open Sans" charset="0"/>
        </a:defRPr>
      </a:lvl4pPr>
      <a:lvl5pPr marL="1468947" indent="-288030" algn="l" defTabSz="1440144" rtl="0" eaLnBrk="1" latinLnBrk="0" hangingPunct="1">
        <a:lnSpc>
          <a:spcPct val="90000"/>
        </a:lnSpc>
        <a:spcBef>
          <a:spcPts val="316"/>
        </a:spcBef>
        <a:spcAft>
          <a:spcPts val="630"/>
        </a:spcAft>
        <a:buClr>
          <a:srgbClr val="5998C8"/>
        </a:buClr>
        <a:buFont typeface="Arial" charset="0"/>
        <a:buChar char="•"/>
        <a:defRPr sz="4200" b="0" i="0" kern="1200">
          <a:solidFill>
            <a:srgbClr val="003150"/>
          </a:solidFill>
          <a:latin typeface="Open Sans" charset="0"/>
          <a:ea typeface="Open Sans" charset="0"/>
          <a:cs typeface="Open Sans" charset="0"/>
        </a:defRPr>
      </a:lvl5pPr>
      <a:lvl6pPr marL="1732455" indent="-360038" algn="l" defTabSz="1440144" rtl="0" eaLnBrk="1" latinLnBrk="0" hangingPunct="1">
        <a:lnSpc>
          <a:spcPct val="90000"/>
        </a:lnSpc>
        <a:spcBef>
          <a:spcPts val="316"/>
        </a:spcBef>
        <a:spcAft>
          <a:spcPts val="630"/>
        </a:spcAft>
        <a:buClr>
          <a:schemeClr val="accent1"/>
        </a:buClr>
        <a:buFont typeface="Calibri" pitchFamily="34" charset="0"/>
        <a:buChar char="◦"/>
        <a:defRPr sz="22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47450" indent="-360038" algn="l" defTabSz="1440144" rtl="0" eaLnBrk="1" latinLnBrk="0" hangingPunct="1">
        <a:lnSpc>
          <a:spcPct val="90000"/>
        </a:lnSpc>
        <a:spcBef>
          <a:spcPts val="316"/>
        </a:spcBef>
        <a:spcAft>
          <a:spcPts val="630"/>
        </a:spcAft>
        <a:buClr>
          <a:schemeClr val="accent1"/>
        </a:buClr>
        <a:buFont typeface="Calibri" pitchFamily="34" charset="0"/>
        <a:buChar char="◦"/>
        <a:defRPr sz="22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362441" indent="-360038" algn="l" defTabSz="1440144" rtl="0" eaLnBrk="1" latinLnBrk="0" hangingPunct="1">
        <a:lnSpc>
          <a:spcPct val="90000"/>
        </a:lnSpc>
        <a:spcBef>
          <a:spcPts val="316"/>
        </a:spcBef>
        <a:spcAft>
          <a:spcPts val="630"/>
        </a:spcAft>
        <a:buClr>
          <a:schemeClr val="accent1"/>
        </a:buClr>
        <a:buFont typeface="Calibri" pitchFamily="34" charset="0"/>
        <a:buChar char="◦"/>
        <a:defRPr sz="22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677433" indent="-360038" algn="l" defTabSz="1440144" rtl="0" eaLnBrk="1" latinLnBrk="0" hangingPunct="1">
        <a:lnSpc>
          <a:spcPct val="90000"/>
        </a:lnSpc>
        <a:spcBef>
          <a:spcPts val="316"/>
        </a:spcBef>
        <a:spcAft>
          <a:spcPts val="630"/>
        </a:spcAft>
        <a:buClr>
          <a:schemeClr val="accent1"/>
        </a:buClr>
        <a:buFont typeface="Calibri" pitchFamily="34" charset="0"/>
        <a:buChar char="◦"/>
        <a:defRPr sz="22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1pPr>
      <a:lvl2pPr marL="720070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2pPr>
      <a:lvl3pPr marL="1440144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3pPr>
      <a:lvl4pPr marL="2160217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4pPr>
      <a:lvl5pPr marL="2880290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5pPr>
      <a:lvl6pPr marL="3600360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6pPr>
      <a:lvl7pPr marL="4320434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7pPr>
      <a:lvl8pPr marL="5040504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8pPr>
      <a:lvl9pPr marL="5760574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024" userDrawn="1">
          <p15:clr>
            <a:srgbClr val="F26B43"/>
          </p15:clr>
        </p15:guide>
        <p15:guide id="2" pos="144" userDrawn="1">
          <p15:clr>
            <a:srgbClr val="F26B43"/>
          </p15:clr>
        </p15:guide>
        <p15:guide id="3" pos="10368" userDrawn="1">
          <p15:clr>
            <a:srgbClr val="F26B43"/>
          </p15:clr>
        </p15:guide>
        <p15:guide id="4" pos="20592" userDrawn="1">
          <p15:clr>
            <a:srgbClr val="F26B43"/>
          </p15:clr>
        </p15:guide>
        <p15:guide id="5" orient="horz" pos="11952" userDrawn="1">
          <p15:clr>
            <a:srgbClr val="F26B43"/>
          </p15:clr>
        </p15:guide>
        <p15:guide id="6" orient="horz" pos="14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doi.org/10.1186/s12913-022-08056-5" TargetMode="External"/><Relationship Id="rId13" Type="http://schemas.openxmlformats.org/officeDocument/2006/relationships/image" Target="../media/image8.gif"/><Relationship Id="rId3" Type="http://schemas.openxmlformats.org/officeDocument/2006/relationships/image" Target="../media/image3.png"/><Relationship Id="rId7" Type="http://schemas.openxmlformats.org/officeDocument/2006/relationships/hyperlink" Target="https://doi.org/10.1186/s12916-019-1271-3" TargetMode="External"/><Relationship Id="rId12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who.int/news-room/fact-sheets/detail/hiv-aids" TargetMode="External"/><Relationship Id="rId11" Type="http://schemas.openxmlformats.org/officeDocument/2006/relationships/image" Target="../media/image6.jpeg"/><Relationship Id="rId5" Type="http://schemas.openxmlformats.org/officeDocument/2006/relationships/chart" Target="../charts/chart2.xml"/><Relationship Id="rId10" Type="http://schemas.openxmlformats.org/officeDocument/2006/relationships/image" Target="../media/image5.jpeg"/><Relationship Id="rId4" Type="http://schemas.openxmlformats.org/officeDocument/2006/relationships/chart" Target="../charts/chart1.xml"/><Relationship Id="rId9" Type="http://schemas.openxmlformats.org/officeDocument/2006/relationships/image" Target="../media/image4.png"/><Relationship Id="rId1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" name="Shape 67">
            <a:extLst>
              <a:ext uri="{FF2B5EF4-FFF2-40B4-BE49-F238E27FC236}">
                <a16:creationId xmlns:a16="http://schemas.microsoft.com/office/drawing/2014/main" id="{35DF48B3-B86E-0135-378A-E27119F7BD9A}"/>
              </a:ext>
            </a:extLst>
          </p:cNvPr>
          <p:cNvSpPr/>
          <p:nvPr/>
        </p:nvSpPr>
        <p:spPr>
          <a:xfrm>
            <a:off x="11465659" y="9942265"/>
            <a:ext cx="10015152" cy="543462"/>
          </a:xfrm>
          <a:prstGeom prst="rect">
            <a:avLst/>
          </a:prstGeom>
          <a:solidFill>
            <a:srgbClr val="00B0F0"/>
          </a:solidFill>
          <a:ln w="12700">
            <a:solidFill>
              <a:srgbClr val="00B0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43" name="Text 68">
            <a:extLst>
              <a:ext uri="{FF2B5EF4-FFF2-40B4-BE49-F238E27FC236}">
                <a16:creationId xmlns:a16="http://schemas.microsoft.com/office/drawing/2014/main" id="{AD0CB7CC-5091-E76D-BBB5-A64B89138F64}"/>
              </a:ext>
            </a:extLst>
          </p:cNvPr>
          <p:cNvSpPr/>
          <p:nvPr/>
        </p:nvSpPr>
        <p:spPr>
          <a:xfrm>
            <a:off x="11564710" y="9978496"/>
            <a:ext cx="981705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2060"/>
                </a:solidFill>
                <a:ea typeface="Arial" pitchFamily="34" charset="-122"/>
                <a:cs typeface="Arial" pitchFamily="34" charset="-120"/>
              </a:rPr>
              <a:t>RESULTS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1045" name="Text 69">
            <a:extLst>
              <a:ext uri="{FF2B5EF4-FFF2-40B4-BE49-F238E27FC236}">
                <a16:creationId xmlns:a16="http://schemas.microsoft.com/office/drawing/2014/main" id="{9F2DBA4F-A901-BD5A-E01F-50A6271FAD0E}"/>
              </a:ext>
            </a:extLst>
          </p:cNvPr>
          <p:cNvSpPr/>
          <p:nvPr/>
        </p:nvSpPr>
        <p:spPr>
          <a:xfrm>
            <a:off x="10618721" y="10543302"/>
            <a:ext cx="11680957" cy="41531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lnSpc>
                <a:spcPct val="104000"/>
              </a:lnSpc>
              <a:buNone/>
            </a:pPr>
            <a:r>
              <a:rPr lang="en-US" sz="1400" b="1" i="1" dirty="0">
                <a:solidFill>
                  <a:srgbClr val="5F7180"/>
                </a:solidFill>
                <a:ea typeface="Arial" pitchFamily="34" charset="-122"/>
                <a:cs typeface="Arial" pitchFamily="34" charset="-120"/>
              </a:rPr>
              <a:t>Overall, overt HIV-related stigma was low; the clearest remaining signals were fear of occupational exposure and value-based comfort.</a:t>
            </a:r>
            <a:endParaRPr lang="en-US" sz="1400" b="1" dirty="0"/>
          </a:p>
        </p:txBody>
      </p:sp>
      <p:sp>
        <p:nvSpPr>
          <p:cNvPr id="1047" name="Shape 70">
            <a:extLst>
              <a:ext uri="{FF2B5EF4-FFF2-40B4-BE49-F238E27FC236}">
                <a16:creationId xmlns:a16="http://schemas.microsoft.com/office/drawing/2014/main" id="{BB18CB06-1C18-5656-450C-5558E3CB33C4}"/>
              </a:ext>
            </a:extLst>
          </p:cNvPr>
          <p:cNvSpPr/>
          <p:nvPr/>
        </p:nvSpPr>
        <p:spPr>
          <a:xfrm>
            <a:off x="11415374" y="10908420"/>
            <a:ext cx="5013840" cy="3109810"/>
          </a:xfrm>
          <a:prstGeom prst="roundRect">
            <a:avLst>
              <a:gd name="adj" fmla="val 971"/>
            </a:avLst>
          </a:prstGeom>
          <a:solidFill>
            <a:srgbClr val="FFFFFF"/>
          </a:solidFill>
          <a:ln w="11430">
            <a:solidFill>
              <a:srgbClr val="C8D6E2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49" name="Shape 71">
            <a:extLst>
              <a:ext uri="{FF2B5EF4-FFF2-40B4-BE49-F238E27FC236}">
                <a16:creationId xmlns:a16="http://schemas.microsoft.com/office/drawing/2014/main" id="{50ED4F67-6D70-CC68-A918-510AE840C165}"/>
              </a:ext>
            </a:extLst>
          </p:cNvPr>
          <p:cNvSpPr/>
          <p:nvPr/>
        </p:nvSpPr>
        <p:spPr>
          <a:xfrm>
            <a:off x="11707784" y="13571383"/>
            <a:ext cx="4655395" cy="301923"/>
          </a:xfrm>
          <a:prstGeom prst="roundRect">
            <a:avLst/>
          </a:prstGeom>
          <a:solidFill>
            <a:srgbClr val="EEF6FB"/>
          </a:solidFill>
          <a:ln w="6350">
            <a:solidFill>
              <a:srgbClr val="C8D6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50" name="Text 72">
            <a:extLst>
              <a:ext uri="{FF2B5EF4-FFF2-40B4-BE49-F238E27FC236}">
                <a16:creationId xmlns:a16="http://schemas.microsoft.com/office/drawing/2014/main" id="{4C6E529A-0AF0-E373-80FE-718A0994F79D}"/>
              </a:ext>
            </a:extLst>
          </p:cNvPr>
          <p:cNvSpPr/>
          <p:nvPr/>
        </p:nvSpPr>
        <p:spPr>
          <a:xfrm>
            <a:off x="11751806" y="13613652"/>
            <a:ext cx="4567350" cy="21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85000" lnSpcReduction="10000"/>
          </a:bodyPr>
          <a:lstStyle/>
          <a:p>
            <a:pPr marL="0" indent="0" algn="ctr">
              <a:lnSpc>
                <a:spcPct val="104000"/>
              </a:lnSpc>
              <a:buNone/>
            </a:pPr>
            <a:r>
              <a:rPr lang="en-US" sz="1470" b="1" dirty="0">
                <a:solidFill>
                  <a:srgbClr val="1329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Fear of contracting HIV had the highest stigma mean (2.5).</a:t>
            </a:r>
            <a:endParaRPr lang="en-US" sz="1470" dirty="0"/>
          </a:p>
        </p:txBody>
      </p:sp>
      <p:sp>
        <p:nvSpPr>
          <p:cNvPr id="1051" name="Shape 73">
            <a:extLst>
              <a:ext uri="{FF2B5EF4-FFF2-40B4-BE49-F238E27FC236}">
                <a16:creationId xmlns:a16="http://schemas.microsoft.com/office/drawing/2014/main" id="{329723FC-7B5E-C3D8-0DD5-31CE7D87A70D}"/>
              </a:ext>
            </a:extLst>
          </p:cNvPr>
          <p:cNvSpPr/>
          <p:nvPr/>
        </p:nvSpPr>
        <p:spPr>
          <a:xfrm>
            <a:off x="16676840" y="10908420"/>
            <a:ext cx="4787463" cy="3109810"/>
          </a:xfrm>
          <a:prstGeom prst="roundRect">
            <a:avLst>
              <a:gd name="adj" fmla="val 971"/>
            </a:avLst>
          </a:prstGeom>
          <a:solidFill>
            <a:srgbClr val="FFFFFF"/>
          </a:solidFill>
          <a:ln w="11430">
            <a:solidFill>
              <a:srgbClr val="C8D6E2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052" name="Image 5" descr="/mnt/data/poster_assets/chart_social.png">
            <a:extLst>
              <a:ext uri="{FF2B5EF4-FFF2-40B4-BE49-F238E27FC236}">
                <a16:creationId xmlns:a16="http://schemas.microsoft.com/office/drawing/2014/main" id="{381CECBB-8F64-C173-BCD6-6DEA0C382B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21208" y="10980881"/>
            <a:ext cx="4498725" cy="2505963"/>
          </a:xfrm>
          <a:prstGeom prst="rect">
            <a:avLst/>
          </a:prstGeom>
        </p:spPr>
      </p:pic>
      <p:sp>
        <p:nvSpPr>
          <p:cNvPr id="1053" name="Shape 74">
            <a:extLst>
              <a:ext uri="{FF2B5EF4-FFF2-40B4-BE49-F238E27FC236}">
                <a16:creationId xmlns:a16="http://schemas.microsoft.com/office/drawing/2014/main" id="{61B24D4F-1CC6-16AF-B402-06A46FD51AE2}"/>
              </a:ext>
            </a:extLst>
          </p:cNvPr>
          <p:cNvSpPr/>
          <p:nvPr/>
        </p:nvSpPr>
        <p:spPr>
          <a:xfrm>
            <a:off x="16742874" y="13571383"/>
            <a:ext cx="4655395" cy="301923"/>
          </a:xfrm>
          <a:prstGeom prst="roundRect">
            <a:avLst/>
          </a:prstGeom>
          <a:solidFill>
            <a:srgbClr val="EEF6FB"/>
          </a:solidFill>
          <a:ln w="6350">
            <a:solidFill>
              <a:srgbClr val="C8D6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54" name="Text 75">
            <a:extLst>
              <a:ext uri="{FF2B5EF4-FFF2-40B4-BE49-F238E27FC236}">
                <a16:creationId xmlns:a16="http://schemas.microsoft.com/office/drawing/2014/main" id="{92E48757-428A-573B-985F-8A1077AE8D86}"/>
              </a:ext>
            </a:extLst>
          </p:cNvPr>
          <p:cNvSpPr/>
          <p:nvPr/>
        </p:nvSpPr>
        <p:spPr>
          <a:xfrm>
            <a:off x="16786896" y="13613652"/>
            <a:ext cx="4567350" cy="21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85000" lnSpcReduction="10000"/>
          </a:bodyPr>
          <a:lstStyle/>
          <a:p>
            <a:pPr marL="0" indent="0" algn="ctr">
              <a:lnSpc>
                <a:spcPct val="104000"/>
              </a:lnSpc>
              <a:buNone/>
            </a:pPr>
            <a:r>
              <a:rPr lang="en-US" sz="1470" b="1" dirty="0">
                <a:solidFill>
                  <a:srgbClr val="1329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Willingness was high overall, but lowest for living next door.</a:t>
            </a:r>
            <a:endParaRPr lang="en-US" sz="1470" dirty="0"/>
          </a:p>
        </p:txBody>
      </p:sp>
      <p:sp>
        <p:nvSpPr>
          <p:cNvPr id="1055" name="Shape 76">
            <a:extLst>
              <a:ext uri="{FF2B5EF4-FFF2-40B4-BE49-F238E27FC236}">
                <a16:creationId xmlns:a16="http://schemas.microsoft.com/office/drawing/2014/main" id="{F1A67F10-ACE8-C3BF-2A22-7945F01D240D}"/>
              </a:ext>
            </a:extLst>
          </p:cNvPr>
          <p:cNvSpPr/>
          <p:nvPr/>
        </p:nvSpPr>
        <p:spPr>
          <a:xfrm>
            <a:off x="11415374" y="14217499"/>
            <a:ext cx="5013840" cy="2958848"/>
          </a:xfrm>
          <a:prstGeom prst="roundRect">
            <a:avLst>
              <a:gd name="adj" fmla="val 1020"/>
            </a:avLst>
          </a:prstGeom>
          <a:solidFill>
            <a:srgbClr val="FFFFFF"/>
          </a:solidFill>
          <a:ln w="11430">
            <a:solidFill>
              <a:srgbClr val="C8D6E2"/>
            </a:solidFill>
            <a:prstDash val="solid"/>
          </a:ln>
          <a:effectLst>
            <a:outerShdw blurRad="12700" dist="63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57" name="Shape 77">
            <a:extLst>
              <a:ext uri="{FF2B5EF4-FFF2-40B4-BE49-F238E27FC236}">
                <a16:creationId xmlns:a16="http://schemas.microsoft.com/office/drawing/2014/main" id="{32A6BDFF-685F-2BB4-1496-4EC3A05E532E}"/>
              </a:ext>
            </a:extLst>
          </p:cNvPr>
          <p:cNvSpPr/>
          <p:nvPr/>
        </p:nvSpPr>
        <p:spPr>
          <a:xfrm>
            <a:off x="11707784" y="16729501"/>
            <a:ext cx="4655395" cy="391424"/>
          </a:xfrm>
          <a:prstGeom prst="roundRect">
            <a:avLst/>
          </a:prstGeom>
          <a:solidFill>
            <a:srgbClr val="EEF6FB"/>
          </a:solidFill>
          <a:ln w="6350">
            <a:solidFill>
              <a:srgbClr val="C8D6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58" name="Text 78">
            <a:extLst>
              <a:ext uri="{FF2B5EF4-FFF2-40B4-BE49-F238E27FC236}">
                <a16:creationId xmlns:a16="http://schemas.microsoft.com/office/drawing/2014/main" id="{FE99386E-B594-0DDC-5DE5-49EB346192C0}"/>
              </a:ext>
            </a:extLst>
          </p:cNvPr>
          <p:cNvSpPr/>
          <p:nvPr/>
        </p:nvSpPr>
        <p:spPr>
          <a:xfrm>
            <a:off x="11751806" y="16686155"/>
            <a:ext cx="4567350" cy="43477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lnSpc>
                <a:spcPct val="104000"/>
              </a:lnSpc>
              <a:buNone/>
            </a:pPr>
            <a:r>
              <a:rPr lang="en-US" sz="1200" b="1" dirty="0">
                <a:solidFill>
                  <a:srgbClr val="1329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73.3% reported recent stigma-reduction education</a:t>
            </a:r>
          </a:p>
          <a:p>
            <a:pPr marL="0" indent="0" algn="ctr">
              <a:lnSpc>
                <a:spcPct val="104000"/>
              </a:lnSpc>
              <a:buNone/>
            </a:pPr>
            <a:r>
              <a:rPr lang="en-US" sz="1200" b="1" dirty="0">
                <a:solidFill>
                  <a:srgbClr val="1329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within the past year.</a:t>
            </a:r>
            <a:endParaRPr lang="en-US" sz="1200" dirty="0"/>
          </a:p>
        </p:txBody>
      </p:sp>
      <p:sp>
        <p:nvSpPr>
          <p:cNvPr id="1059" name="Shape 79">
            <a:extLst>
              <a:ext uri="{FF2B5EF4-FFF2-40B4-BE49-F238E27FC236}">
                <a16:creationId xmlns:a16="http://schemas.microsoft.com/office/drawing/2014/main" id="{60AFE9F3-9463-5FF9-6893-26BD2EC888C7}"/>
              </a:ext>
            </a:extLst>
          </p:cNvPr>
          <p:cNvSpPr/>
          <p:nvPr/>
        </p:nvSpPr>
        <p:spPr>
          <a:xfrm>
            <a:off x="16676840" y="14217499"/>
            <a:ext cx="4787463" cy="2958848"/>
          </a:xfrm>
          <a:prstGeom prst="roundRect">
            <a:avLst>
              <a:gd name="adj" fmla="val 1020"/>
            </a:avLst>
          </a:prstGeom>
          <a:solidFill>
            <a:srgbClr val="F7FBFE"/>
          </a:solidFill>
          <a:ln w="11430">
            <a:solidFill>
              <a:srgbClr val="C8D6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60" name="Text 80">
            <a:extLst>
              <a:ext uri="{FF2B5EF4-FFF2-40B4-BE49-F238E27FC236}">
                <a16:creationId xmlns:a16="http://schemas.microsoft.com/office/drawing/2014/main" id="{4535669F-1A4B-A3DA-B01A-958DA1ABA235}"/>
              </a:ext>
            </a:extLst>
          </p:cNvPr>
          <p:cNvSpPr/>
          <p:nvPr/>
        </p:nvSpPr>
        <p:spPr>
          <a:xfrm>
            <a:off x="16786896" y="14386576"/>
            <a:ext cx="4567350" cy="20530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fontScale="77500" lnSpcReduction="20000"/>
          </a:bodyPr>
          <a:lstStyle/>
          <a:p>
            <a:pPr marL="0" indent="0" algn="ctr">
              <a:lnSpc>
                <a:spcPct val="104000"/>
              </a:lnSpc>
              <a:buNone/>
            </a:pPr>
            <a:r>
              <a:rPr lang="en-US" sz="1850" b="1" dirty="0">
                <a:solidFill>
                  <a:srgbClr val="4B9CD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PATTERN</a:t>
            </a:r>
            <a:endParaRPr lang="en-US" sz="1850" dirty="0"/>
          </a:p>
        </p:txBody>
      </p:sp>
      <p:sp>
        <p:nvSpPr>
          <p:cNvPr id="1061" name="Shape 81">
            <a:extLst>
              <a:ext uri="{FF2B5EF4-FFF2-40B4-BE49-F238E27FC236}">
                <a16:creationId xmlns:a16="http://schemas.microsoft.com/office/drawing/2014/main" id="{5EF3AE05-E731-C6C1-20B7-EB74167DC0C2}"/>
              </a:ext>
            </a:extLst>
          </p:cNvPr>
          <p:cNvSpPr/>
          <p:nvPr/>
        </p:nvSpPr>
        <p:spPr>
          <a:xfrm>
            <a:off x="17172094" y="14760961"/>
            <a:ext cx="3796953" cy="422693"/>
          </a:xfrm>
          <a:prstGeom prst="roundRect">
            <a:avLst/>
          </a:prstGeom>
          <a:solidFill>
            <a:srgbClr val="EEF6FB"/>
          </a:solidFill>
          <a:ln w="10160">
            <a:solidFill>
              <a:srgbClr val="4B9CD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62" name="Text 82">
            <a:extLst>
              <a:ext uri="{FF2B5EF4-FFF2-40B4-BE49-F238E27FC236}">
                <a16:creationId xmlns:a16="http://schemas.microsoft.com/office/drawing/2014/main" id="{CEEB4BE4-C280-6B74-3D78-3AFF16C536F0}"/>
              </a:ext>
            </a:extLst>
          </p:cNvPr>
          <p:cNvSpPr/>
          <p:nvPr/>
        </p:nvSpPr>
        <p:spPr>
          <a:xfrm>
            <a:off x="17282151" y="14851538"/>
            <a:ext cx="3576840" cy="20530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fontScale="92500" lnSpcReduction="20000"/>
          </a:bodyPr>
          <a:lstStyle/>
          <a:p>
            <a:pPr marL="0" indent="0" algn="ctr">
              <a:lnSpc>
                <a:spcPct val="104000"/>
              </a:lnSpc>
              <a:buNone/>
            </a:pPr>
            <a:r>
              <a:rPr lang="en-US" sz="1650" b="1" dirty="0">
                <a:solidFill>
                  <a:srgbClr val="1329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 overt stigma</a:t>
            </a:r>
            <a:endParaRPr lang="en-US" sz="1650" dirty="0"/>
          </a:p>
        </p:txBody>
      </p:sp>
      <p:sp>
        <p:nvSpPr>
          <p:cNvPr id="1063" name="Shape 83">
            <a:extLst>
              <a:ext uri="{FF2B5EF4-FFF2-40B4-BE49-F238E27FC236}">
                <a16:creationId xmlns:a16="http://schemas.microsoft.com/office/drawing/2014/main" id="{261DA931-79DB-60EA-5FA6-956B9AE1C840}"/>
              </a:ext>
            </a:extLst>
          </p:cNvPr>
          <p:cNvSpPr/>
          <p:nvPr/>
        </p:nvSpPr>
        <p:spPr>
          <a:xfrm>
            <a:off x="17172094" y="15352730"/>
            <a:ext cx="3796953" cy="422693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4B9CD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64" name="Text 84">
            <a:extLst>
              <a:ext uri="{FF2B5EF4-FFF2-40B4-BE49-F238E27FC236}">
                <a16:creationId xmlns:a16="http://schemas.microsoft.com/office/drawing/2014/main" id="{DA6A4AA3-175D-833D-8EDA-8AD819AEF5BB}"/>
              </a:ext>
            </a:extLst>
          </p:cNvPr>
          <p:cNvSpPr/>
          <p:nvPr/>
        </p:nvSpPr>
        <p:spPr>
          <a:xfrm>
            <a:off x="17282151" y="15443307"/>
            <a:ext cx="3576840" cy="20530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fontScale="92500" lnSpcReduction="20000"/>
          </a:bodyPr>
          <a:lstStyle/>
          <a:p>
            <a:pPr marL="0" indent="0" algn="ctr">
              <a:lnSpc>
                <a:spcPct val="104000"/>
              </a:lnSpc>
              <a:buNone/>
            </a:pPr>
            <a:r>
              <a:rPr lang="en-US" sz="1650" b="1" dirty="0">
                <a:solidFill>
                  <a:srgbClr val="1329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PERSISTENT fear of exposure</a:t>
            </a:r>
            <a:endParaRPr lang="en-US" sz="1650" dirty="0"/>
          </a:p>
        </p:txBody>
      </p:sp>
      <p:sp>
        <p:nvSpPr>
          <p:cNvPr id="1065" name="Shape 85">
            <a:extLst>
              <a:ext uri="{FF2B5EF4-FFF2-40B4-BE49-F238E27FC236}">
                <a16:creationId xmlns:a16="http://schemas.microsoft.com/office/drawing/2014/main" id="{1DA2CC44-19B6-B189-0CE8-19C5D298DED2}"/>
              </a:ext>
            </a:extLst>
          </p:cNvPr>
          <p:cNvSpPr/>
          <p:nvPr/>
        </p:nvSpPr>
        <p:spPr>
          <a:xfrm>
            <a:off x="17172094" y="15944500"/>
            <a:ext cx="3796953" cy="422693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4B9CD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66" name="Text 86">
            <a:extLst>
              <a:ext uri="{FF2B5EF4-FFF2-40B4-BE49-F238E27FC236}">
                <a16:creationId xmlns:a16="http://schemas.microsoft.com/office/drawing/2014/main" id="{1F2C4146-E8B8-0563-E56A-65BE17856F7D}"/>
              </a:ext>
            </a:extLst>
          </p:cNvPr>
          <p:cNvSpPr/>
          <p:nvPr/>
        </p:nvSpPr>
        <p:spPr>
          <a:xfrm>
            <a:off x="17282151" y="16035077"/>
            <a:ext cx="3576840" cy="20530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fontScale="92500" lnSpcReduction="20000"/>
          </a:bodyPr>
          <a:lstStyle/>
          <a:p>
            <a:pPr marL="0" indent="0" algn="ctr">
              <a:lnSpc>
                <a:spcPct val="104000"/>
              </a:lnSpc>
              <a:buNone/>
            </a:pPr>
            <a:r>
              <a:rPr lang="en-US" sz="1650" b="1" dirty="0">
                <a:solidFill>
                  <a:srgbClr val="1329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SUBTLE value-based bias</a:t>
            </a:r>
            <a:endParaRPr lang="en-US" sz="1650" dirty="0"/>
          </a:p>
        </p:txBody>
      </p:sp>
      <p:sp>
        <p:nvSpPr>
          <p:cNvPr id="1067" name="Text 87">
            <a:extLst>
              <a:ext uri="{FF2B5EF4-FFF2-40B4-BE49-F238E27FC236}">
                <a16:creationId xmlns:a16="http://schemas.microsoft.com/office/drawing/2014/main" id="{5C51947C-B7C4-9B46-5E20-29DA86AC7119}"/>
              </a:ext>
            </a:extLst>
          </p:cNvPr>
          <p:cNvSpPr/>
          <p:nvPr/>
        </p:nvSpPr>
        <p:spPr>
          <a:xfrm>
            <a:off x="16896953" y="16572500"/>
            <a:ext cx="4237180" cy="3925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fontScale="77500" lnSpcReduction="20000"/>
          </a:bodyPr>
          <a:lstStyle/>
          <a:p>
            <a:pPr marL="0" indent="0" algn="ctr">
              <a:lnSpc>
                <a:spcPct val="104000"/>
              </a:lnSpc>
              <a:buNone/>
            </a:pPr>
            <a:r>
              <a:rPr lang="en-US" sz="1470" i="1" dirty="0">
                <a:solidFill>
                  <a:srgbClr val="5F71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Recent education may support favorable attitudes, but training still needs to address emotion-driven fear and implicit preferences.</a:t>
            </a:r>
            <a:endParaRPr lang="en-US" sz="1470" dirty="0"/>
          </a:p>
        </p:txBody>
      </p:sp>
      <p:sp>
        <p:nvSpPr>
          <p:cNvPr id="1104" name="Rectangle 1103">
            <a:extLst>
              <a:ext uri="{FF2B5EF4-FFF2-40B4-BE49-F238E27FC236}">
                <a16:creationId xmlns:a16="http://schemas.microsoft.com/office/drawing/2014/main" id="{259CAEC4-D711-B542-8F16-B697AFC93982}"/>
              </a:ext>
            </a:extLst>
          </p:cNvPr>
          <p:cNvSpPr/>
          <p:nvPr/>
        </p:nvSpPr>
        <p:spPr>
          <a:xfrm>
            <a:off x="17407966" y="11429551"/>
            <a:ext cx="848416" cy="177995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3">
                <a:lumMod val="50000"/>
                <a:alpha val="9098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5" name="Rectangle 1104">
            <a:extLst>
              <a:ext uri="{FF2B5EF4-FFF2-40B4-BE49-F238E27FC236}">
                <a16:creationId xmlns:a16="http://schemas.microsoft.com/office/drawing/2014/main" id="{515024DC-7A1E-08FC-981D-DF80D1301BEC}"/>
              </a:ext>
            </a:extLst>
          </p:cNvPr>
          <p:cNvSpPr/>
          <p:nvPr/>
        </p:nvSpPr>
        <p:spPr>
          <a:xfrm>
            <a:off x="18800854" y="11441174"/>
            <a:ext cx="848415" cy="177995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63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6" name="Rectangle 1105">
            <a:extLst>
              <a:ext uri="{FF2B5EF4-FFF2-40B4-BE49-F238E27FC236}">
                <a16:creationId xmlns:a16="http://schemas.microsoft.com/office/drawing/2014/main" id="{14782130-00EF-2504-8865-78247F2FC6E6}"/>
              </a:ext>
            </a:extLst>
          </p:cNvPr>
          <p:cNvSpPr/>
          <p:nvPr/>
        </p:nvSpPr>
        <p:spPr>
          <a:xfrm>
            <a:off x="20236028" y="11657188"/>
            <a:ext cx="848415" cy="15639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08" name="Chart 1107">
            <a:extLst>
              <a:ext uri="{FF2B5EF4-FFF2-40B4-BE49-F238E27FC236}">
                <a16:creationId xmlns:a16="http://schemas.microsoft.com/office/drawing/2014/main" id="{FE064880-4AC4-713F-EB68-7BEBF0AA0D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0539870"/>
              </p:ext>
            </p:extLst>
          </p:nvPr>
        </p:nvGraphicFramePr>
        <p:xfrm>
          <a:off x="12108501" y="14072575"/>
          <a:ext cx="3853960" cy="2626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12" name="Chart 1111">
            <a:extLst>
              <a:ext uri="{FF2B5EF4-FFF2-40B4-BE49-F238E27FC236}">
                <a16:creationId xmlns:a16="http://schemas.microsoft.com/office/drawing/2014/main" id="{1B2BA4D2-03F4-5689-AEB3-026FC1C538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5012855"/>
              </p:ext>
            </p:extLst>
          </p:nvPr>
        </p:nvGraphicFramePr>
        <p:xfrm>
          <a:off x="11370690" y="11057137"/>
          <a:ext cx="5072412" cy="2548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Title Placeholder 1"/>
          <p:cNvSpPr txBox="1">
            <a:spLocks/>
          </p:cNvSpPr>
          <p:nvPr/>
        </p:nvSpPr>
        <p:spPr>
          <a:xfrm>
            <a:off x="2876068" y="452338"/>
            <a:ext cx="27200209" cy="101731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ctr" defTabSz="1440144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6000" b="0" i="0" kern="1200" spc="-78" baseline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defRPr>
            </a:lvl1pPr>
          </a:lstStyle>
          <a:p>
            <a:r>
              <a:rPr lang="en-US" b="1" dirty="0"/>
              <a:t>Examining HIV-Related Stigma Among Healthcare Workers (HCWs) in the Galápagos Islands, Ecuador</a:t>
            </a:r>
            <a:endParaRPr lang="en-US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FF48C45-688B-3F3B-710E-CD9C2A60757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954856" y="1875342"/>
            <a:ext cx="20759536" cy="769441"/>
          </a:xfrm>
          <a:prstGeom prst="rect">
            <a:avLst/>
          </a:prstGeom>
          <a:solidFill>
            <a:schemeClr val="accent1">
              <a:lumMod val="25000"/>
              <a:lumOff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sz="4400" b="1" dirty="0"/>
              <a:t>Grace Linares (BSN ’26), Natalia Villegas Rodriguez, PhD, MSN, RN, IBCLC, FAAN (Advisor) 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B6C8E1A-689A-5833-44AF-EF8E071785AE}"/>
              </a:ext>
            </a:extLst>
          </p:cNvPr>
          <p:cNvGrpSpPr/>
          <p:nvPr/>
        </p:nvGrpSpPr>
        <p:grpSpPr>
          <a:xfrm>
            <a:off x="10995717" y="3019785"/>
            <a:ext cx="6319278" cy="6802179"/>
            <a:chOff x="11098209" y="3110767"/>
            <a:chExt cx="6319278" cy="6802179"/>
          </a:xfrm>
        </p:grpSpPr>
        <p:sp>
          <p:nvSpPr>
            <p:cNvPr id="1076" name="Shape 12">
              <a:extLst>
                <a:ext uri="{FF2B5EF4-FFF2-40B4-BE49-F238E27FC236}">
                  <a16:creationId xmlns:a16="http://schemas.microsoft.com/office/drawing/2014/main" id="{2D91F3F3-CB0A-EC51-FCED-A2E8E400DC66}"/>
                </a:ext>
              </a:extLst>
            </p:cNvPr>
            <p:cNvSpPr/>
            <p:nvPr/>
          </p:nvSpPr>
          <p:spPr>
            <a:xfrm>
              <a:off x="11098209" y="3369275"/>
              <a:ext cx="6319277" cy="575547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C8D6E2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7" name="Shape 13">
              <a:extLst>
                <a:ext uri="{FF2B5EF4-FFF2-40B4-BE49-F238E27FC236}">
                  <a16:creationId xmlns:a16="http://schemas.microsoft.com/office/drawing/2014/main" id="{2E41070F-6EF8-5864-D9ED-EB6475A7077B}"/>
                </a:ext>
              </a:extLst>
            </p:cNvPr>
            <p:cNvSpPr/>
            <p:nvPr/>
          </p:nvSpPr>
          <p:spPr>
            <a:xfrm>
              <a:off x="11098211" y="3110767"/>
              <a:ext cx="6319276" cy="947762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rgbClr val="D8EBF7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8" name="Text 14">
              <a:extLst>
                <a:ext uri="{FF2B5EF4-FFF2-40B4-BE49-F238E27FC236}">
                  <a16:creationId xmlns:a16="http://schemas.microsoft.com/office/drawing/2014/main" id="{6B3ECB04-E9B5-3884-469B-503EE4E86136}"/>
                </a:ext>
              </a:extLst>
            </p:cNvPr>
            <p:cNvSpPr/>
            <p:nvPr/>
          </p:nvSpPr>
          <p:spPr>
            <a:xfrm>
              <a:off x="11261785" y="3208822"/>
              <a:ext cx="6155701" cy="809065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800" b="1" dirty="0">
                  <a:solidFill>
                    <a:schemeClr val="bg1"/>
                  </a:solidFill>
                  <a:ea typeface="Arial" pitchFamily="34" charset="-122"/>
                  <a:cs typeface="Arial" pitchFamily="34" charset="-120"/>
                </a:rPr>
                <a:t>FRAMEWORK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079" name="Shape 15">
              <a:extLst>
                <a:ext uri="{FF2B5EF4-FFF2-40B4-BE49-F238E27FC236}">
                  <a16:creationId xmlns:a16="http://schemas.microsoft.com/office/drawing/2014/main" id="{B5B24B77-2561-247A-9FFC-2219A1305660}"/>
                </a:ext>
              </a:extLst>
            </p:cNvPr>
            <p:cNvSpPr/>
            <p:nvPr/>
          </p:nvSpPr>
          <p:spPr>
            <a:xfrm>
              <a:off x="11098209" y="8833197"/>
              <a:ext cx="6319276" cy="716600"/>
            </a:xfrm>
            <a:prstGeom prst="roundRect">
              <a:avLst/>
            </a:prstGeom>
            <a:solidFill>
              <a:srgbClr val="EEF6FB"/>
            </a:solidFill>
            <a:ln w="10160">
              <a:solidFill>
                <a:srgbClr val="C8D6E2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0" name="Text 16">
              <a:extLst>
                <a:ext uri="{FF2B5EF4-FFF2-40B4-BE49-F238E27FC236}">
                  <a16:creationId xmlns:a16="http://schemas.microsoft.com/office/drawing/2014/main" id="{F7A1380E-A60B-91D9-AF74-E0451F934B70}"/>
                </a:ext>
              </a:extLst>
            </p:cNvPr>
            <p:cNvSpPr/>
            <p:nvPr/>
          </p:nvSpPr>
          <p:spPr>
            <a:xfrm>
              <a:off x="11256353" y="8966865"/>
              <a:ext cx="6088846" cy="946081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>
              <a:normAutofit/>
            </a:bodyPr>
            <a:lstStyle/>
            <a:p>
              <a:pPr algn="ctr">
                <a:lnSpc>
                  <a:spcPct val="103000"/>
                </a:lnSpc>
              </a:pPr>
              <a:r>
                <a:rPr lang="en-US" sz="1400" i="1" dirty="0"/>
                <a:t>This framework was used to examine how stigma influences </a:t>
              </a:r>
            </a:p>
            <a:p>
              <a:pPr algn="ctr">
                <a:lnSpc>
                  <a:spcPct val="103000"/>
                </a:lnSpc>
              </a:pPr>
              <a:r>
                <a:rPr lang="en-US" sz="1400" i="1" dirty="0"/>
                <a:t>provider attitudes, behaviors, and patient care.</a:t>
              </a:r>
            </a:p>
          </p:txBody>
        </p:sp>
        <p:grpSp>
          <p:nvGrpSpPr>
            <p:cNvPr id="1081" name="Group 1080">
              <a:extLst>
                <a:ext uri="{FF2B5EF4-FFF2-40B4-BE49-F238E27FC236}">
                  <a16:creationId xmlns:a16="http://schemas.microsoft.com/office/drawing/2014/main" id="{06C79DCC-BF3F-9ECC-3D2A-C88228B1F1C9}"/>
                </a:ext>
              </a:extLst>
            </p:cNvPr>
            <p:cNvGrpSpPr/>
            <p:nvPr/>
          </p:nvGrpSpPr>
          <p:grpSpPr>
            <a:xfrm>
              <a:off x="11256353" y="4276395"/>
              <a:ext cx="5847226" cy="4325341"/>
              <a:chOff x="13734288" y="4178112"/>
              <a:chExt cx="5883607" cy="2304092"/>
            </a:xfrm>
          </p:grpSpPr>
          <p:sp>
            <p:nvSpPr>
              <p:cNvPr id="1082" name="Shape 39">
                <a:extLst>
                  <a:ext uri="{FF2B5EF4-FFF2-40B4-BE49-F238E27FC236}">
                    <a16:creationId xmlns:a16="http://schemas.microsoft.com/office/drawing/2014/main" id="{F931D1FE-A517-4042-E3F1-4F338EC64E6A}"/>
                  </a:ext>
                </a:extLst>
              </p:cNvPr>
              <p:cNvSpPr/>
              <p:nvPr/>
            </p:nvSpPr>
            <p:spPr>
              <a:xfrm>
                <a:off x="13734288" y="4178112"/>
                <a:ext cx="5883607" cy="2304092"/>
              </a:xfrm>
              <a:prstGeom prst="roundRect">
                <a:avLst/>
              </a:prstGeom>
              <a:solidFill>
                <a:srgbClr val="F7FAFC"/>
              </a:solidFill>
              <a:ln w="10160">
                <a:solidFill>
                  <a:srgbClr val="C8D6E2"/>
                </a:solidFill>
                <a:prstDash val="soli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3" name="Text 40">
                <a:extLst>
                  <a:ext uri="{FF2B5EF4-FFF2-40B4-BE49-F238E27FC236}">
                    <a16:creationId xmlns:a16="http://schemas.microsoft.com/office/drawing/2014/main" id="{792046B8-6B89-BF7D-F096-7611DC4FB999}"/>
                  </a:ext>
                </a:extLst>
              </p:cNvPr>
              <p:cNvSpPr/>
              <p:nvPr/>
            </p:nvSpPr>
            <p:spPr>
              <a:xfrm>
                <a:off x="13734288" y="5139822"/>
                <a:ext cx="2011680" cy="64008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>
                <a:normAutofit/>
              </a:bodyPr>
              <a:lstStyle/>
              <a:p>
                <a:pPr marL="0" indent="0" algn="ctr">
                  <a:lnSpc>
                    <a:spcPct val="104000"/>
                  </a:lnSpc>
                  <a:buNone/>
                </a:pPr>
                <a:r>
                  <a:rPr lang="en-US" sz="1750" b="1" dirty="0">
                    <a:solidFill>
                      <a:srgbClr val="13294B"/>
                    </a:solidFill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Health Stigma &amp;</a:t>
                </a:r>
                <a:endParaRPr lang="en-US" sz="1750" dirty="0"/>
              </a:p>
              <a:p>
                <a:pPr marL="0" indent="0" algn="ctr">
                  <a:lnSpc>
                    <a:spcPct val="104000"/>
                  </a:lnSpc>
                  <a:buNone/>
                </a:pPr>
                <a:r>
                  <a:rPr lang="en-US" sz="1750" b="1" dirty="0">
                    <a:solidFill>
                      <a:srgbClr val="13294B"/>
                    </a:solidFill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Discrimination Framework</a:t>
                </a:r>
                <a:endParaRPr lang="en-US" sz="1750" dirty="0"/>
              </a:p>
            </p:txBody>
          </p:sp>
          <p:sp>
            <p:nvSpPr>
              <p:cNvPr id="1084" name="Shape 41">
                <a:extLst>
                  <a:ext uri="{FF2B5EF4-FFF2-40B4-BE49-F238E27FC236}">
                    <a16:creationId xmlns:a16="http://schemas.microsoft.com/office/drawing/2014/main" id="{51095695-E26A-B4E1-C653-800C857AC9C6}"/>
                  </a:ext>
                </a:extLst>
              </p:cNvPr>
              <p:cNvSpPr/>
              <p:nvPr/>
            </p:nvSpPr>
            <p:spPr>
              <a:xfrm>
                <a:off x="15745968" y="4224528"/>
                <a:ext cx="3611880" cy="566928"/>
              </a:xfrm>
              <a:prstGeom prst="roundRect">
                <a:avLst/>
              </a:prstGeom>
              <a:solidFill>
                <a:srgbClr val="F8D000">
                  <a:alpha val="83922"/>
                </a:srgbClr>
              </a:solidFill>
              <a:ln w="12700">
                <a:solidFill>
                  <a:srgbClr val="F8D000"/>
                </a:solidFill>
                <a:prstDash val="soli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5" name="Text 42">
                <a:extLst>
                  <a:ext uri="{FF2B5EF4-FFF2-40B4-BE49-F238E27FC236}">
                    <a16:creationId xmlns:a16="http://schemas.microsoft.com/office/drawing/2014/main" id="{B031ABD7-7932-6964-E7E1-59036C1516BC}"/>
                  </a:ext>
                </a:extLst>
              </p:cNvPr>
              <p:cNvSpPr/>
              <p:nvPr/>
            </p:nvSpPr>
            <p:spPr>
              <a:xfrm>
                <a:off x="15837408" y="4288536"/>
                <a:ext cx="3429000" cy="45720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>
                <a:normAutofit/>
              </a:bodyPr>
              <a:lstStyle/>
              <a:p>
                <a:pPr marL="0" indent="0" algn="ctr">
                  <a:lnSpc>
                    <a:spcPct val="104000"/>
                  </a:lnSpc>
                  <a:buNone/>
                </a:pPr>
                <a:r>
                  <a:rPr lang="en-US" sz="1600" b="1" dirty="0">
                    <a:solidFill>
                      <a:schemeClr val="bg1"/>
                    </a:solidFill>
                    <a:ea typeface="Arial" pitchFamily="34" charset="-122"/>
                    <a:cs typeface="Arial" pitchFamily="34" charset="-120"/>
                  </a:rPr>
                  <a:t>Drivers</a:t>
                </a:r>
                <a:endParaRPr lang="en-US" sz="1600" b="1" dirty="0">
                  <a:solidFill>
                    <a:schemeClr val="bg1"/>
                  </a:solidFill>
                </a:endParaRPr>
              </a:p>
              <a:p>
                <a:pPr marL="0" indent="0" algn="ctr">
                  <a:lnSpc>
                    <a:spcPct val="104000"/>
                  </a:lnSpc>
                  <a:buNone/>
                </a:pPr>
                <a:r>
                  <a:rPr lang="en-US" sz="1600" b="1" dirty="0">
                    <a:solidFill>
                      <a:schemeClr val="bg1"/>
                    </a:solidFill>
                    <a:ea typeface="Arial" pitchFamily="34" charset="-122"/>
                    <a:cs typeface="Arial" pitchFamily="34" charset="-120"/>
                  </a:rPr>
                  <a:t>(stereotypes, fear, blame)</a:t>
                </a:r>
                <a:endParaRPr lang="en-US" sz="16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86" name="Shape 43">
                <a:extLst>
                  <a:ext uri="{FF2B5EF4-FFF2-40B4-BE49-F238E27FC236}">
                    <a16:creationId xmlns:a16="http://schemas.microsoft.com/office/drawing/2014/main" id="{40DF9260-0347-CEB4-D6B9-28DDF5C3CFE6}"/>
                  </a:ext>
                </a:extLst>
              </p:cNvPr>
              <p:cNvSpPr/>
              <p:nvPr/>
            </p:nvSpPr>
            <p:spPr>
              <a:xfrm>
                <a:off x="17346168" y="4818888"/>
                <a:ext cx="347472" cy="164592"/>
              </a:xfrm>
              <a:prstGeom prst="chevron">
                <a:avLst/>
              </a:prstGeom>
              <a:solidFill>
                <a:srgbClr val="CB5700"/>
              </a:solidFill>
              <a:ln w="6350">
                <a:solidFill>
                  <a:srgbClr val="CB5700"/>
                </a:solidFill>
                <a:prstDash val="soli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" name="Shape 44">
                <a:extLst>
                  <a:ext uri="{FF2B5EF4-FFF2-40B4-BE49-F238E27FC236}">
                    <a16:creationId xmlns:a16="http://schemas.microsoft.com/office/drawing/2014/main" id="{252D0EE5-50D4-4CB0-A27D-24F29D15B5BE}"/>
                  </a:ext>
                </a:extLst>
              </p:cNvPr>
              <p:cNvSpPr/>
              <p:nvPr/>
            </p:nvSpPr>
            <p:spPr>
              <a:xfrm>
                <a:off x="15745968" y="5029200"/>
                <a:ext cx="3611880" cy="566928"/>
              </a:xfrm>
              <a:prstGeom prst="roundRect">
                <a:avLst/>
              </a:prstGeom>
              <a:solidFill>
                <a:srgbClr val="FFA800">
                  <a:alpha val="89020"/>
                </a:srgbClr>
              </a:solidFill>
              <a:ln w="12700">
                <a:solidFill>
                  <a:srgbClr val="FCB240"/>
                </a:solidFill>
                <a:prstDash val="soli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8" name="Text 45">
                <a:extLst>
                  <a:ext uri="{FF2B5EF4-FFF2-40B4-BE49-F238E27FC236}">
                    <a16:creationId xmlns:a16="http://schemas.microsoft.com/office/drawing/2014/main" id="{12D6F629-3356-1C90-3434-CC60B562A14A}"/>
                  </a:ext>
                </a:extLst>
              </p:cNvPr>
              <p:cNvSpPr/>
              <p:nvPr/>
            </p:nvSpPr>
            <p:spPr>
              <a:xfrm>
                <a:off x="15837408" y="5093208"/>
                <a:ext cx="3429000" cy="45720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>
                <a:normAutofit/>
              </a:bodyPr>
              <a:lstStyle/>
              <a:p>
                <a:pPr marL="0" indent="0" algn="ctr">
                  <a:lnSpc>
                    <a:spcPct val="104000"/>
                  </a:lnSpc>
                  <a:buNone/>
                </a:pPr>
                <a:r>
                  <a:rPr lang="en-US" sz="1450" b="1" dirty="0">
                    <a:solidFill>
                      <a:schemeClr val="bg1"/>
                    </a:solidFill>
                    <a:ea typeface="Arial" pitchFamily="34" charset="-122"/>
                    <a:cs typeface="Arial" pitchFamily="34" charset="-120"/>
                  </a:rPr>
                  <a:t>Manifestations</a:t>
                </a:r>
                <a:endParaRPr lang="en-US" sz="1450" dirty="0">
                  <a:solidFill>
                    <a:schemeClr val="bg1"/>
                  </a:solidFill>
                </a:endParaRPr>
              </a:p>
              <a:p>
                <a:pPr marL="0" indent="0" algn="ctr">
                  <a:lnSpc>
                    <a:spcPct val="104000"/>
                  </a:lnSpc>
                  <a:buNone/>
                </a:pPr>
                <a:r>
                  <a:rPr lang="en-US" sz="1450" b="1" dirty="0">
                    <a:solidFill>
                      <a:schemeClr val="bg1"/>
                    </a:solidFill>
                    <a:ea typeface="Arial" pitchFamily="34" charset="-122"/>
                    <a:cs typeface="Arial" pitchFamily="34" charset="-120"/>
                  </a:rPr>
                  <a:t>(discomfort, social distance)</a:t>
                </a:r>
                <a:endParaRPr lang="en-US" sz="145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89" name="Shape 46">
                <a:extLst>
                  <a:ext uri="{FF2B5EF4-FFF2-40B4-BE49-F238E27FC236}">
                    <a16:creationId xmlns:a16="http://schemas.microsoft.com/office/drawing/2014/main" id="{12965181-70B2-EEED-D32E-58BAFA329468}"/>
                  </a:ext>
                </a:extLst>
              </p:cNvPr>
              <p:cNvSpPr/>
              <p:nvPr/>
            </p:nvSpPr>
            <p:spPr>
              <a:xfrm>
                <a:off x="17346168" y="5623560"/>
                <a:ext cx="347472" cy="164592"/>
              </a:xfrm>
              <a:prstGeom prst="chevron">
                <a:avLst/>
              </a:prstGeom>
              <a:solidFill>
                <a:srgbClr val="CB5700"/>
              </a:solidFill>
              <a:ln w="6350">
                <a:solidFill>
                  <a:srgbClr val="CB5700"/>
                </a:solidFill>
                <a:prstDash val="soli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0" name="Shape 47">
                <a:extLst>
                  <a:ext uri="{FF2B5EF4-FFF2-40B4-BE49-F238E27FC236}">
                    <a16:creationId xmlns:a16="http://schemas.microsoft.com/office/drawing/2014/main" id="{4CF6BB1D-8381-E528-06A9-6CC3DF9BDF35}"/>
                  </a:ext>
                </a:extLst>
              </p:cNvPr>
              <p:cNvSpPr/>
              <p:nvPr/>
            </p:nvSpPr>
            <p:spPr>
              <a:xfrm>
                <a:off x="15745968" y="5833872"/>
                <a:ext cx="3611880" cy="566928"/>
              </a:xfrm>
              <a:prstGeom prst="roundRect">
                <a:avLst/>
              </a:prstGeom>
              <a:solidFill>
                <a:srgbClr val="F8781A"/>
              </a:solidFill>
              <a:ln w="12700">
                <a:solidFill>
                  <a:srgbClr val="F8781A"/>
                </a:solidFill>
                <a:prstDash val="soli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1" name="Text 48">
                <a:extLst>
                  <a:ext uri="{FF2B5EF4-FFF2-40B4-BE49-F238E27FC236}">
                    <a16:creationId xmlns:a16="http://schemas.microsoft.com/office/drawing/2014/main" id="{A8334AC9-5599-2BE4-84F3-A7D49B544152}"/>
                  </a:ext>
                </a:extLst>
              </p:cNvPr>
              <p:cNvSpPr/>
              <p:nvPr/>
            </p:nvSpPr>
            <p:spPr>
              <a:xfrm>
                <a:off x="15837408" y="5897880"/>
                <a:ext cx="3429000" cy="45720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>
                <a:normAutofit/>
              </a:bodyPr>
              <a:lstStyle/>
              <a:p>
                <a:pPr marL="0" indent="0" algn="ctr">
                  <a:lnSpc>
                    <a:spcPct val="104000"/>
                  </a:lnSpc>
                  <a:buNone/>
                </a:pPr>
                <a:r>
                  <a:rPr lang="en-US" sz="1450" b="1" dirty="0">
                    <a:solidFill>
                      <a:schemeClr val="bg1"/>
                    </a:solidFill>
                    <a:ea typeface="Arial" pitchFamily="34" charset="-122"/>
                    <a:cs typeface="Arial" pitchFamily="34" charset="-120"/>
                  </a:rPr>
                  <a:t>Mitigators</a:t>
                </a:r>
                <a:endParaRPr lang="en-US" sz="1450" b="1" dirty="0">
                  <a:solidFill>
                    <a:schemeClr val="bg1"/>
                  </a:solidFill>
                </a:endParaRPr>
              </a:p>
              <a:p>
                <a:pPr marL="0" indent="0" algn="ctr">
                  <a:lnSpc>
                    <a:spcPct val="104000"/>
                  </a:lnSpc>
                  <a:buNone/>
                </a:pPr>
                <a:r>
                  <a:rPr lang="en-US" sz="1450" b="1" dirty="0">
                    <a:solidFill>
                      <a:schemeClr val="bg1"/>
                    </a:solidFill>
                    <a:ea typeface="Arial" pitchFamily="34" charset="-122"/>
                    <a:cs typeface="Arial" pitchFamily="34" charset="-120"/>
                  </a:rPr>
                  <a:t>(stigma-reduction education)</a:t>
                </a:r>
                <a:endParaRPr lang="en-US" sz="1450"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1093" name="Shape 21">
            <a:extLst>
              <a:ext uri="{FF2B5EF4-FFF2-40B4-BE49-F238E27FC236}">
                <a16:creationId xmlns:a16="http://schemas.microsoft.com/office/drawing/2014/main" id="{B92A8682-BB1B-CE27-DAC0-18110784CE04}"/>
              </a:ext>
            </a:extLst>
          </p:cNvPr>
          <p:cNvSpPr/>
          <p:nvPr/>
        </p:nvSpPr>
        <p:spPr>
          <a:xfrm rot="5400000">
            <a:off x="16639893" y="4157665"/>
            <a:ext cx="6998638" cy="4320931"/>
          </a:xfrm>
          <a:prstGeom prst="rect">
            <a:avLst/>
          </a:prstGeom>
          <a:solidFill>
            <a:srgbClr val="FFFFFF"/>
          </a:solidFill>
          <a:ln w="12700">
            <a:solidFill>
              <a:srgbClr val="C8D6E2"/>
            </a:solidFill>
            <a:prstDash val="solid"/>
          </a:ln>
        </p:spPr>
        <p:txBody>
          <a:bodyPr/>
          <a:lstStyle/>
          <a:p>
            <a:endParaRPr lang="en-US" sz="5400"/>
          </a:p>
        </p:txBody>
      </p:sp>
      <p:graphicFrame>
        <p:nvGraphicFramePr>
          <p:cNvPr id="1094" name="Table 1093">
            <a:extLst>
              <a:ext uri="{FF2B5EF4-FFF2-40B4-BE49-F238E27FC236}">
                <a16:creationId xmlns:a16="http://schemas.microsoft.com/office/drawing/2014/main" id="{126DAA03-68E6-ED4D-4220-8C01C1D492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6972451"/>
              </p:ext>
            </p:extLst>
          </p:nvPr>
        </p:nvGraphicFramePr>
        <p:xfrm>
          <a:off x="18159653" y="3618024"/>
          <a:ext cx="4001855" cy="6133465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964189">
                  <a:extLst>
                    <a:ext uri="{9D8B030D-6E8A-4147-A177-3AD203B41FA5}">
                      <a16:colId xmlns:a16="http://schemas.microsoft.com/office/drawing/2014/main" val="3260490572"/>
                    </a:ext>
                  </a:extLst>
                </a:gridCol>
                <a:gridCol w="689210">
                  <a:extLst>
                    <a:ext uri="{9D8B030D-6E8A-4147-A177-3AD203B41FA5}">
                      <a16:colId xmlns:a16="http://schemas.microsoft.com/office/drawing/2014/main" val="2774403329"/>
                    </a:ext>
                  </a:extLst>
                </a:gridCol>
                <a:gridCol w="1348456">
                  <a:extLst>
                    <a:ext uri="{9D8B030D-6E8A-4147-A177-3AD203B41FA5}">
                      <a16:colId xmlns:a16="http://schemas.microsoft.com/office/drawing/2014/main" val="2888049237"/>
                    </a:ext>
                  </a:extLst>
                </a:gridCol>
              </a:tblGrid>
              <a:tr h="410758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0" dirty="0">
                          <a:effectLst/>
                        </a:rPr>
                        <a:t>Characteristic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0" dirty="0">
                          <a:effectLst/>
                        </a:rPr>
                        <a:t>n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0">
                          <a:effectLst/>
                        </a:rPr>
                        <a:t>%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60888447"/>
                  </a:ext>
                </a:extLst>
              </a:tr>
              <a:tr h="17184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Gender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5254153"/>
                  </a:ext>
                </a:extLst>
              </a:tr>
              <a:tr h="288871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0" dirty="0">
                          <a:effectLst/>
                        </a:rPr>
                        <a:t>Women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0" dirty="0">
                          <a:effectLst/>
                        </a:rPr>
                        <a:t>11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0" dirty="0">
                          <a:effectLst/>
                        </a:rPr>
                        <a:t> 73.3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8226016"/>
                  </a:ext>
                </a:extLst>
              </a:tr>
              <a:tr h="453773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0" dirty="0">
                          <a:effectLst/>
                        </a:rPr>
                        <a:t>Men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0" dirty="0">
                          <a:effectLst/>
                        </a:rPr>
                        <a:t>4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0" dirty="0">
                          <a:effectLst/>
                        </a:rPr>
                        <a:t>26.7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01737477"/>
                  </a:ext>
                </a:extLst>
              </a:tr>
              <a:tr h="2596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0" dirty="0">
                          <a:effectLst/>
                        </a:rPr>
                        <a:t>Country of Origin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8563012"/>
                  </a:ext>
                </a:extLst>
              </a:tr>
              <a:tr h="453773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0" dirty="0">
                          <a:effectLst/>
                        </a:rPr>
                        <a:t>Ecuador </a:t>
                      </a:r>
                      <a:endParaRPr lang="en-US" sz="1800" kern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0" dirty="0">
                          <a:effectLst/>
                        </a:rPr>
                        <a:t> 14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0" dirty="0">
                          <a:effectLst/>
                        </a:rPr>
                        <a:t>93.3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1197838"/>
                  </a:ext>
                </a:extLst>
              </a:tr>
              <a:tr h="4537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0" dirty="0">
                          <a:effectLst/>
                        </a:rPr>
                        <a:t>Education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044845"/>
                  </a:ext>
                </a:extLst>
              </a:tr>
              <a:tr h="4537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≤ Bachelor’s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7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46.7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8048425"/>
                  </a:ext>
                </a:extLst>
              </a:tr>
              <a:tr h="453773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dirty="0"/>
                        <a:t>≥ Master’s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8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53.3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0804251"/>
                  </a:ext>
                </a:extLst>
              </a:tr>
              <a:tr h="453773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Occupation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0155013"/>
                  </a:ext>
                </a:extLst>
              </a:tr>
              <a:tr h="453773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Nurse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5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33.3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6450365"/>
                  </a:ext>
                </a:extLst>
              </a:tr>
              <a:tr h="453773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Physician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3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20.0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18119882"/>
                  </a:ext>
                </a:extLst>
              </a:tr>
              <a:tr h="453773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Other HCW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7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46.7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38709377"/>
                  </a:ext>
                </a:extLst>
              </a:tr>
            </a:tbl>
          </a:graphicData>
        </a:graphic>
      </p:graphicFrame>
      <p:sp>
        <p:nvSpPr>
          <p:cNvPr id="1102" name="Shape 13">
            <a:extLst>
              <a:ext uri="{FF2B5EF4-FFF2-40B4-BE49-F238E27FC236}">
                <a16:creationId xmlns:a16="http://schemas.microsoft.com/office/drawing/2014/main" id="{A5D187EC-2ADE-035E-4985-ECAD66406BBE}"/>
              </a:ext>
            </a:extLst>
          </p:cNvPr>
          <p:cNvSpPr/>
          <p:nvPr/>
        </p:nvSpPr>
        <p:spPr>
          <a:xfrm>
            <a:off x="17975851" y="2798747"/>
            <a:ext cx="4320932" cy="769924"/>
          </a:xfrm>
          <a:prstGeom prst="rect">
            <a:avLst/>
          </a:prstGeom>
          <a:solidFill>
            <a:srgbClr val="06B0F0"/>
          </a:solidFill>
          <a:ln w="12700">
            <a:solidFill>
              <a:srgbClr val="D8EB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03" name="TextBox 1102">
            <a:extLst>
              <a:ext uri="{FF2B5EF4-FFF2-40B4-BE49-F238E27FC236}">
                <a16:creationId xmlns:a16="http://schemas.microsoft.com/office/drawing/2014/main" id="{3EE18817-9D43-96D8-1C9C-74157131C30B}"/>
              </a:ext>
            </a:extLst>
          </p:cNvPr>
          <p:cNvSpPr txBox="1"/>
          <p:nvPr/>
        </p:nvSpPr>
        <p:spPr>
          <a:xfrm>
            <a:off x="18214165" y="2927190"/>
            <a:ext cx="39714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2800" b="1" dirty="0">
                <a:ea typeface="Arial" pitchFamily="34" charset="-122"/>
                <a:cs typeface="Arial" pitchFamily="34" charset="-120"/>
              </a:rPr>
              <a:t>DEMOGRAPHICS</a:t>
            </a:r>
            <a:endParaRPr lang="en-US" sz="2800" b="1" dirty="0"/>
          </a:p>
        </p:txBody>
      </p:sp>
      <p:sp>
        <p:nvSpPr>
          <p:cNvPr id="1115" name="TextBox 1114">
            <a:extLst>
              <a:ext uri="{FF2B5EF4-FFF2-40B4-BE49-F238E27FC236}">
                <a16:creationId xmlns:a16="http://schemas.microsoft.com/office/drawing/2014/main" id="{DE1C7004-EC45-3645-A42D-23EBF29E62FF}"/>
              </a:ext>
            </a:extLst>
          </p:cNvPr>
          <p:cNvSpPr txBox="1"/>
          <p:nvPr/>
        </p:nvSpPr>
        <p:spPr>
          <a:xfrm>
            <a:off x="22185663" y="15697504"/>
            <a:ext cx="739496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1200" b="1" dirty="0"/>
              <a:t>REFERENCES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200" dirty="0"/>
              <a:t>World Health Organization (n.d.). </a:t>
            </a:r>
            <a:r>
              <a:rPr lang="en-US" sz="1200" i="1" dirty="0"/>
              <a:t>HIV and AIDS.</a:t>
            </a:r>
            <a:r>
              <a:rPr lang="en-US" sz="1200" dirty="0"/>
              <a:t> Retrieved September 29, 2025, from </a:t>
            </a:r>
            <a:r>
              <a:rPr lang="en-US" sz="1200" u="sng" dirty="0">
                <a:hlinkClick r:id="rId6"/>
              </a:rPr>
              <a:t>https://www.who.int/news-room/fact-sheets/detail/hiv-aids</a:t>
            </a:r>
            <a:r>
              <a:rPr lang="en-US" sz="1200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200" dirty="0"/>
              <a:t>Stangl, A. L., Earnshaw, V. A., </a:t>
            </a:r>
            <a:r>
              <a:rPr lang="en-US" sz="1200" dirty="0" err="1"/>
              <a:t>Logie</a:t>
            </a:r>
            <a:r>
              <a:rPr lang="en-US" sz="1200" dirty="0"/>
              <a:t>, C. H., van Brakel, W., </a:t>
            </a:r>
            <a:r>
              <a:rPr lang="en-US" sz="1200" dirty="0" err="1"/>
              <a:t>Simbayi</a:t>
            </a:r>
            <a:r>
              <a:rPr lang="en-US" sz="1200" dirty="0"/>
              <a:t>, L. C., Barré, I., &amp; Dovidio, J. F. (2019). The Health Stigma and Discrimination Framework: A global, crosscutting framework. </a:t>
            </a:r>
            <a:r>
              <a:rPr lang="en-US" sz="1200" i="1" dirty="0"/>
              <a:t>BMC Medicine</a:t>
            </a:r>
            <a:r>
              <a:rPr lang="en-US" sz="1200" dirty="0"/>
              <a:t>, </a:t>
            </a:r>
            <a:r>
              <a:rPr lang="en-US" sz="1200" i="1" dirty="0"/>
              <a:t>17</a:t>
            </a:r>
            <a:r>
              <a:rPr lang="en-US" sz="1200" dirty="0"/>
              <a:t>(1), 31. </a:t>
            </a:r>
            <a:r>
              <a:rPr lang="en-US" sz="1200" u="sng" dirty="0">
                <a:hlinkClick r:id="rId7"/>
              </a:rPr>
              <a:t>https://doi.org/10.1186/s12916-019-1271-3</a:t>
            </a:r>
            <a:r>
              <a:rPr lang="en-US" sz="1200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1200" dirty="0"/>
              <a:t>Rodríguez, A., Romero-Sandoval, A., Sandoval, B. A., &amp; Romero, N. (2022). </a:t>
            </a:r>
            <a:r>
              <a:rPr lang="en-US" sz="1200" dirty="0"/>
              <a:t>Medical specialist distributions in Ecuador: A geographical and temporal analysis of data from 2000 to 2017. </a:t>
            </a:r>
            <a:r>
              <a:rPr lang="en-US" sz="1200" i="1" dirty="0"/>
              <a:t>BMC Health Services Research, 22(1), 671.</a:t>
            </a:r>
            <a:r>
              <a:rPr lang="en-US" sz="1200" dirty="0"/>
              <a:t> </a:t>
            </a:r>
            <a:r>
              <a:rPr lang="en-US" sz="1200" u="sng" dirty="0">
                <a:hlinkClick r:id="rId8"/>
              </a:rPr>
              <a:t>https://doi.org/10.1186/s12913-022-08056-5</a:t>
            </a:r>
            <a:r>
              <a:rPr lang="en-US" sz="1200" dirty="0"/>
              <a:t> </a:t>
            </a:r>
          </a:p>
        </p:txBody>
      </p:sp>
      <p:grpSp>
        <p:nvGrpSpPr>
          <p:cNvPr id="1116" name="Group 1115">
            <a:extLst>
              <a:ext uri="{FF2B5EF4-FFF2-40B4-BE49-F238E27FC236}">
                <a16:creationId xmlns:a16="http://schemas.microsoft.com/office/drawing/2014/main" id="{1FBC64D6-CC8E-482D-ADAC-91B610844284}"/>
              </a:ext>
            </a:extLst>
          </p:cNvPr>
          <p:cNvGrpSpPr/>
          <p:nvPr/>
        </p:nvGrpSpPr>
        <p:grpSpPr>
          <a:xfrm>
            <a:off x="23245008" y="2627537"/>
            <a:ext cx="8648690" cy="5374040"/>
            <a:chOff x="356540" y="10255769"/>
            <a:chExt cx="11887200" cy="2766888"/>
          </a:xfrm>
        </p:grpSpPr>
        <p:sp>
          <p:nvSpPr>
            <p:cNvPr id="1117" name="Shape 17">
              <a:extLst>
                <a:ext uri="{FF2B5EF4-FFF2-40B4-BE49-F238E27FC236}">
                  <a16:creationId xmlns:a16="http://schemas.microsoft.com/office/drawing/2014/main" id="{CB9EA5E9-92E6-8654-E12C-4191888BBAAA}"/>
                </a:ext>
              </a:extLst>
            </p:cNvPr>
            <p:cNvSpPr/>
            <p:nvPr/>
          </p:nvSpPr>
          <p:spPr>
            <a:xfrm>
              <a:off x="356540" y="10380810"/>
              <a:ext cx="11887200" cy="264184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C8D6E2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18" name="Shape 18">
              <a:extLst>
                <a:ext uri="{FF2B5EF4-FFF2-40B4-BE49-F238E27FC236}">
                  <a16:creationId xmlns:a16="http://schemas.microsoft.com/office/drawing/2014/main" id="{7DA68397-DF3B-8953-C9C6-31817A0D5D23}"/>
                </a:ext>
              </a:extLst>
            </p:cNvPr>
            <p:cNvSpPr/>
            <p:nvPr/>
          </p:nvSpPr>
          <p:spPr>
            <a:xfrm>
              <a:off x="356540" y="10385288"/>
              <a:ext cx="11887200" cy="381042"/>
            </a:xfrm>
            <a:prstGeom prst="rect">
              <a:avLst/>
            </a:prstGeom>
            <a:solidFill>
              <a:srgbClr val="002060"/>
            </a:solidFill>
            <a:ln w="12700">
              <a:solidFill>
                <a:srgbClr val="D8EBF7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19" name="Text 19">
              <a:extLst>
                <a:ext uri="{FF2B5EF4-FFF2-40B4-BE49-F238E27FC236}">
                  <a16:creationId xmlns:a16="http://schemas.microsoft.com/office/drawing/2014/main" id="{2882A79A-2280-82CB-33C0-FC7D2E4F2196}"/>
                </a:ext>
              </a:extLst>
            </p:cNvPr>
            <p:cNvSpPr/>
            <p:nvPr/>
          </p:nvSpPr>
          <p:spPr>
            <a:xfrm>
              <a:off x="521130" y="10255769"/>
              <a:ext cx="11558016" cy="6400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800" b="1" dirty="0">
                  <a:solidFill>
                    <a:schemeClr val="bg1"/>
                  </a:solidFill>
                  <a:latin typeface="Calibri" panose="020F0502020204030204" pitchFamily="34" charset="0"/>
                  <a:ea typeface="Arial" pitchFamily="34" charset="-122"/>
                  <a:cs typeface="Calibri" panose="020F0502020204030204" pitchFamily="34" charset="0"/>
                </a:rPr>
                <a:t>CONCLUSION</a:t>
              </a:r>
              <a:endPara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20" name="Text 20">
              <a:extLst>
                <a:ext uri="{FF2B5EF4-FFF2-40B4-BE49-F238E27FC236}">
                  <a16:creationId xmlns:a16="http://schemas.microsoft.com/office/drawing/2014/main" id="{6E7F8E4B-CE92-CD62-9185-E07610AD9D58}"/>
                </a:ext>
              </a:extLst>
            </p:cNvPr>
            <p:cNvSpPr/>
            <p:nvPr/>
          </p:nvSpPr>
          <p:spPr>
            <a:xfrm>
              <a:off x="603426" y="10861232"/>
              <a:ext cx="11558018" cy="2100010"/>
            </a:xfrm>
            <a:prstGeom prst="rect">
              <a:avLst/>
            </a:prstGeom>
            <a:noFill/>
            <a:ln/>
          </p:spPr>
          <p:txBody>
            <a:bodyPr wrap="square" lIns="254" tIns="254" rIns="254" bIns="254" rtlCol="0" anchor="t">
              <a:normAutofit fontScale="32500" lnSpcReduction="20000"/>
            </a:bodyPr>
            <a:lstStyle/>
            <a:p>
              <a:pPr algn="l">
                <a:lnSpc>
                  <a:spcPct val="120000"/>
                </a:lnSpc>
                <a:buSzPct val="100000"/>
              </a:pPr>
              <a:r>
                <a:rPr lang="en-US" sz="7200" dirty="0">
                  <a:solidFill>
                    <a:schemeClr val="accent2">
                      <a:lumMod val="50000"/>
                    </a:schemeClr>
                  </a:solidFill>
                  <a:latin typeface="+mj-lt"/>
                </a:rPr>
                <a:t>•  Overall low levels of overt HIV-related stigma were observed among healthcare workers </a:t>
              </a:r>
            </a:p>
            <a:p>
              <a:pPr algn="l">
                <a:lnSpc>
                  <a:spcPct val="120000"/>
                </a:lnSpc>
                <a:buSzPct val="100000"/>
              </a:pPr>
              <a:r>
                <a:rPr lang="en-US" sz="7200" dirty="0">
                  <a:solidFill>
                    <a:schemeClr val="accent2">
                      <a:lumMod val="50000"/>
                    </a:schemeClr>
                  </a:solidFill>
                  <a:latin typeface="+mj-lt"/>
                </a:rPr>
                <a:t>•  Fear of occupational exposure remains a key concern and showed the greatest variability •. Evidence of subtle, value-based bias suggests stigma may persist in less visible ways </a:t>
              </a:r>
            </a:p>
            <a:p>
              <a:pPr algn="l">
                <a:lnSpc>
                  <a:spcPct val="120000"/>
                </a:lnSpc>
                <a:buSzPct val="100000"/>
              </a:pPr>
              <a:r>
                <a:rPr lang="en-US" sz="7200" dirty="0">
                  <a:solidFill>
                    <a:schemeClr val="accent2">
                      <a:lumMod val="50000"/>
                    </a:schemeClr>
                  </a:solidFill>
                  <a:latin typeface="+mj-lt"/>
                </a:rPr>
                <a:t>•  HCWs generally reported high willingness to interact with PLWH, though comfort decreased with closer personal proximity </a:t>
              </a:r>
            </a:p>
            <a:p>
              <a:pPr algn="l">
                <a:lnSpc>
                  <a:spcPct val="120000"/>
                </a:lnSpc>
                <a:buSzPct val="100000"/>
              </a:pPr>
              <a:r>
                <a:rPr lang="en-US" sz="7200" dirty="0">
                  <a:solidFill>
                    <a:schemeClr val="accent2">
                      <a:lumMod val="50000"/>
                    </a:schemeClr>
                  </a:solidFill>
                  <a:latin typeface="+mj-lt"/>
                </a:rPr>
                <a:t>•  Findings highlight that stigma is not always explicit and may influence care through implicit attitudes and perceptions </a:t>
              </a:r>
            </a:p>
            <a:p>
              <a:pPr algn="l">
                <a:lnSpc>
                  <a:spcPct val="120000"/>
                </a:lnSpc>
                <a:buSzPct val="100000"/>
              </a:pPr>
              <a:r>
                <a:rPr lang="en-US" sz="7200" dirty="0">
                  <a:solidFill>
                    <a:schemeClr val="accent2">
                      <a:lumMod val="50000"/>
                    </a:schemeClr>
                  </a:solidFill>
                  <a:latin typeface="+mj-lt"/>
                </a:rPr>
                <a:t>•  Results emphasize the importance of addressing both knowledge gaps and underlying beliefs in stigma-reduction efforts</a:t>
              </a:r>
            </a:p>
            <a:p>
              <a:pPr marL="285750" indent="-285750" algn="l">
                <a:lnSpc>
                  <a:spcPct val="110000"/>
                </a:lnSpc>
                <a:buFont typeface="Arial" panose="020B0604020202020204" pitchFamily="34" charset="0"/>
                <a:buChar char="•"/>
              </a:pPr>
              <a:endParaRPr lang="en-US" sz="1800" b="1" dirty="0">
                <a:solidFill>
                  <a:schemeClr val="accent2">
                    <a:lumMod val="50000"/>
                  </a:schemeClr>
                </a:solidFill>
                <a:latin typeface="+mj-lt"/>
              </a:endParaRPr>
            </a:p>
          </p:txBody>
        </p:sp>
      </p:grpSp>
      <p:grpSp>
        <p:nvGrpSpPr>
          <p:cNvPr id="1145" name="Group 1144">
            <a:extLst>
              <a:ext uri="{FF2B5EF4-FFF2-40B4-BE49-F238E27FC236}">
                <a16:creationId xmlns:a16="http://schemas.microsoft.com/office/drawing/2014/main" id="{18C2EA58-CA74-97C4-EEAD-FC2746241BBA}"/>
              </a:ext>
            </a:extLst>
          </p:cNvPr>
          <p:cNvGrpSpPr/>
          <p:nvPr/>
        </p:nvGrpSpPr>
        <p:grpSpPr>
          <a:xfrm>
            <a:off x="23281648" y="8227194"/>
            <a:ext cx="8648691" cy="6913732"/>
            <a:chOff x="22721538" y="8292378"/>
            <a:chExt cx="8648691" cy="6913732"/>
          </a:xfrm>
        </p:grpSpPr>
        <p:sp>
          <p:nvSpPr>
            <p:cNvPr id="1141" name="Shape 17">
              <a:extLst>
                <a:ext uri="{FF2B5EF4-FFF2-40B4-BE49-F238E27FC236}">
                  <a16:creationId xmlns:a16="http://schemas.microsoft.com/office/drawing/2014/main" id="{DB2D5895-9FA3-129B-A01F-63B8917FE411}"/>
                </a:ext>
              </a:extLst>
            </p:cNvPr>
            <p:cNvSpPr/>
            <p:nvPr/>
          </p:nvSpPr>
          <p:spPr>
            <a:xfrm>
              <a:off x="22721539" y="8656320"/>
              <a:ext cx="8648690" cy="654979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C8D6E2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31" name="Group 1130">
              <a:extLst>
                <a:ext uri="{FF2B5EF4-FFF2-40B4-BE49-F238E27FC236}">
                  <a16:creationId xmlns:a16="http://schemas.microsoft.com/office/drawing/2014/main" id="{DBD8ACD3-C520-3C5A-4DF3-79C43395129B}"/>
                </a:ext>
              </a:extLst>
            </p:cNvPr>
            <p:cNvGrpSpPr/>
            <p:nvPr/>
          </p:nvGrpSpPr>
          <p:grpSpPr>
            <a:xfrm>
              <a:off x="23021820" y="9601200"/>
              <a:ext cx="7927223" cy="5165989"/>
              <a:chOff x="8604457" y="7948239"/>
              <a:chExt cx="8642143" cy="7025970"/>
            </a:xfrm>
          </p:grpSpPr>
          <p:sp>
            <p:nvSpPr>
              <p:cNvPr id="1132" name="Rounded Rectangle 1131">
                <a:extLst>
                  <a:ext uri="{FF2B5EF4-FFF2-40B4-BE49-F238E27FC236}">
                    <a16:creationId xmlns:a16="http://schemas.microsoft.com/office/drawing/2014/main" id="{3392187E-6E5C-2323-5251-4ED90D2C5802}"/>
                  </a:ext>
                </a:extLst>
              </p:cNvPr>
              <p:cNvSpPr/>
              <p:nvPr/>
            </p:nvSpPr>
            <p:spPr>
              <a:xfrm>
                <a:off x="10623791" y="7948239"/>
                <a:ext cx="6604000" cy="1832029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chemeClr val="accent3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3" name="TextBox 1132">
                <a:extLst>
                  <a:ext uri="{FF2B5EF4-FFF2-40B4-BE49-F238E27FC236}">
                    <a16:creationId xmlns:a16="http://schemas.microsoft.com/office/drawing/2014/main" id="{1F3376E0-2170-E294-FCF9-CBFB0DA46371}"/>
                  </a:ext>
                </a:extLst>
              </p:cNvPr>
              <p:cNvSpPr txBox="1"/>
              <p:nvPr/>
            </p:nvSpPr>
            <p:spPr>
              <a:xfrm>
                <a:off x="10724870" y="8126835"/>
                <a:ext cx="6521730" cy="106475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800" dirty="0"/>
                  <a:t>Strengthening HIV education and stigma-reduction training for HCWs is essential to address persistent fear of occupational exposure and support more confident, patient-centered care.</a:t>
                </a:r>
              </a:p>
            </p:txBody>
          </p:sp>
          <p:sp>
            <p:nvSpPr>
              <p:cNvPr id="1134" name="Rounded Rectangle 1133">
                <a:extLst>
                  <a:ext uri="{FF2B5EF4-FFF2-40B4-BE49-F238E27FC236}">
                    <a16:creationId xmlns:a16="http://schemas.microsoft.com/office/drawing/2014/main" id="{50C49620-6A1C-F825-CBC2-5FA647A722E8}"/>
                  </a:ext>
                </a:extLst>
              </p:cNvPr>
              <p:cNvSpPr/>
              <p:nvPr/>
            </p:nvSpPr>
            <p:spPr>
              <a:xfrm>
                <a:off x="10642600" y="10321695"/>
                <a:ext cx="6604000" cy="1932300"/>
              </a:xfrm>
              <a:prstGeom prst="roundRect">
                <a:avLst/>
              </a:prstGeom>
              <a:solidFill>
                <a:srgbClr val="F8D000"/>
              </a:solidFill>
              <a:ln>
                <a:solidFill>
                  <a:srgbClr val="FFA8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5" name="TextBox 1134">
                <a:extLst>
                  <a:ext uri="{FF2B5EF4-FFF2-40B4-BE49-F238E27FC236}">
                    <a16:creationId xmlns:a16="http://schemas.microsoft.com/office/drawing/2014/main" id="{2C786ED8-76CC-9777-CCB5-06B1CB089899}"/>
                  </a:ext>
                </a:extLst>
              </p:cNvPr>
              <p:cNvSpPr txBox="1"/>
              <p:nvPr/>
            </p:nvSpPr>
            <p:spPr>
              <a:xfrm>
                <a:off x="10724870" y="10539607"/>
                <a:ext cx="6521730" cy="138418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800" dirty="0"/>
                  <a:t>Expanding stigma-reduction efforts in rural and remote settings, such as the Galápagos, is critical to improving access to training and reinforcing confidentiality within small, close-knit communities.</a:t>
                </a:r>
              </a:p>
            </p:txBody>
          </p:sp>
          <p:sp>
            <p:nvSpPr>
              <p:cNvPr id="1136" name="Rounded Rectangle 1135">
                <a:extLst>
                  <a:ext uri="{FF2B5EF4-FFF2-40B4-BE49-F238E27FC236}">
                    <a16:creationId xmlns:a16="http://schemas.microsoft.com/office/drawing/2014/main" id="{E18D2A44-19A0-477B-410D-EFC8A6452332}"/>
                  </a:ext>
                </a:extLst>
              </p:cNvPr>
              <p:cNvSpPr/>
              <p:nvPr/>
            </p:nvSpPr>
            <p:spPr>
              <a:xfrm>
                <a:off x="10642600" y="12898214"/>
                <a:ext cx="6604000" cy="2054210"/>
              </a:xfrm>
              <a:prstGeom prst="roundRect">
                <a:avLst/>
              </a:prstGeom>
              <a:solidFill>
                <a:schemeClr val="accent1">
                  <a:lumMod val="25000"/>
                  <a:lumOff val="75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7" name="TextBox 1136">
                <a:extLst>
                  <a:ext uri="{FF2B5EF4-FFF2-40B4-BE49-F238E27FC236}">
                    <a16:creationId xmlns:a16="http://schemas.microsoft.com/office/drawing/2014/main" id="{C4525FE2-B795-7ED2-650C-7C4CA19857AA}"/>
                  </a:ext>
                </a:extLst>
              </p:cNvPr>
              <p:cNvSpPr txBox="1"/>
              <p:nvPr/>
            </p:nvSpPr>
            <p:spPr>
              <a:xfrm>
                <a:off x="10724870" y="12919221"/>
                <a:ext cx="6521730" cy="170360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800" dirty="0"/>
                  <a:t>Future research should focus on larger and more diverse samples to better understand how HIV-related stigma varies by role, training, and clinical experience, while incorporating mixed-methods approaches to capture underlying attitudes and behaviors.</a:t>
                </a:r>
              </a:p>
            </p:txBody>
          </p:sp>
          <p:pic>
            <p:nvPicPr>
              <p:cNvPr id="1138" name="Picture 8" descr="Free Opened Book Icon, Symbol. Download in SVG &amp; PNG Formats.">
                <a:extLst>
                  <a:ext uri="{FF2B5EF4-FFF2-40B4-BE49-F238E27FC236}">
                    <a16:creationId xmlns:a16="http://schemas.microsoft.com/office/drawing/2014/main" id="{B397859B-3844-23C7-002B-C0A5345A3A2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-14384" t="-4873" r="-13779" b="-15586"/>
              <a:stretch>
                <a:fillRect/>
              </a:stretch>
            </p:blipFill>
            <p:spPr bwMode="auto">
              <a:xfrm>
                <a:off x="8722775" y="8230649"/>
                <a:ext cx="1753593" cy="1648208"/>
              </a:xfrm>
              <a:prstGeom prst="ellipse">
                <a:avLst/>
              </a:prstGeom>
              <a:noFill/>
              <a:ln w="28575">
                <a:solidFill>
                  <a:schemeClr val="tx1">
                    <a:lumMod val="75000"/>
                    <a:lumOff val="25000"/>
                  </a:schemeClr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139" name="Picture 10" descr="Hospital Icon Vector Art, Icons, and Graphics for Free Download">
                <a:extLst>
                  <a:ext uri="{FF2B5EF4-FFF2-40B4-BE49-F238E27FC236}">
                    <a16:creationId xmlns:a16="http://schemas.microsoft.com/office/drawing/2014/main" id="{6C7EF4C5-A54C-FE6B-E672-A5FF1BA6BAD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698744" y="10676946"/>
                <a:ext cx="1801653" cy="1801653"/>
              </a:xfrm>
              <a:prstGeom prst="ellipse">
                <a:avLst/>
              </a:prstGeom>
              <a:noFill/>
              <a:ln w="28575">
                <a:solidFill>
                  <a:schemeClr val="tx1">
                    <a:lumMod val="25000"/>
                    <a:lumOff val="75000"/>
                  </a:schemeClr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140" name="Picture 12" descr="Microscope Icon Graphic by ahlangraphic · Creative Fabrica">
                <a:extLst>
                  <a:ext uri="{FF2B5EF4-FFF2-40B4-BE49-F238E27FC236}">
                    <a16:creationId xmlns:a16="http://schemas.microsoft.com/office/drawing/2014/main" id="{188E8FCF-0D4D-93D5-1430-C5D99EEB302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9597" t="13581" r="26054" b="12884"/>
              <a:stretch>
                <a:fillRect/>
              </a:stretch>
            </p:blipFill>
            <p:spPr bwMode="auto">
              <a:xfrm>
                <a:off x="8604457" y="13172556"/>
                <a:ext cx="1796661" cy="1801653"/>
              </a:xfrm>
              <a:prstGeom prst="ellipse">
                <a:avLst/>
              </a:prstGeom>
              <a:noFill/>
              <a:ln w="28575">
                <a:solidFill>
                  <a:schemeClr val="tx1">
                    <a:lumMod val="50000"/>
                    <a:lumOff val="50000"/>
                  </a:schemeClr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142" name="Shape 13">
              <a:extLst>
                <a:ext uri="{FF2B5EF4-FFF2-40B4-BE49-F238E27FC236}">
                  <a16:creationId xmlns:a16="http://schemas.microsoft.com/office/drawing/2014/main" id="{51E1DE2B-7DC1-E1C2-E3A7-EFC5641018A6}"/>
                </a:ext>
              </a:extLst>
            </p:cNvPr>
            <p:cNvSpPr/>
            <p:nvPr/>
          </p:nvSpPr>
          <p:spPr>
            <a:xfrm>
              <a:off x="22721538" y="8292378"/>
              <a:ext cx="8648689" cy="947762"/>
            </a:xfrm>
            <a:prstGeom prst="rect">
              <a:avLst/>
            </a:prstGeom>
            <a:solidFill>
              <a:srgbClr val="00B0F0"/>
            </a:solidFill>
            <a:ln w="12700">
              <a:solidFill>
                <a:srgbClr val="D8EBF7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4" name="TextBox 1143">
              <a:extLst>
                <a:ext uri="{FF2B5EF4-FFF2-40B4-BE49-F238E27FC236}">
                  <a16:creationId xmlns:a16="http://schemas.microsoft.com/office/drawing/2014/main" id="{39D03171-A8A5-E6AC-5A41-D9B774331175}"/>
                </a:ext>
              </a:extLst>
            </p:cNvPr>
            <p:cNvSpPr txBox="1"/>
            <p:nvPr/>
          </p:nvSpPr>
          <p:spPr>
            <a:xfrm>
              <a:off x="22922615" y="8500454"/>
              <a:ext cx="8246534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indent="0" algn="ctr">
                <a:buNone/>
              </a:pPr>
              <a:r>
                <a:rPr lang="en-US" sz="2800" b="1" dirty="0">
                  <a:solidFill>
                    <a:srgbClr val="002060"/>
                  </a:solidFill>
                  <a:latin typeface="Calibri" panose="020F0502020204030204" pitchFamily="34" charset="0"/>
                  <a:ea typeface="Arial" pitchFamily="34" charset="-122"/>
                  <a:cs typeface="Calibri" panose="020F0502020204030204" pitchFamily="34" charset="0"/>
                </a:rPr>
                <a:t>IMPLICATIONS</a:t>
              </a:r>
              <a:endParaRPr lang="en-US" sz="2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5A8AB7DB-3B0B-380F-2031-F2DEEA3B6B96}"/>
              </a:ext>
            </a:extLst>
          </p:cNvPr>
          <p:cNvSpPr txBox="1"/>
          <p:nvPr/>
        </p:nvSpPr>
        <p:spPr>
          <a:xfrm>
            <a:off x="23304882" y="15239916"/>
            <a:ext cx="864868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i="0" u="none" strike="noStrike" dirty="0">
                <a:effectLst/>
                <a:latin typeface="+mj-lt"/>
              </a:rPr>
              <a:t>Acknowledgments: This research was supported by the Galapagos Science Center.</a:t>
            </a:r>
            <a:endParaRPr lang="en-US" sz="2000" b="1" dirty="0">
              <a:latin typeface="+mj-l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8B355AF-62A7-47B4-4255-48088674E3F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0076178" y="15739016"/>
            <a:ext cx="1740305" cy="1740305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3A02C857-AC46-C98B-7C1B-4C7D1EAD2E6D}"/>
              </a:ext>
            </a:extLst>
          </p:cNvPr>
          <p:cNvGrpSpPr>
            <a:grpSpLocks/>
          </p:cNvGrpSpPr>
          <p:nvPr/>
        </p:nvGrpSpPr>
        <p:grpSpPr>
          <a:xfrm>
            <a:off x="380824" y="2839491"/>
            <a:ext cx="10020300" cy="14387404"/>
            <a:chOff x="390022" y="2797287"/>
            <a:chExt cx="10020300" cy="14387404"/>
          </a:xfrm>
        </p:grpSpPr>
        <p:sp>
          <p:nvSpPr>
            <p:cNvPr id="9" name="Shape 12">
              <a:extLst>
                <a:ext uri="{FF2B5EF4-FFF2-40B4-BE49-F238E27FC236}">
                  <a16:creationId xmlns:a16="http://schemas.microsoft.com/office/drawing/2014/main" id="{D6D2284C-C3C9-EA77-1EA4-5549F5342981}"/>
                </a:ext>
              </a:extLst>
            </p:cNvPr>
            <p:cNvSpPr>
              <a:spLocks/>
            </p:cNvSpPr>
            <p:nvPr/>
          </p:nvSpPr>
          <p:spPr>
            <a:xfrm>
              <a:off x="741731" y="3521334"/>
              <a:ext cx="9408223" cy="332172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C8D6E2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13" name="Group 1112">
              <a:extLst>
                <a:ext uri="{FF2B5EF4-FFF2-40B4-BE49-F238E27FC236}">
                  <a16:creationId xmlns:a16="http://schemas.microsoft.com/office/drawing/2014/main" id="{8E1E41D7-6770-F019-553E-0197F81918BC}"/>
                </a:ext>
              </a:extLst>
            </p:cNvPr>
            <p:cNvGrpSpPr>
              <a:grpSpLocks/>
            </p:cNvGrpSpPr>
            <p:nvPr/>
          </p:nvGrpSpPr>
          <p:grpSpPr>
            <a:xfrm>
              <a:off x="741732" y="6945662"/>
              <a:ext cx="9408224" cy="4117970"/>
              <a:chOff x="291587" y="5979398"/>
              <a:chExt cx="9408224" cy="4117970"/>
            </a:xfrm>
          </p:grpSpPr>
          <p:sp>
            <p:nvSpPr>
              <p:cNvPr id="34" name="Shape 12">
                <a:extLst>
                  <a:ext uri="{FF2B5EF4-FFF2-40B4-BE49-F238E27FC236}">
                    <a16:creationId xmlns:a16="http://schemas.microsoft.com/office/drawing/2014/main" id="{9F2C6855-5D97-0F00-E2A5-880E50BEA92B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291587" y="6183913"/>
                <a:ext cx="9408223" cy="374904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C8D6E2"/>
                </a:solidFill>
                <a:prstDash val="soli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Shape 13">
                <a:extLst>
                  <a:ext uri="{FF2B5EF4-FFF2-40B4-BE49-F238E27FC236}">
                    <a16:creationId xmlns:a16="http://schemas.microsoft.com/office/drawing/2014/main" id="{8873BEEF-FA20-A123-EAE9-9A2E44BE0504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291588" y="5979398"/>
                <a:ext cx="9408223" cy="749808"/>
              </a:xfrm>
              <a:prstGeom prst="rect">
                <a:avLst/>
              </a:prstGeom>
              <a:solidFill>
                <a:srgbClr val="13294B"/>
              </a:solidFill>
              <a:ln w="12700">
                <a:solidFill>
                  <a:srgbClr val="D8EBF7"/>
                </a:solidFill>
                <a:prstDash val="soli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Text 14">
                <a:extLst>
                  <a:ext uri="{FF2B5EF4-FFF2-40B4-BE49-F238E27FC236}">
                    <a16:creationId xmlns:a16="http://schemas.microsoft.com/office/drawing/2014/main" id="{37ACDC79-9759-EFB7-D0DF-BD7CE2C0FA2F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56181" y="6056973"/>
                <a:ext cx="9147688" cy="64008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:pPr marL="0" indent="0" algn="ctr">
                  <a:buNone/>
                </a:pPr>
                <a:r>
                  <a:rPr lang="en-US" sz="2800" b="1" dirty="0">
                    <a:solidFill>
                      <a:schemeClr val="bg1"/>
                    </a:solidFill>
                    <a:ea typeface="Arial" pitchFamily="34" charset="-122"/>
                    <a:cs typeface="Arial" pitchFamily="34" charset="-120"/>
                  </a:rPr>
                  <a:t>STUDY CONTEXT</a:t>
                </a:r>
                <a:endParaRPr lang="en-US" sz="28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7" name="Shape 15">
                <a:extLst>
                  <a:ext uri="{FF2B5EF4-FFF2-40B4-BE49-F238E27FC236}">
                    <a16:creationId xmlns:a16="http://schemas.microsoft.com/office/drawing/2014/main" id="{BA5A3DC0-3689-72F9-2F96-FF8826A88403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38476" y="9530440"/>
                <a:ext cx="9017420" cy="566928"/>
              </a:xfrm>
              <a:prstGeom prst="roundRect">
                <a:avLst/>
              </a:prstGeom>
              <a:solidFill>
                <a:srgbClr val="EEF6FB"/>
              </a:solidFill>
              <a:ln w="10160">
                <a:solidFill>
                  <a:srgbClr val="C8D6E2"/>
                </a:solidFill>
                <a:prstDash val="soli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Text 16">
                <a:extLst>
                  <a:ext uri="{FF2B5EF4-FFF2-40B4-BE49-F238E27FC236}">
                    <a16:creationId xmlns:a16="http://schemas.microsoft.com/office/drawing/2014/main" id="{91C20A7B-F54E-1B5D-6D1A-736A08EF1F68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47033" y="9727844"/>
                <a:ext cx="8800307" cy="27432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>
                <a:normAutofit fontScale="92500"/>
              </a:bodyPr>
              <a:lstStyle/>
              <a:p>
                <a:pPr marL="0" indent="0" algn="ctr">
                  <a:lnSpc>
                    <a:spcPct val="104000"/>
                  </a:lnSpc>
                  <a:buNone/>
                </a:pPr>
                <a:r>
                  <a:rPr lang="en-US" sz="1550" i="1" dirty="0">
                    <a:solidFill>
                      <a:srgbClr val="13294B"/>
                    </a:solidFill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San Cristóbal is a remote island setting where limited anonymity may heighten confidentiality concerns.</a:t>
                </a:r>
                <a:endParaRPr lang="en-US" sz="1550" dirty="0"/>
              </a:p>
            </p:txBody>
          </p:sp>
          <p:pic>
            <p:nvPicPr>
              <p:cNvPr id="1044" name="Picture 20" descr="Galapagos Islands | Location, Animals, &amp; Facts | Britannica">
                <a:extLst>
                  <a:ext uri="{FF2B5EF4-FFF2-40B4-BE49-F238E27FC236}">
                    <a16:creationId xmlns:a16="http://schemas.microsoft.com/office/drawing/2014/main" id="{ECD2AE22-0710-06BD-5E1C-2816E055D34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888" t="14693" r="3446" b="30451"/>
              <a:stretch>
                <a:fillRect/>
              </a:stretch>
            </p:blipFill>
            <p:spPr bwMode="auto">
              <a:xfrm>
                <a:off x="645078" y="6787115"/>
                <a:ext cx="4461979" cy="2579986"/>
              </a:xfrm>
              <a:prstGeom prst="rect">
                <a:avLst/>
              </a:prstGeom>
              <a:ln>
                <a:noFill/>
              </a:ln>
              <a:effectLst>
                <a:softEdge rad="112500"/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46" name="Picture 22" descr="Discover the Galápagos Islands: Ultimate Travel Tips">
                <a:extLst>
                  <a:ext uri="{FF2B5EF4-FFF2-40B4-BE49-F238E27FC236}">
                    <a16:creationId xmlns:a16="http://schemas.microsoft.com/office/drawing/2014/main" id="{D94967B1-5636-5263-AE32-D5F7B838E38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108628" y="6713963"/>
                <a:ext cx="4495241" cy="2579986"/>
              </a:xfrm>
              <a:prstGeom prst="rect">
                <a:avLst/>
              </a:prstGeom>
              <a:ln>
                <a:noFill/>
              </a:ln>
              <a:effectLst>
                <a:softEdge rad="112500"/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A52E324C-24A2-0184-0C05-7E1DDF16E856}"/>
                </a:ext>
              </a:extLst>
            </p:cNvPr>
            <p:cNvGrpSpPr>
              <a:grpSpLocks/>
            </p:cNvGrpSpPr>
            <p:nvPr/>
          </p:nvGrpSpPr>
          <p:grpSpPr>
            <a:xfrm>
              <a:off x="390022" y="13061447"/>
              <a:ext cx="10020300" cy="4123244"/>
              <a:chOff x="53814" y="10293119"/>
              <a:chExt cx="8973997" cy="3021684"/>
            </a:xfrm>
          </p:grpSpPr>
          <p:sp>
            <p:nvSpPr>
              <p:cNvPr id="39" name="Shape 21">
                <a:extLst>
                  <a:ext uri="{FF2B5EF4-FFF2-40B4-BE49-F238E27FC236}">
                    <a16:creationId xmlns:a16="http://schemas.microsoft.com/office/drawing/2014/main" id="{E6023A2B-5055-1580-653C-62C8F23165EB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291588" y="10333859"/>
                <a:ext cx="8498451" cy="296722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C8D6E2"/>
                </a:solidFill>
                <a:prstDash val="soli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Shape 22">
                <a:extLst>
                  <a:ext uri="{FF2B5EF4-FFF2-40B4-BE49-F238E27FC236}">
                    <a16:creationId xmlns:a16="http://schemas.microsoft.com/office/drawing/2014/main" id="{F338E431-1A40-F0B9-9BD4-492ACE7E70DC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291588" y="10333859"/>
                <a:ext cx="8498451" cy="579725"/>
              </a:xfrm>
              <a:prstGeom prst="rect">
                <a:avLst/>
              </a:prstGeom>
              <a:solidFill>
                <a:srgbClr val="13294B"/>
              </a:solidFill>
              <a:ln w="12700">
                <a:solidFill>
                  <a:srgbClr val="D8EBF7"/>
                </a:solidFill>
                <a:prstDash val="soli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Text 23">
                <a:extLst>
                  <a:ext uri="{FF2B5EF4-FFF2-40B4-BE49-F238E27FC236}">
                    <a16:creationId xmlns:a16="http://schemas.microsoft.com/office/drawing/2014/main" id="{A75345E5-BFF6-9710-966C-C98FD6AC2907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03911" y="10293119"/>
                <a:ext cx="8242977" cy="64008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:pPr marL="0" indent="0" algn="ctr">
                  <a:buNone/>
                </a:pPr>
                <a:r>
                  <a:rPr lang="en-US" sz="2800" b="1" dirty="0">
                    <a:solidFill>
                      <a:schemeClr val="bg1"/>
                    </a:solidFill>
                    <a:ea typeface="Arial" pitchFamily="34" charset="-122"/>
                    <a:cs typeface="Arial" pitchFamily="34" charset="-120"/>
                  </a:rPr>
                  <a:t>METHODS</a:t>
                </a:r>
                <a:endParaRPr lang="en-US" sz="2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2" name="Text 24">
                <a:extLst>
                  <a:ext uri="{FF2B5EF4-FFF2-40B4-BE49-F238E27FC236}">
                    <a16:creationId xmlns:a16="http://schemas.microsoft.com/office/drawing/2014/main" id="{14B13979-7950-16E0-707C-37D0622B16ED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29395" y="11113023"/>
                <a:ext cx="2315870" cy="237744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>
                <a:normAutofit/>
              </a:bodyPr>
              <a:lstStyle/>
              <a:p>
                <a:pPr marL="0" indent="0" algn="ctr">
                  <a:lnSpc>
                    <a:spcPct val="104000"/>
                  </a:lnSpc>
                  <a:buNone/>
                </a:pPr>
                <a:r>
                  <a:rPr lang="en-US" sz="1550" b="1" dirty="0">
                    <a:solidFill>
                      <a:srgbClr val="4B9CD3"/>
                    </a:solidFill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STUDY DESIGN</a:t>
                </a:r>
                <a:endParaRPr lang="en-US" sz="1550" dirty="0"/>
              </a:p>
            </p:txBody>
          </p:sp>
          <p:sp>
            <p:nvSpPr>
              <p:cNvPr id="43" name="Text 25">
                <a:extLst>
                  <a:ext uri="{FF2B5EF4-FFF2-40B4-BE49-F238E27FC236}">
                    <a16:creationId xmlns:a16="http://schemas.microsoft.com/office/drawing/2014/main" id="{84AA2F6C-80F3-906A-67E1-9285525E3C71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341500" y="11411320"/>
                <a:ext cx="1867749" cy="82296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>
                <a:normAutofit lnSpcReduction="10000"/>
              </a:bodyPr>
              <a:lstStyle/>
              <a:p>
                <a:pPr marL="0" indent="0" algn="ctr">
                  <a:lnSpc>
                    <a:spcPct val="104000"/>
                  </a:lnSpc>
                  <a:buNone/>
                </a:pPr>
                <a:r>
                  <a:rPr lang="en-US" sz="1800" b="1" dirty="0">
                    <a:solidFill>
                      <a:srgbClr val="243746"/>
                    </a:solidFill>
                    <a:ea typeface="Arial" pitchFamily="34" charset="-122"/>
                    <a:cs typeface="Arial" pitchFamily="34" charset="-120"/>
                  </a:rPr>
                  <a:t>Quantitative descriptive</a:t>
                </a:r>
                <a:endParaRPr lang="en-US" sz="1800" dirty="0"/>
              </a:p>
              <a:p>
                <a:pPr marL="0" indent="0" algn="ctr">
                  <a:lnSpc>
                    <a:spcPct val="104000"/>
                  </a:lnSpc>
                  <a:buNone/>
                </a:pPr>
                <a:r>
                  <a:rPr lang="en-US" sz="1800" b="1" dirty="0">
                    <a:solidFill>
                      <a:srgbClr val="243746"/>
                    </a:solidFill>
                    <a:ea typeface="Arial" pitchFamily="34" charset="-122"/>
                    <a:cs typeface="Arial" pitchFamily="34" charset="-120"/>
                  </a:rPr>
                  <a:t>secondary data analysis</a:t>
                </a:r>
                <a:endParaRPr lang="en-US" sz="1800" dirty="0"/>
              </a:p>
            </p:txBody>
          </p:sp>
          <p:sp>
            <p:nvSpPr>
              <p:cNvPr id="44" name="Text 26">
                <a:extLst>
                  <a:ext uri="{FF2B5EF4-FFF2-40B4-BE49-F238E27FC236}">
                    <a16:creationId xmlns:a16="http://schemas.microsoft.com/office/drawing/2014/main" id="{D55833D1-B5F1-9BF6-CEB1-86D7B3FE6CED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2442747" y="11100758"/>
                <a:ext cx="1447419" cy="237744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>
                <a:normAutofit/>
              </a:bodyPr>
              <a:lstStyle/>
              <a:p>
                <a:pPr marL="0" indent="0" algn="ctr">
                  <a:lnSpc>
                    <a:spcPct val="104000"/>
                  </a:lnSpc>
                  <a:buNone/>
                </a:pPr>
                <a:r>
                  <a:rPr lang="en-US" sz="1550" b="1" dirty="0">
                    <a:solidFill>
                      <a:srgbClr val="4B9CD3"/>
                    </a:solidFill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SAMPLE</a:t>
                </a:r>
                <a:endParaRPr lang="en-US" sz="1550" dirty="0"/>
              </a:p>
            </p:txBody>
          </p:sp>
          <p:sp>
            <p:nvSpPr>
              <p:cNvPr id="45" name="Text 27">
                <a:extLst>
                  <a:ext uri="{FF2B5EF4-FFF2-40B4-BE49-F238E27FC236}">
                    <a16:creationId xmlns:a16="http://schemas.microsoft.com/office/drawing/2014/main" id="{5D587EF5-1F31-27F0-43FA-45EE46A16761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2280271" y="11430048"/>
                <a:ext cx="1790419" cy="96012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>
                <a:normAutofit/>
              </a:bodyPr>
              <a:lstStyle/>
              <a:p>
                <a:pPr marL="0" indent="0" algn="ctr">
                  <a:lnSpc>
                    <a:spcPct val="104000"/>
                  </a:lnSpc>
                  <a:buNone/>
                </a:pPr>
                <a:r>
                  <a:rPr lang="en-US" sz="1600" b="1" dirty="0">
                    <a:solidFill>
                      <a:srgbClr val="243746"/>
                    </a:solidFill>
                    <a:ea typeface="Arial" pitchFamily="34" charset="-122"/>
                    <a:cs typeface="Arial" pitchFamily="34" charset="-120"/>
                  </a:rPr>
                  <a:t>N = 15 HCWs</a:t>
                </a:r>
                <a:endParaRPr lang="en-US" sz="1600" dirty="0"/>
              </a:p>
              <a:p>
                <a:pPr algn="ctr">
                  <a:lnSpc>
                    <a:spcPct val="104000"/>
                  </a:lnSpc>
                </a:pPr>
                <a:r>
                  <a:rPr lang="en-US" sz="1600" b="1" dirty="0">
                    <a:solidFill>
                      <a:srgbClr val="243746"/>
                    </a:solidFill>
                    <a:ea typeface="Arial" pitchFamily="34" charset="-122"/>
                    <a:cs typeface="Arial" pitchFamily="34" charset="-120"/>
                  </a:rPr>
                  <a:t>Mean age = </a:t>
                </a:r>
                <a:r>
                  <a:rPr lang="en-US" sz="1600" b="1" dirty="0"/>
                  <a:t>37.7 ± 9.4 years (20–53)</a:t>
                </a:r>
              </a:p>
              <a:p>
                <a:pPr algn="ctr">
                  <a:lnSpc>
                    <a:spcPct val="104000"/>
                  </a:lnSpc>
                </a:pPr>
                <a:r>
                  <a:rPr lang="en-US" sz="1600" b="1" dirty="0"/>
                  <a:t>73.3% women</a:t>
                </a:r>
              </a:p>
              <a:p>
                <a:pPr algn="ctr">
                  <a:lnSpc>
                    <a:spcPct val="104000"/>
                  </a:lnSpc>
                </a:pPr>
                <a:endParaRPr lang="en-US" sz="1650" dirty="0"/>
              </a:p>
            </p:txBody>
          </p:sp>
          <p:sp>
            <p:nvSpPr>
              <p:cNvPr id="46" name="Text 28">
                <a:extLst>
                  <a:ext uri="{FF2B5EF4-FFF2-40B4-BE49-F238E27FC236}">
                    <a16:creationId xmlns:a16="http://schemas.microsoft.com/office/drawing/2014/main" id="{01D5EA30-4CE2-8DDE-5127-1FB1D2379A5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625584" y="11100492"/>
                <a:ext cx="1736903" cy="237744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>
                <a:normAutofit/>
              </a:bodyPr>
              <a:lstStyle/>
              <a:p>
                <a:pPr marL="0" indent="0" algn="ctr">
                  <a:lnSpc>
                    <a:spcPct val="104000"/>
                  </a:lnSpc>
                  <a:buNone/>
                </a:pPr>
                <a:r>
                  <a:rPr lang="en-US" sz="1550" b="1" dirty="0">
                    <a:solidFill>
                      <a:srgbClr val="4B9CD3"/>
                    </a:solidFill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MEASURES</a:t>
                </a:r>
                <a:endParaRPr lang="en-US" sz="1550" dirty="0"/>
              </a:p>
            </p:txBody>
          </p:sp>
          <p:sp>
            <p:nvSpPr>
              <p:cNvPr id="47" name="Text 29">
                <a:extLst>
                  <a:ext uri="{FF2B5EF4-FFF2-40B4-BE49-F238E27FC236}">
                    <a16:creationId xmlns:a16="http://schemas.microsoft.com/office/drawing/2014/main" id="{E4CFDB75-7AAC-DB05-406A-EAD05DB7C864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346930" y="11377093"/>
                <a:ext cx="2365194" cy="1366309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>
                <a:normAutofit lnSpcReduction="10000"/>
              </a:bodyPr>
              <a:lstStyle/>
              <a:p>
                <a:pPr marL="0" indent="0" algn="ctr">
                  <a:lnSpc>
                    <a:spcPct val="104000"/>
                  </a:lnSpc>
                  <a:buNone/>
                </a:pPr>
                <a:r>
                  <a:rPr lang="en-US" sz="1400" b="1" dirty="0">
                    <a:solidFill>
                      <a:srgbClr val="243746"/>
                    </a:solidFill>
                    <a:latin typeface="Calibri" panose="020F0502020204030204" pitchFamily="34" charset="0"/>
                    <a:ea typeface="Arial" pitchFamily="34" charset="-122"/>
                    <a:cs typeface="Calibri" panose="020F0502020204030204" pitchFamily="34" charset="0"/>
                  </a:rPr>
                  <a:t>Items based on the </a:t>
                </a:r>
              </a:p>
              <a:p>
                <a:pPr marL="0" indent="0" algn="ctr">
                  <a:lnSpc>
                    <a:spcPct val="104000"/>
                  </a:lnSpc>
                  <a:buNone/>
                </a:pPr>
                <a:r>
                  <a:rPr lang="en-US" sz="1400" b="1" dirty="0">
                    <a:solidFill>
                      <a:srgbClr val="243746"/>
                    </a:solidFill>
                    <a:latin typeface="Calibri" panose="020F0502020204030204" pitchFamily="34" charset="0"/>
                    <a:ea typeface="Arial" pitchFamily="34" charset="-122"/>
                    <a:cs typeface="Calibri" panose="020F0502020204030204" pitchFamily="34" charset="0"/>
                  </a:rPr>
                  <a:t>Health Stigma and Discrimination Framework (HSDF) assessing:</a:t>
                </a:r>
              </a:p>
              <a:p>
                <a:pPr marL="0" indent="0" algn="ctr">
                  <a:lnSpc>
                    <a:spcPct val="104000"/>
                  </a:lnSpc>
                  <a:buNone/>
                </a:pPr>
                <a:endParaRPr lang="en-US" sz="1400" b="1" dirty="0">
                  <a:solidFill>
                    <a:srgbClr val="243746"/>
                  </a:solidFill>
                  <a:latin typeface="Calibri" panose="020F0502020204030204" pitchFamily="34" charset="0"/>
                  <a:ea typeface="Arial" pitchFamily="34" charset="-122"/>
                  <a:cs typeface="Calibri" panose="020F0502020204030204" pitchFamily="34" charset="0"/>
                </a:endParaRPr>
              </a:p>
              <a:p>
                <a:pPr marL="0" indent="0" algn="ctr">
                  <a:lnSpc>
                    <a:spcPct val="104000"/>
                  </a:lnSpc>
                  <a:buNone/>
                </a:pPr>
                <a:r>
                  <a:rPr lang="en-US" sz="1400" b="1" dirty="0">
                    <a:solidFill>
                      <a:srgbClr val="243746"/>
                    </a:solidFill>
                    <a:latin typeface="Calibri" panose="020F0502020204030204" pitchFamily="34" charset="0"/>
                    <a:ea typeface="Arial" pitchFamily="34" charset="-122"/>
                    <a:cs typeface="Calibri" panose="020F0502020204030204" pitchFamily="34" charset="0"/>
                  </a:rPr>
                  <a:t>Stereotypes/prejudice</a:t>
                </a:r>
              </a:p>
              <a:p>
                <a:pPr marL="0" indent="0" algn="ctr">
                  <a:lnSpc>
                    <a:spcPct val="104000"/>
                  </a:lnSpc>
                  <a:buNone/>
                </a:pPr>
                <a:r>
                  <a:rPr lang="en-US" sz="1400" b="1" dirty="0">
                    <a:solidFill>
                      <a:srgbClr val="243746"/>
                    </a:solidFill>
                    <a:latin typeface="Calibri" panose="020F0502020204030204" pitchFamily="34" charset="0"/>
                    <a:ea typeface="Arial" pitchFamily="34" charset="-122"/>
                    <a:cs typeface="Calibri" panose="020F0502020204030204" pitchFamily="34" charset="0"/>
                  </a:rPr>
                  <a:t>Discomfort/bias</a:t>
                </a:r>
              </a:p>
              <a:p>
                <a:pPr marL="0" indent="0" algn="ctr">
                  <a:lnSpc>
                    <a:spcPct val="104000"/>
                  </a:lnSpc>
                  <a:buNone/>
                </a:pPr>
                <a:r>
                  <a:rPr lang="en-US" sz="1400" b="1" dirty="0">
                    <a:solidFill>
                      <a:srgbClr val="243746"/>
                    </a:solidFill>
                    <a:latin typeface="Calibri" panose="020F0502020204030204" pitchFamily="34" charset="0"/>
                    <a:ea typeface="Arial" pitchFamily="34" charset="-122"/>
                    <a:cs typeface="Calibri" panose="020F0502020204030204" pitchFamily="34" charset="0"/>
                  </a:rPr>
                  <a:t>Social distance</a:t>
                </a:r>
              </a:p>
              <a:p>
                <a:pPr marL="0" indent="0" algn="ctr">
                  <a:lnSpc>
                    <a:spcPct val="104000"/>
                  </a:lnSpc>
                  <a:buNone/>
                </a:pPr>
                <a:r>
                  <a:rPr lang="en-US" sz="1400" b="1" dirty="0">
                    <a:solidFill>
                      <a:srgbClr val="243746"/>
                    </a:solidFill>
                    <a:latin typeface="Calibri" panose="020F0502020204030204" pitchFamily="34" charset="0"/>
                    <a:ea typeface="Arial" pitchFamily="34" charset="-122"/>
                    <a:cs typeface="Calibri" panose="020F0502020204030204" pitchFamily="34" charset="0"/>
                  </a:rPr>
                  <a:t>Stigma-reduction education exposure</a:t>
                </a:r>
              </a:p>
            </p:txBody>
          </p:sp>
          <p:sp>
            <p:nvSpPr>
              <p:cNvPr id="48" name="Text 30">
                <a:extLst>
                  <a:ext uri="{FF2B5EF4-FFF2-40B4-BE49-F238E27FC236}">
                    <a16:creationId xmlns:a16="http://schemas.microsoft.com/office/drawing/2014/main" id="{7802F452-78E0-F711-A11D-FEED4EB8FBD4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852451" y="11110697"/>
                <a:ext cx="1809274" cy="237744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>
                <a:normAutofit/>
              </a:bodyPr>
              <a:lstStyle/>
              <a:p>
                <a:pPr marL="0" indent="0" algn="ctr">
                  <a:lnSpc>
                    <a:spcPct val="104000"/>
                  </a:lnSpc>
                  <a:buNone/>
                </a:pPr>
                <a:r>
                  <a:rPr lang="en-US" sz="1550" b="1" dirty="0">
                    <a:solidFill>
                      <a:srgbClr val="4B9CD3"/>
                    </a:solidFill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ANALYSIS</a:t>
                </a:r>
                <a:endParaRPr lang="en-US" sz="1550" dirty="0"/>
              </a:p>
            </p:txBody>
          </p:sp>
          <p:sp>
            <p:nvSpPr>
              <p:cNvPr id="49" name="Text 31">
                <a:extLst>
                  <a:ext uri="{FF2B5EF4-FFF2-40B4-BE49-F238E27FC236}">
                    <a16:creationId xmlns:a16="http://schemas.microsoft.com/office/drawing/2014/main" id="{736CD91C-3CB7-0874-3BC1-40FDD0FFEBE0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862327" y="11460202"/>
                <a:ext cx="1881645" cy="100584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>
                <a:normAutofit/>
              </a:bodyPr>
              <a:lstStyle/>
              <a:p>
                <a:pPr marL="0" indent="0" algn="ctr">
                  <a:lnSpc>
                    <a:spcPct val="104000"/>
                  </a:lnSpc>
                  <a:buNone/>
                </a:pPr>
                <a:r>
                  <a:rPr lang="en-US" sz="1600" b="1" dirty="0">
                    <a:solidFill>
                      <a:srgbClr val="243746"/>
                    </a:solidFill>
                    <a:latin typeface="Calibri" panose="020F0502020204030204" pitchFamily="34" charset="0"/>
                    <a:ea typeface="Arial" pitchFamily="34" charset="-122"/>
                    <a:cs typeface="Calibri" panose="020F0502020204030204" pitchFamily="34" charset="0"/>
                  </a:rPr>
                  <a:t>Descriptive statistics</a:t>
                </a:r>
                <a:endParaRPr lang="en-US" sz="16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indent="0" algn="ctr">
                  <a:lnSpc>
                    <a:spcPct val="104000"/>
                  </a:lnSpc>
                  <a:buNone/>
                </a:pPr>
                <a:r>
                  <a:rPr lang="en-US" sz="1600" b="1" dirty="0">
                    <a:solidFill>
                      <a:srgbClr val="243746"/>
                    </a:solidFill>
                    <a:latin typeface="Calibri" panose="020F0502020204030204" pitchFamily="34" charset="0"/>
                    <a:ea typeface="Arial" pitchFamily="34" charset="-122"/>
                    <a:cs typeface="Calibri" panose="020F0502020204030204" pitchFamily="34" charset="0"/>
                  </a:rPr>
                  <a:t>(means, SDs,</a:t>
                </a:r>
                <a:endParaRPr lang="en-US" sz="16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indent="0" algn="ctr">
                  <a:lnSpc>
                    <a:spcPct val="104000"/>
                  </a:lnSpc>
                  <a:buNone/>
                </a:pPr>
                <a:r>
                  <a:rPr lang="en-US" sz="1600" b="1" dirty="0">
                    <a:solidFill>
                      <a:srgbClr val="243746"/>
                    </a:solidFill>
                    <a:latin typeface="Calibri" panose="020F0502020204030204" pitchFamily="34" charset="0"/>
                    <a:ea typeface="Arial" pitchFamily="34" charset="-122"/>
                    <a:cs typeface="Calibri" panose="020F0502020204030204" pitchFamily="34" charset="0"/>
                  </a:rPr>
                  <a:t>frequencies)</a:t>
                </a:r>
                <a:endParaRPr lang="en-US" sz="16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0" name="Shape 32">
                <a:extLst>
                  <a:ext uri="{FF2B5EF4-FFF2-40B4-BE49-F238E27FC236}">
                    <a16:creationId xmlns:a16="http://schemas.microsoft.com/office/drawing/2014/main" id="{83C6D51F-51C7-7073-BE35-18435D05C858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2209249" y="11204768"/>
                <a:ext cx="0" cy="1536169"/>
              </a:xfrm>
              <a:prstGeom prst="line">
                <a:avLst/>
              </a:prstGeom>
              <a:noFill/>
              <a:ln w="12700">
                <a:solidFill>
                  <a:srgbClr val="C8D6E2"/>
                </a:solidFill>
                <a:prstDash val="soli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" name="Shape 33">
                <a:extLst>
                  <a:ext uri="{FF2B5EF4-FFF2-40B4-BE49-F238E27FC236}">
                    <a16:creationId xmlns:a16="http://schemas.microsoft.com/office/drawing/2014/main" id="{96E6C8D1-EEE9-1156-C290-DDAD8579844F}"/>
                  </a:ext>
                </a:extLst>
              </p:cNvPr>
              <p:cNvSpPr>
                <a:spLocks/>
              </p:cNvSpPr>
              <p:nvPr/>
            </p:nvSpPr>
            <p:spPr>
              <a:xfrm flipH="1">
                <a:off x="4208810" y="11197291"/>
                <a:ext cx="1" cy="1545336"/>
              </a:xfrm>
              <a:prstGeom prst="line">
                <a:avLst/>
              </a:prstGeom>
              <a:noFill/>
              <a:ln w="12700">
                <a:solidFill>
                  <a:srgbClr val="C8D6E2"/>
                </a:solidFill>
                <a:prstDash val="soli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Shape 34">
                <a:extLst>
                  <a:ext uri="{FF2B5EF4-FFF2-40B4-BE49-F238E27FC236}">
                    <a16:creationId xmlns:a16="http://schemas.microsoft.com/office/drawing/2014/main" id="{7ABD7761-1501-BE7D-95BD-95ECBC1B8B6A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919617" y="11235257"/>
                <a:ext cx="10719" cy="1503303"/>
              </a:xfrm>
              <a:prstGeom prst="line">
                <a:avLst/>
              </a:prstGeom>
              <a:noFill/>
              <a:ln w="12700">
                <a:solidFill>
                  <a:srgbClr val="C8D6E2"/>
                </a:solidFill>
                <a:prstDash val="soli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Text 35">
                <a:extLst>
                  <a:ext uri="{FF2B5EF4-FFF2-40B4-BE49-F238E27FC236}">
                    <a16:creationId xmlns:a16="http://schemas.microsoft.com/office/drawing/2014/main" id="{78FA1EB3-8BC7-F0E5-84F1-4FB7637E02D3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3814" y="12811883"/>
                <a:ext cx="8973997" cy="50292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>
                <a:normAutofit/>
              </a:bodyPr>
              <a:lstStyle/>
              <a:p>
                <a:pPr marL="0" indent="0" algn="ctr">
                  <a:lnSpc>
                    <a:spcPct val="104000"/>
                  </a:lnSpc>
                  <a:buNone/>
                </a:pPr>
                <a:r>
                  <a:rPr lang="en-US" sz="1400" i="1" dirty="0">
                    <a:solidFill>
                      <a:srgbClr val="5F7180"/>
                    </a:solidFill>
                    <a:latin typeface="+mj-lt"/>
                    <a:ea typeface="Arial" pitchFamily="34" charset="-122"/>
                    <a:cs typeface="Arial" pitchFamily="34" charset="-120"/>
                  </a:rPr>
                  <a:t>Parent study conducted in Spanish on San Cristóbal using private survey administration</a:t>
                </a:r>
              </a:p>
              <a:p>
                <a:pPr marL="0" indent="0" algn="ctr">
                  <a:lnSpc>
                    <a:spcPct val="104000"/>
                  </a:lnSpc>
                  <a:buNone/>
                </a:pPr>
                <a:r>
                  <a:rPr lang="en-US" sz="1400" i="1" dirty="0">
                    <a:solidFill>
                      <a:srgbClr val="5F7180"/>
                    </a:solidFill>
                    <a:latin typeface="+mj-lt"/>
                    <a:ea typeface="Arial" pitchFamily="34" charset="-122"/>
                    <a:cs typeface="Arial" pitchFamily="34" charset="-120"/>
                  </a:rPr>
                  <a:t> to reduce social desirability bias.</a:t>
                </a:r>
              </a:p>
              <a:p>
                <a:pPr marL="0" indent="0" algn="ctr">
                  <a:lnSpc>
                    <a:spcPct val="104000"/>
                  </a:lnSpc>
                  <a:buNone/>
                </a:pPr>
                <a:r>
                  <a:rPr lang="en-US" sz="1400" i="1" dirty="0">
                    <a:latin typeface="+mj-lt"/>
                  </a:rPr>
                  <a:t>Approved by UNC IRB and Galápagos IRB.</a:t>
                </a:r>
              </a:p>
            </p:txBody>
          </p: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72B5A4FB-60E6-8F48-0BB8-648DFD8F0B17}"/>
                </a:ext>
              </a:extLst>
            </p:cNvPr>
            <p:cNvGrpSpPr>
              <a:grpSpLocks/>
            </p:cNvGrpSpPr>
            <p:nvPr/>
          </p:nvGrpSpPr>
          <p:grpSpPr>
            <a:xfrm>
              <a:off x="741732" y="11310323"/>
              <a:ext cx="9408223" cy="1668124"/>
              <a:chOff x="356540" y="10302106"/>
              <a:chExt cx="11887200" cy="1668124"/>
            </a:xfrm>
          </p:grpSpPr>
          <p:sp>
            <p:nvSpPr>
              <p:cNvPr id="56" name="Shape 17">
                <a:extLst>
                  <a:ext uri="{FF2B5EF4-FFF2-40B4-BE49-F238E27FC236}">
                    <a16:creationId xmlns:a16="http://schemas.microsoft.com/office/drawing/2014/main" id="{32E1CAC2-7D7E-378A-68D3-FDB26329AA42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356540" y="10380811"/>
                <a:ext cx="11887200" cy="126800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C8D6E2"/>
                </a:solidFill>
                <a:prstDash val="soli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Shape 18">
                <a:extLst>
                  <a:ext uri="{FF2B5EF4-FFF2-40B4-BE49-F238E27FC236}">
                    <a16:creationId xmlns:a16="http://schemas.microsoft.com/office/drawing/2014/main" id="{015AA84C-9C4B-9049-05E1-B1F572DED373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356540" y="10380810"/>
                <a:ext cx="11887200" cy="498371"/>
              </a:xfrm>
              <a:prstGeom prst="rect">
                <a:avLst/>
              </a:prstGeom>
              <a:solidFill>
                <a:srgbClr val="00B0F0"/>
              </a:solidFill>
              <a:ln w="12700">
                <a:solidFill>
                  <a:srgbClr val="D8EBF7"/>
                </a:solidFill>
                <a:prstDash val="soli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" name="Text 19">
                <a:extLst>
                  <a:ext uri="{FF2B5EF4-FFF2-40B4-BE49-F238E27FC236}">
                    <a16:creationId xmlns:a16="http://schemas.microsoft.com/office/drawing/2014/main" id="{95B2CF99-BFCF-C2CF-0E58-1BCE344B5554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40924" y="10302106"/>
                <a:ext cx="11558017" cy="64008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ctr"/>
              <a:lstStyle/>
              <a:p>
                <a:pPr marL="0" indent="0" algn="ctr">
                  <a:buNone/>
                </a:pPr>
                <a:r>
                  <a:rPr lang="en-US" sz="2800" b="1" dirty="0">
                    <a:solidFill>
                      <a:srgbClr val="13294B"/>
                    </a:solidFill>
                    <a:latin typeface="Calibri" panose="020F0502020204030204" pitchFamily="34" charset="0"/>
                    <a:ea typeface="Arial" pitchFamily="34" charset="-122"/>
                    <a:cs typeface="Calibri" panose="020F0502020204030204" pitchFamily="34" charset="0"/>
                  </a:rPr>
                  <a:t>PURPOSE</a:t>
                </a:r>
                <a:endParaRPr lang="en-US" sz="2800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9" name="Text 20">
                <a:extLst>
                  <a:ext uri="{FF2B5EF4-FFF2-40B4-BE49-F238E27FC236}">
                    <a16:creationId xmlns:a16="http://schemas.microsoft.com/office/drawing/2014/main" id="{F63423EB-F747-1E34-69DC-DB7C212D5F1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03427" y="10978352"/>
                <a:ext cx="11393424" cy="991878"/>
              </a:xfrm>
              <a:prstGeom prst="rect">
                <a:avLst/>
              </a:prstGeom>
              <a:noFill/>
              <a:ln/>
            </p:spPr>
            <p:txBody>
              <a:bodyPr wrap="square" lIns="254" tIns="254" rIns="254" bIns="254" rtlCol="0" anchor="t">
                <a:normAutofit/>
              </a:bodyPr>
              <a:lstStyle/>
              <a:p>
                <a:pPr marL="0" indent="0" algn="l">
                  <a:lnSpc>
                    <a:spcPct val="103000"/>
                  </a:lnSpc>
                  <a:buNone/>
                </a:pPr>
                <a:r>
                  <a:rPr lang="en-US" sz="1750" dirty="0">
                    <a:solidFill>
                      <a:schemeClr val="accent2">
                        <a:lumMod val="50000"/>
                      </a:schemeClr>
                    </a:solidFill>
                    <a:latin typeface="+mj-lt"/>
                    <a:ea typeface="Arial" pitchFamily="34" charset="-122"/>
                    <a:cs typeface="Arial" pitchFamily="34" charset="-120"/>
                  </a:rPr>
                  <a:t>• </a:t>
                </a:r>
                <a:r>
                  <a:rPr lang="en-US" sz="1800" dirty="0">
                    <a:solidFill>
                      <a:schemeClr val="accent2">
                        <a:lumMod val="50000"/>
                      </a:schemeClr>
                    </a:solidFill>
                    <a:latin typeface="+mj-lt"/>
                    <a:ea typeface="Arial" pitchFamily="34" charset="-122"/>
                    <a:cs typeface="Arial" pitchFamily="34" charset="-120"/>
                  </a:rPr>
                  <a:t>Describe HIV-related stigma among healthcare workers on San Cristóbal Island.</a:t>
                </a:r>
                <a:endParaRPr lang="en-US" sz="1800" dirty="0">
                  <a:solidFill>
                    <a:schemeClr val="accent2">
                      <a:lumMod val="50000"/>
                    </a:schemeClr>
                  </a:solidFill>
                  <a:latin typeface="+mj-lt"/>
                </a:endParaRPr>
              </a:p>
              <a:p>
                <a:pPr marL="0" indent="0" algn="l">
                  <a:lnSpc>
                    <a:spcPct val="103000"/>
                  </a:lnSpc>
                  <a:buNone/>
                </a:pPr>
                <a:r>
                  <a:rPr lang="en-US" sz="1800" dirty="0">
                    <a:solidFill>
                      <a:schemeClr val="accent2">
                        <a:lumMod val="50000"/>
                      </a:schemeClr>
                    </a:solidFill>
                    <a:latin typeface="+mj-lt"/>
                    <a:ea typeface="Arial" pitchFamily="34" charset="-122"/>
                    <a:cs typeface="Arial" pitchFamily="34" charset="-120"/>
                  </a:rPr>
                  <a:t>• Compare patterns across stereotypes, discomfort/bias, social distance, and education exposure.</a:t>
                </a:r>
                <a:endParaRPr lang="en-US" sz="1800" dirty="0">
                  <a:solidFill>
                    <a:schemeClr val="accent2">
                      <a:lumMod val="50000"/>
                    </a:schemeClr>
                  </a:solidFill>
                  <a:latin typeface="+mj-lt"/>
                </a:endParaRPr>
              </a:p>
            </p:txBody>
          </p:sp>
        </p:grpSp>
        <p:grpSp>
          <p:nvGrpSpPr>
            <p:cNvPr id="1149" name="Group 1148">
              <a:extLst>
                <a:ext uri="{FF2B5EF4-FFF2-40B4-BE49-F238E27FC236}">
                  <a16:creationId xmlns:a16="http://schemas.microsoft.com/office/drawing/2014/main" id="{E6B3155E-F58D-3C5D-F801-ECA805F368BD}"/>
                </a:ext>
              </a:extLst>
            </p:cNvPr>
            <p:cNvGrpSpPr>
              <a:grpSpLocks/>
            </p:cNvGrpSpPr>
            <p:nvPr/>
          </p:nvGrpSpPr>
          <p:grpSpPr>
            <a:xfrm>
              <a:off x="715175" y="2797287"/>
              <a:ext cx="9596700" cy="4361628"/>
              <a:chOff x="456095" y="2806868"/>
              <a:chExt cx="9596700" cy="4361628"/>
            </a:xfrm>
          </p:grpSpPr>
          <p:sp>
            <p:nvSpPr>
              <p:cNvPr id="1092" name="Shape 13">
                <a:extLst>
                  <a:ext uri="{FF2B5EF4-FFF2-40B4-BE49-F238E27FC236}">
                    <a16:creationId xmlns:a16="http://schemas.microsoft.com/office/drawing/2014/main" id="{E4037BE9-CD41-61CA-D2D8-C2E5561F9542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82653" y="2938487"/>
                <a:ext cx="9408223" cy="671561"/>
              </a:xfrm>
              <a:prstGeom prst="rect">
                <a:avLst/>
              </a:prstGeom>
              <a:solidFill>
                <a:srgbClr val="00B0F0"/>
              </a:solidFill>
              <a:ln w="12700">
                <a:solidFill>
                  <a:srgbClr val="D8EBF7"/>
                </a:solidFill>
                <a:prstDash val="soli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" name="Text Box 9"/>
              <p:cNvSpPr txBox="1">
                <a:spLocks/>
              </p:cNvSpPr>
              <p:nvPr/>
            </p:nvSpPr>
            <p:spPr bwMode="auto">
              <a:xfrm>
                <a:off x="456095" y="2806868"/>
                <a:ext cx="9596700" cy="43616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52247" tIns="26123" rIns="52247" bIns="26123">
                <a:spAutoFit/>
              </a:bodyPr>
              <a:lstStyle>
                <a:defPPr>
                  <a:defRPr lang="en-US"/>
                </a:defPPr>
                <a:lvl1pPr marL="0" algn="l" defTabSz="2455602" rtl="0" eaLnBrk="1" latinLnBrk="0" hangingPunct="1">
                  <a:defRPr sz="4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227801" algn="l" defTabSz="2455602" rtl="0" eaLnBrk="1" latinLnBrk="0" hangingPunct="1">
                  <a:defRPr sz="4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2455602" algn="l" defTabSz="2455602" rtl="0" eaLnBrk="1" latinLnBrk="0" hangingPunct="1">
                  <a:defRPr sz="4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3683403" algn="l" defTabSz="2455602" rtl="0" eaLnBrk="1" latinLnBrk="0" hangingPunct="1">
                  <a:defRPr sz="4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4911204" algn="l" defTabSz="2455602" rtl="0" eaLnBrk="1" latinLnBrk="0" hangingPunct="1">
                  <a:defRPr sz="4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6139005" algn="l" defTabSz="2455602" rtl="0" eaLnBrk="1" latinLnBrk="0" hangingPunct="1">
                  <a:defRPr sz="4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7366806" algn="l" defTabSz="2455602" rtl="0" eaLnBrk="1" latinLnBrk="0" hangingPunct="1">
                  <a:defRPr sz="4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8594607" algn="l" defTabSz="2455602" rtl="0" eaLnBrk="1" latinLnBrk="0" hangingPunct="1">
                  <a:defRPr sz="4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9822408" algn="l" defTabSz="2455602" rtl="0" eaLnBrk="1" latinLnBrk="0" hangingPunct="1">
                  <a:defRPr sz="4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lvl="1" algn="ctr" defTabSz="3041755" eaLnBrk="0" hangingPunct="0">
                  <a:buClr>
                    <a:srgbClr val="782327"/>
                  </a:buClr>
                  <a:buSzPct val="152000"/>
                </a:pPr>
                <a:endParaRPr lang="en-US" sz="3200" b="1" cap="all" dirty="0">
                  <a:ea typeface="Calibri" charset="0"/>
                  <a:cs typeface="Calibri" charset="0"/>
                </a:endParaRPr>
              </a:p>
              <a:p>
                <a:pPr marL="0" lvl="1" algn="ctr" defTabSz="3041755" eaLnBrk="0" hangingPunct="0">
                  <a:buClr>
                    <a:srgbClr val="782327"/>
                  </a:buClr>
                  <a:buSzPct val="152000"/>
                </a:pPr>
                <a:endParaRPr lang="en-US" sz="3200" b="1" cap="all" dirty="0">
                  <a:ea typeface="Calibri" charset="0"/>
                  <a:cs typeface="Calibri" charset="0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chemeClr val="accent2">
                        <a:lumMod val="50000"/>
                      </a:schemeClr>
                    </a:solidFill>
                    <a:latin typeface="+mj-lt"/>
                  </a:rPr>
                  <a:t>HIV-related stigma in healthcare can delay testing, reduce adherence, and worsen outcomes for people living with HIV (PLWH)</a:t>
                </a:r>
                <a:r>
                  <a:rPr lang="en-US" sz="2400" baseline="30000" dirty="0">
                    <a:solidFill>
                      <a:schemeClr val="accent2">
                        <a:lumMod val="50000"/>
                      </a:schemeClr>
                    </a:solidFill>
                    <a:latin typeface="+mj-lt"/>
                  </a:rPr>
                  <a:t>1</a:t>
                </a:r>
                <a:endParaRPr lang="en-US" sz="2400" dirty="0">
                  <a:solidFill>
                    <a:schemeClr val="accent2">
                      <a:lumMod val="50000"/>
                    </a:schemeClr>
                  </a:solidFill>
                  <a:latin typeface="+mj-lt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chemeClr val="accent2">
                        <a:lumMod val="50000"/>
                      </a:schemeClr>
                    </a:solidFill>
                    <a:latin typeface="+mj-lt"/>
                  </a:rPr>
                  <a:t>In Ecuador, HIV remains stigmatized in care settings, and remote island communities face added privacy and workforce constraints</a:t>
                </a:r>
                <a:r>
                  <a:rPr lang="en-US" sz="2400" baseline="30000" dirty="0">
                    <a:solidFill>
                      <a:schemeClr val="accent2">
                        <a:lumMod val="50000"/>
                      </a:schemeClr>
                    </a:solidFill>
                    <a:latin typeface="+mj-lt"/>
                  </a:rPr>
                  <a:t>2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chemeClr val="accent2">
                        <a:lumMod val="50000"/>
                      </a:schemeClr>
                    </a:solidFill>
                    <a:latin typeface="+mj-lt"/>
                  </a:rPr>
                  <a:t>The Galápagos context is unique: geographic isolation, limited specialty services, and close-knit social networks</a:t>
                </a:r>
                <a:r>
                  <a:rPr lang="en-US" sz="2400" baseline="30000" dirty="0">
                    <a:solidFill>
                      <a:schemeClr val="accent2">
                        <a:lumMod val="50000"/>
                      </a:schemeClr>
                    </a:solidFill>
                    <a:latin typeface="+mj-lt"/>
                  </a:rPr>
                  <a:t>2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chemeClr val="accent2">
                        <a:lumMod val="50000"/>
                      </a:schemeClr>
                    </a:solidFill>
                    <a:latin typeface="+mj-lt"/>
                  </a:rPr>
                  <a:t> Little is known about healthcare worker’s related stigma in the Galápagos Islands</a:t>
                </a:r>
                <a:r>
                  <a:rPr lang="en-US" sz="2400" baseline="30000" dirty="0">
                    <a:solidFill>
                      <a:schemeClr val="accent2">
                        <a:lumMod val="50000"/>
                      </a:schemeClr>
                    </a:solidFill>
                    <a:latin typeface="+mj-lt"/>
                  </a:rPr>
                  <a:t>3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sz="2400" dirty="0">
                  <a:solidFill>
                    <a:schemeClr val="accent2">
                      <a:lumMod val="50000"/>
                    </a:schemeClr>
                  </a:solidFill>
                  <a:latin typeface="+mj-lt"/>
                </a:endParaRPr>
              </a:p>
            </p:txBody>
          </p:sp>
        </p:grp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391B0CB-7247-5E2F-F1D1-6171E062D9AA}"/>
                </a:ext>
              </a:extLst>
            </p:cNvPr>
            <p:cNvSpPr txBox="1">
              <a:spLocks/>
            </p:cNvSpPr>
            <p:nvPr/>
          </p:nvSpPr>
          <p:spPr>
            <a:xfrm>
              <a:off x="1121383" y="2979641"/>
              <a:ext cx="8784284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1" algn="ctr" defTabSz="3041755" eaLnBrk="0" hangingPunct="0">
                <a:buClr>
                  <a:srgbClr val="782327"/>
                </a:buClr>
                <a:buSzPct val="152000"/>
              </a:pPr>
              <a:r>
                <a:rPr lang="en-US" sz="2800" b="1" cap="all" dirty="0">
                  <a:ea typeface="Calibri" charset="0"/>
                  <a:cs typeface="Calibri" charset="0"/>
                </a:rPr>
                <a:t>Background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36661623"/>
      </p:ext>
    </p:extLst>
  </p:cSld>
  <p:clrMapOvr>
    <a:masterClrMapping/>
  </p:clrMapOvr>
</p:sld>
</file>

<file path=ppt/theme/theme1.xml><?xml version="1.0" encoding="utf-8"?>
<a:theme xmlns:a="http://schemas.openxmlformats.org/drawingml/2006/main" name="SON Stnd 1">
  <a:themeElements>
    <a:clrScheme name="SON Color Palette">
      <a:dk1>
        <a:srgbClr val="00233D"/>
      </a:dk1>
      <a:lt1>
        <a:srgbClr val="FFFFFF"/>
      </a:lt1>
      <a:dk2>
        <a:srgbClr val="7BAFD4"/>
      </a:dk2>
      <a:lt2>
        <a:srgbClr val="BED6DB"/>
      </a:lt2>
      <a:accent1>
        <a:srgbClr val="003150"/>
      </a:accent1>
      <a:accent2>
        <a:srgbClr val="A5ACAF"/>
      </a:accent2>
      <a:accent3>
        <a:srgbClr val="A5D867"/>
      </a:accent3>
      <a:accent4>
        <a:srgbClr val="E4D5D3"/>
      </a:accent4>
      <a:accent5>
        <a:srgbClr val="D6938A"/>
      </a:accent5>
      <a:accent6>
        <a:srgbClr val="EDE8C4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4" id="{2F98C1D4-AA61-414F-A71A-E1D2E2B59454}" vid="{36018F3F-CBFC-554A-8218-D144B00F117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B9859A42727E84CAE3BC9F4C3190CFD" ma:contentTypeVersion="3" ma:contentTypeDescription="Create a new document." ma:contentTypeScope="" ma:versionID="7fa629632a3e2f2e015b0af768f89ad2">
  <xsd:schema xmlns:xsd="http://www.w3.org/2001/XMLSchema" xmlns:xs="http://www.w3.org/2001/XMLSchema" xmlns:p="http://schemas.microsoft.com/office/2006/metadata/properties" xmlns:ns2="b728e02d-9ae8-4f14-8123-c5291f222428" targetNamespace="http://schemas.microsoft.com/office/2006/metadata/properties" ma:root="true" ma:fieldsID="2807bba0651698545f7a066dd4f179d1" ns2:_="">
    <xsd:import namespace="b728e02d-9ae8-4f14-8123-c5291f22242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28e02d-9ae8-4f14-8123-c5291f2224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00D432A-9D28-4694-B827-1DFDC8E4D643}">
  <ds:schemaRefs>
    <ds:schemaRef ds:uri="8df628f5-26fc-432c-986f-cf366109a24e"/>
    <ds:schemaRef ds:uri="7e86d7e4-945d-43a1-8828-bce84e7da022"/>
    <ds:schemaRef ds:uri="http://www.w3.org/XML/1998/namespace"/>
    <ds:schemaRef ds:uri="http://purl.org/dc/terms/"/>
    <ds:schemaRef ds:uri="http://purl.org/dc/dcmitype/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465B03D7-8640-4F97-8473-8B567308815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38E1967-4179-4EA2-81F3-A18D01E92E15}"/>
</file>

<file path=docProps/app.xml><?xml version="1.0" encoding="utf-8"?>
<Properties xmlns="http://schemas.openxmlformats.org/officeDocument/2006/extended-properties" xmlns:vt="http://schemas.openxmlformats.org/officeDocument/2006/docPropsVTypes">
  <Template>SON 72x42 3 column poster - 2026</Template>
  <TotalTime>2741</TotalTime>
  <Words>855</Words>
  <Application>Microsoft Macintosh PowerPoint</Application>
  <PresentationFormat>Custom</PresentationFormat>
  <Paragraphs>111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Georgia</vt:lpstr>
      <vt:lpstr>Open Sans</vt:lpstr>
      <vt:lpstr>SON Stnd 1</vt:lpstr>
      <vt:lpstr>PowerPoint Presentation</vt:lpstr>
    </vt:vector>
  </TitlesOfParts>
  <Company>UNC Chapel Hill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Davis, Suja</dc:creator>
  <cp:lastModifiedBy>Linares, Grace</cp:lastModifiedBy>
  <cp:revision>4</cp:revision>
  <dcterms:created xsi:type="dcterms:W3CDTF">2026-04-07T16:58:54Z</dcterms:created>
  <dcterms:modified xsi:type="dcterms:W3CDTF">2026-04-14T22:41:02Z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0x010100AB9859A42727E84CAE3BC9F4C3190CFD</vt:lpwstr>
  </property>
</Properties>
</file>