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4"/>
  </p:sldMasterIdLst>
  <p:notesMasterIdLst>
    <p:notesMasterId r:id="rId6"/>
  </p:notesMasterIdLst>
  <p:sldIdLst>
    <p:sldId id="256" r:id="rId5"/>
  </p:sldIdLst>
  <p:sldSz cx="32918400" cy="19202400"/>
  <p:notesSz cx="6858000" cy="9144000"/>
  <p:defaultTextStyle>
    <a:defPPr>
      <a:defRPr lang="en-US"/>
    </a:defPPr>
    <a:lvl1pPr marL="0" algn="l" defTabSz="2501798" rtl="0" eaLnBrk="1" latinLnBrk="0" hangingPunct="1">
      <a:defRPr sz="4925" kern="1200">
        <a:solidFill>
          <a:schemeClr val="tx1"/>
        </a:solidFill>
        <a:latin typeface="+mn-lt"/>
        <a:ea typeface="+mn-ea"/>
        <a:cs typeface="+mn-cs"/>
      </a:defRPr>
    </a:lvl1pPr>
    <a:lvl2pPr marL="1250899" algn="l" defTabSz="2501798" rtl="0" eaLnBrk="1" latinLnBrk="0" hangingPunct="1">
      <a:defRPr sz="4925" kern="1200">
        <a:solidFill>
          <a:schemeClr val="tx1"/>
        </a:solidFill>
        <a:latin typeface="+mn-lt"/>
        <a:ea typeface="+mn-ea"/>
        <a:cs typeface="+mn-cs"/>
      </a:defRPr>
    </a:lvl2pPr>
    <a:lvl3pPr marL="2501798" algn="l" defTabSz="2501798" rtl="0" eaLnBrk="1" latinLnBrk="0" hangingPunct="1">
      <a:defRPr sz="4925" kern="1200">
        <a:solidFill>
          <a:schemeClr val="tx1"/>
        </a:solidFill>
        <a:latin typeface="+mn-lt"/>
        <a:ea typeface="+mn-ea"/>
        <a:cs typeface="+mn-cs"/>
      </a:defRPr>
    </a:lvl3pPr>
    <a:lvl4pPr marL="3752698" algn="l" defTabSz="2501798" rtl="0" eaLnBrk="1" latinLnBrk="0" hangingPunct="1">
      <a:defRPr sz="4925" kern="1200">
        <a:solidFill>
          <a:schemeClr val="tx1"/>
        </a:solidFill>
        <a:latin typeface="+mn-lt"/>
        <a:ea typeface="+mn-ea"/>
        <a:cs typeface="+mn-cs"/>
      </a:defRPr>
    </a:lvl4pPr>
    <a:lvl5pPr marL="5003597" algn="l" defTabSz="2501798" rtl="0" eaLnBrk="1" latinLnBrk="0" hangingPunct="1">
      <a:defRPr sz="4925" kern="1200">
        <a:solidFill>
          <a:schemeClr val="tx1"/>
        </a:solidFill>
        <a:latin typeface="+mn-lt"/>
        <a:ea typeface="+mn-ea"/>
        <a:cs typeface="+mn-cs"/>
      </a:defRPr>
    </a:lvl5pPr>
    <a:lvl6pPr marL="6254496" algn="l" defTabSz="2501798" rtl="0" eaLnBrk="1" latinLnBrk="0" hangingPunct="1">
      <a:defRPr sz="4925" kern="1200">
        <a:solidFill>
          <a:schemeClr val="tx1"/>
        </a:solidFill>
        <a:latin typeface="+mn-lt"/>
        <a:ea typeface="+mn-ea"/>
        <a:cs typeface="+mn-cs"/>
      </a:defRPr>
    </a:lvl6pPr>
    <a:lvl7pPr marL="7505395" algn="l" defTabSz="2501798" rtl="0" eaLnBrk="1" latinLnBrk="0" hangingPunct="1">
      <a:defRPr sz="4925" kern="1200">
        <a:solidFill>
          <a:schemeClr val="tx1"/>
        </a:solidFill>
        <a:latin typeface="+mn-lt"/>
        <a:ea typeface="+mn-ea"/>
        <a:cs typeface="+mn-cs"/>
      </a:defRPr>
    </a:lvl7pPr>
    <a:lvl8pPr marL="8756294" algn="l" defTabSz="2501798" rtl="0" eaLnBrk="1" latinLnBrk="0" hangingPunct="1">
      <a:defRPr sz="4925" kern="1200">
        <a:solidFill>
          <a:schemeClr val="tx1"/>
        </a:solidFill>
        <a:latin typeface="+mn-lt"/>
        <a:ea typeface="+mn-ea"/>
        <a:cs typeface="+mn-cs"/>
      </a:defRPr>
    </a:lvl8pPr>
    <a:lvl9pPr marL="10007194" algn="l" defTabSz="2501798" rtl="0" eaLnBrk="1" latinLnBrk="0" hangingPunct="1">
      <a:defRPr sz="492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048" userDrawn="1">
          <p15:clr>
            <a:srgbClr val="A4A3A4"/>
          </p15:clr>
        </p15:guide>
        <p15:guide id="2" pos="10368" userDrawn="1">
          <p15:clr>
            <a:srgbClr val="A4A3A4"/>
          </p15:clr>
        </p15:guide>
        <p15:guide id="3" pos="288" userDrawn="1">
          <p15:clr>
            <a:srgbClr val="A4A3A4"/>
          </p15:clr>
        </p15:guide>
        <p15:guide id="4" pos="6600" userDrawn="1">
          <p15:clr>
            <a:srgbClr val="A4A3A4"/>
          </p15:clr>
        </p15:guide>
        <p15:guide id="5" pos="20446" userDrawn="1">
          <p15:clr>
            <a:srgbClr val="A4A3A4"/>
          </p15:clr>
        </p15:guide>
        <p15:guide id="6" pos="14033" userDrawn="1">
          <p15:clr>
            <a:srgbClr val="A4A3A4"/>
          </p15:clr>
        </p15:guide>
        <p15:guide id="7" pos="7032" userDrawn="1">
          <p15:clr>
            <a:srgbClr val="A4A3A4"/>
          </p15:clr>
        </p15:guide>
        <p15:guide id="8" pos="13800" userDrawn="1">
          <p15:clr>
            <a:srgbClr val="A4A3A4"/>
          </p15:clr>
        </p15:guide>
        <p15:guide id="9" pos="10296" userDrawn="1">
          <p15:clr>
            <a:srgbClr val="A4A3A4"/>
          </p15:clr>
        </p15:guide>
        <p15:guide id="10" pos="13597" userDrawn="1">
          <p15:clr>
            <a:srgbClr val="A4A3A4"/>
          </p15:clr>
        </p15:guide>
        <p15:guide id="11" pos="10440" userDrawn="1">
          <p15:clr>
            <a:srgbClr val="A4A3A4"/>
          </p15:clr>
        </p15:guide>
        <p15:guide id="12" pos="68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94B"/>
    <a:srgbClr val="7BAF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915"/>
    <p:restoredTop sz="95694"/>
  </p:normalViewPr>
  <p:slideViewPr>
    <p:cSldViewPr snapToGrid="0" snapToObjects="1" showGuides="1">
      <p:cViewPr varScale="1">
        <p:scale>
          <a:sx n="37" d="100"/>
          <a:sy n="37" d="100"/>
        </p:scale>
        <p:origin x="1992" y="216"/>
      </p:cViewPr>
      <p:guideLst>
        <p:guide orient="horz" pos="6048"/>
        <p:guide pos="10368"/>
        <p:guide pos="288"/>
        <p:guide pos="6600"/>
        <p:guide pos="20446"/>
        <p:guide pos="14033"/>
        <p:guide pos="7032"/>
        <p:guide pos="13800"/>
        <p:guide pos="10296"/>
        <p:guide pos="13597"/>
        <p:guide pos="10440"/>
        <p:guide pos="683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B382F8-148A-EF48-8090-60B8A6B2861B}" type="datetimeFigureOut">
              <a:rPr lang="en-US" smtClean="0"/>
              <a:t>4/14/26</a:t>
            </a:fld>
            <a:endParaRPr lang="en-US"/>
          </a:p>
        </p:txBody>
      </p:sp>
      <p:sp>
        <p:nvSpPr>
          <p:cNvPr id="4" name="Slide Image Placeholder 3"/>
          <p:cNvSpPr>
            <a:spLocks noGrp="1" noRot="1" noChangeAspect="1"/>
          </p:cNvSpPr>
          <p:nvPr>
            <p:ph type="sldImg" idx="2"/>
          </p:nvPr>
        </p:nvSpPr>
        <p:spPr>
          <a:xfrm>
            <a:off x="784225" y="1143000"/>
            <a:ext cx="52895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F8C42C-77DF-AB4F-89FF-81B741A34100}" type="slidenum">
              <a:rPr lang="en-US" smtClean="0"/>
              <a:t>‹#›</a:t>
            </a:fld>
            <a:endParaRPr lang="en-US"/>
          </a:p>
        </p:txBody>
      </p:sp>
    </p:spTree>
    <p:extLst>
      <p:ext uri="{BB962C8B-B14F-4D97-AF65-F5344CB8AC3E}">
        <p14:creationId xmlns:p14="http://schemas.microsoft.com/office/powerpoint/2010/main" val="1558991171"/>
      </p:ext>
    </p:extLst>
  </p:cSld>
  <p:clrMap bg1="lt1" tx1="dk1" bg2="lt2" tx2="dk2" accent1="accent1" accent2="accent2" accent3="accent3" accent4="accent4" accent5="accent5" accent6="accent6" hlink="hlink" folHlink="folHlink"/>
  <p:notesStyle>
    <a:lvl1pPr marL="0" algn="l" defTabSz="2501798" rtl="0" eaLnBrk="1" latinLnBrk="0" hangingPunct="1">
      <a:defRPr sz="3283" kern="1200">
        <a:solidFill>
          <a:schemeClr val="tx1"/>
        </a:solidFill>
        <a:latin typeface="+mn-lt"/>
        <a:ea typeface="+mn-ea"/>
        <a:cs typeface="+mn-cs"/>
      </a:defRPr>
    </a:lvl1pPr>
    <a:lvl2pPr marL="1250899" algn="l" defTabSz="2501798" rtl="0" eaLnBrk="1" latinLnBrk="0" hangingPunct="1">
      <a:defRPr sz="3283" kern="1200">
        <a:solidFill>
          <a:schemeClr val="tx1"/>
        </a:solidFill>
        <a:latin typeface="+mn-lt"/>
        <a:ea typeface="+mn-ea"/>
        <a:cs typeface="+mn-cs"/>
      </a:defRPr>
    </a:lvl2pPr>
    <a:lvl3pPr marL="2501798" algn="l" defTabSz="2501798" rtl="0" eaLnBrk="1" latinLnBrk="0" hangingPunct="1">
      <a:defRPr sz="3283" kern="1200">
        <a:solidFill>
          <a:schemeClr val="tx1"/>
        </a:solidFill>
        <a:latin typeface="+mn-lt"/>
        <a:ea typeface="+mn-ea"/>
        <a:cs typeface="+mn-cs"/>
      </a:defRPr>
    </a:lvl3pPr>
    <a:lvl4pPr marL="3752698" algn="l" defTabSz="2501798" rtl="0" eaLnBrk="1" latinLnBrk="0" hangingPunct="1">
      <a:defRPr sz="3283" kern="1200">
        <a:solidFill>
          <a:schemeClr val="tx1"/>
        </a:solidFill>
        <a:latin typeface="+mn-lt"/>
        <a:ea typeface="+mn-ea"/>
        <a:cs typeface="+mn-cs"/>
      </a:defRPr>
    </a:lvl4pPr>
    <a:lvl5pPr marL="5003597" algn="l" defTabSz="2501798" rtl="0" eaLnBrk="1" latinLnBrk="0" hangingPunct="1">
      <a:defRPr sz="3283" kern="1200">
        <a:solidFill>
          <a:schemeClr val="tx1"/>
        </a:solidFill>
        <a:latin typeface="+mn-lt"/>
        <a:ea typeface="+mn-ea"/>
        <a:cs typeface="+mn-cs"/>
      </a:defRPr>
    </a:lvl5pPr>
    <a:lvl6pPr marL="6254496" algn="l" defTabSz="2501798" rtl="0" eaLnBrk="1" latinLnBrk="0" hangingPunct="1">
      <a:defRPr sz="3283" kern="1200">
        <a:solidFill>
          <a:schemeClr val="tx1"/>
        </a:solidFill>
        <a:latin typeface="+mn-lt"/>
        <a:ea typeface="+mn-ea"/>
        <a:cs typeface="+mn-cs"/>
      </a:defRPr>
    </a:lvl6pPr>
    <a:lvl7pPr marL="7505395" algn="l" defTabSz="2501798" rtl="0" eaLnBrk="1" latinLnBrk="0" hangingPunct="1">
      <a:defRPr sz="3283" kern="1200">
        <a:solidFill>
          <a:schemeClr val="tx1"/>
        </a:solidFill>
        <a:latin typeface="+mn-lt"/>
        <a:ea typeface="+mn-ea"/>
        <a:cs typeface="+mn-cs"/>
      </a:defRPr>
    </a:lvl7pPr>
    <a:lvl8pPr marL="8756294" algn="l" defTabSz="2501798" rtl="0" eaLnBrk="1" latinLnBrk="0" hangingPunct="1">
      <a:defRPr sz="3283" kern="1200">
        <a:solidFill>
          <a:schemeClr val="tx1"/>
        </a:solidFill>
        <a:latin typeface="+mn-lt"/>
        <a:ea typeface="+mn-ea"/>
        <a:cs typeface="+mn-cs"/>
      </a:defRPr>
    </a:lvl8pPr>
    <a:lvl9pPr marL="10007194" algn="l" defTabSz="2501798" rtl="0" eaLnBrk="1" latinLnBrk="0" hangingPunct="1">
      <a:defRPr sz="328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84225" y="1143000"/>
            <a:ext cx="5289550" cy="3086100"/>
          </a:xfrm>
        </p:spPr>
      </p:sp>
      <p:sp>
        <p:nvSpPr>
          <p:cNvPr id="3" name="Notes Placeholder 2"/>
          <p:cNvSpPr>
            <a:spLocks noGrp="1"/>
          </p:cNvSpPr>
          <p:nvPr>
            <p:ph type="body" idx="1"/>
          </p:nvPr>
        </p:nvSpPr>
        <p:spPr/>
        <p:txBody>
          <a:bodyPr/>
          <a:lstStyle/>
          <a:p>
            <a:r>
              <a:rPr lang="en-US" strike="noStrike" baseline="0" dirty="0"/>
              <a:t>72”w x 42”h poster (PhD Posters-$64.95) Sized for SON 6ft Roll Displays. File size is 36” w x 21” h, </a:t>
            </a:r>
            <a:r>
              <a:rPr lang="en-US" b="0" strike="noStrike" baseline="0" dirty="0">
                <a:solidFill>
                  <a:srgbClr val="C00000"/>
                </a:solidFill>
              </a:rPr>
              <a:t>(</a:t>
            </a:r>
            <a:r>
              <a:rPr lang="en-US" b="0" strike="noStrike" baseline="0" dirty="0">
                <a:solidFill>
                  <a:schemeClr val="accent2">
                    <a:lumMod val="75000"/>
                  </a:schemeClr>
                </a:solidFill>
              </a:rPr>
              <a:t>IMPORTANT note for PhD Posters upon submission of poster</a:t>
            </a:r>
            <a:r>
              <a:rPr lang="en-US" b="0" strike="noStrike" baseline="0" dirty="0">
                <a:solidFill>
                  <a:srgbClr val="C00000"/>
                </a:solidFill>
              </a:rPr>
              <a:t>)</a:t>
            </a:r>
            <a:r>
              <a:rPr lang="en-US" b="1" strike="noStrike" baseline="0" dirty="0"/>
              <a:t> print at 200%; </a:t>
            </a:r>
            <a:r>
              <a:rPr lang="en-US" strike="noStrike" baseline="0" dirty="0"/>
              <a:t>Trim leaving a </a:t>
            </a:r>
            <a:r>
              <a:rPr lang="en-US" strike="noStrike" baseline="0"/>
              <a:t>white 1/2” </a:t>
            </a:r>
            <a:r>
              <a:rPr lang="en-US" strike="noStrike" baseline="0" dirty="0"/>
              <a:t>edge around all sides of poster</a:t>
            </a:r>
            <a:endParaRPr lang="en-US" strike="noStrike" dirty="0"/>
          </a:p>
        </p:txBody>
      </p:sp>
      <p:sp>
        <p:nvSpPr>
          <p:cNvPr id="4" name="Slide Number Placeholder 3"/>
          <p:cNvSpPr>
            <a:spLocks noGrp="1"/>
          </p:cNvSpPr>
          <p:nvPr>
            <p:ph type="sldNum" sz="quarter" idx="10"/>
          </p:nvPr>
        </p:nvSpPr>
        <p:spPr/>
        <p:txBody>
          <a:bodyPr/>
          <a:lstStyle/>
          <a:p>
            <a:fld id="{BAF8C42C-77DF-AB4F-89FF-81B741A34100}" type="slidenum">
              <a:rPr lang="en-US" smtClean="0"/>
              <a:t>1</a:t>
            </a:fld>
            <a:endParaRPr lang="en-US"/>
          </a:p>
        </p:txBody>
      </p:sp>
    </p:spTree>
    <p:extLst>
      <p:ext uri="{BB962C8B-B14F-4D97-AF65-F5344CB8AC3E}">
        <p14:creationId xmlns:p14="http://schemas.microsoft.com/office/powerpoint/2010/main" val="51663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76068" y="452338"/>
            <a:ext cx="27200209" cy="1017318"/>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537053436"/>
      </p:ext>
    </p:extLst>
  </p:cSld>
  <p:clrMapOvr>
    <a:masterClrMapping/>
  </p:clrMapOvr>
  <p:extLst>
    <p:ext uri="{DCECCB84-F9BA-43D5-87BE-67443E8EF086}">
      <p15:sldGuideLst xmlns:p15="http://schemas.microsoft.com/office/powerpoint/2012/main">
        <p15:guide id="1" orient="horz" pos="14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28600" y="17593497"/>
            <a:ext cx="32461200" cy="1380303"/>
          </a:xfrm>
          <a:prstGeom prst="rect">
            <a:avLst/>
          </a:prstGeom>
          <a:solidFill>
            <a:srgbClr val="7BAFD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flipV="1">
            <a:off x="228600" y="17547776"/>
            <a:ext cx="32461200" cy="45720"/>
          </a:xfrm>
          <a:prstGeom prst="rect">
            <a:avLst/>
          </a:prstGeom>
          <a:solidFill>
            <a:srgbClr val="0031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Rectangle 4"/>
          <p:cNvSpPr/>
          <p:nvPr userDrawn="1"/>
        </p:nvSpPr>
        <p:spPr>
          <a:xfrm>
            <a:off x="228600" y="226732"/>
            <a:ext cx="32461200" cy="1497315"/>
          </a:xfrm>
          <a:prstGeom prst="rect">
            <a:avLst/>
          </a:prstGeom>
          <a:solidFill>
            <a:srgbClr val="1329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blue symbol with white outline  AI-generated content may be incorrect.">
            <a:extLst>
              <a:ext uri="{FF2B5EF4-FFF2-40B4-BE49-F238E27FC236}">
                <a16:creationId xmlns:a16="http://schemas.microsoft.com/office/drawing/2014/main" id="{C59D780B-C60E-18A0-4633-AC1BCC8E5D06}"/>
              </a:ext>
            </a:extLst>
          </p:cNvPr>
          <p:cNvPicPr>
            <a:picLocks noChangeAspect="1"/>
          </p:cNvPicPr>
          <p:nvPr userDrawn="1"/>
        </p:nvPicPr>
        <p:blipFill>
          <a:blip r:embed="rId3"/>
          <a:stretch>
            <a:fillRect/>
          </a:stretch>
        </p:blipFill>
        <p:spPr>
          <a:xfrm>
            <a:off x="940587" y="546992"/>
            <a:ext cx="1908082" cy="1497315"/>
          </a:xfrm>
          <a:prstGeom prst="rect">
            <a:avLst/>
          </a:prstGeom>
        </p:spPr>
      </p:pic>
      <p:sp>
        <p:nvSpPr>
          <p:cNvPr id="4" name="TextBox 15">
            <a:extLst>
              <a:ext uri="{FF2B5EF4-FFF2-40B4-BE49-F238E27FC236}">
                <a16:creationId xmlns:a16="http://schemas.microsoft.com/office/drawing/2014/main" id="{0C6FC605-429A-F85C-6294-F0E23A33535A}"/>
              </a:ext>
            </a:extLst>
          </p:cNvPr>
          <p:cNvSpPr txBox="1">
            <a:spLocks noChangeArrowheads="1"/>
          </p:cNvSpPr>
          <p:nvPr userDrawn="1"/>
        </p:nvSpPr>
        <p:spPr bwMode="auto">
          <a:xfrm>
            <a:off x="940587" y="18054547"/>
            <a:ext cx="115109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900">
                <a:solidFill>
                  <a:schemeClr val="tx1"/>
                </a:solidFill>
                <a:latin typeface="Calibri" charset="0"/>
              </a:defRPr>
            </a:lvl1pPr>
            <a:lvl2pPr marL="742950" indent="-285750">
              <a:defRPr sz="4900">
                <a:solidFill>
                  <a:schemeClr val="tx1"/>
                </a:solidFill>
                <a:latin typeface="Calibri" charset="0"/>
              </a:defRPr>
            </a:lvl2pPr>
            <a:lvl3pPr marL="1143000" indent="-228600">
              <a:defRPr sz="4900">
                <a:solidFill>
                  <a:schemeClr val="tx1"/>
                </a:solidFill>
                <a:latin typeface="Calibri" charset="0"/>
              </a:defRPr>
            </a:lvl3pPr>
            <a:lvl4pPr marL="1600200" indent="-228600">
              <a:defRPr sz="4900">
                <a:solidFill>
                  <a:schemeClr val="tx1"/>
                </a:solidFill>
                <a:latin typeface="Calibri" charset="0"/>
              </a:defRPr>
            </a:lvl4pPr>
            <a:lvl5pPr marL="2057400" indent="-228600">
              <a:defRPr sz="4900">
                <a:solidFill>
                  <a:schemeClr val="tx1"/>
                </a:solidFill>
                <a:latin typeface="Calibri" charset="0"/>
              </a:defRPr>
            </a:lvl5pPr>
            <a:lvl6pPr marL="2514600" indent="-228600" defTabSz="2500313" fontAlgn="base">
              <a:spcBef>
                <a:spcPct val="0"/>
              </a:spcBef>
              <a:spcAft>
                <a:spcPct val="0"/>
              </a:spcAft>
              <a:defRPr sz="4900">
                <a:solidFill>
                  <a:schemeClr val="tx1"/>
                </a:solidFill>
                <a:latin typeface="Calibri" charset="0"/>
              </a:defRPr>
            </a:lvl6pPr>
            <a:lvl7pPr marL="2971800" indent="-228600" defTabSz="2500313" fontAlgn="base">
              <a:spcBef>
                <a:spcPct val="0"/>
              </a:spcBef>
              <a:spcAft>
                <a:spcPct val="0"/>
              </a:spcAft>
              <a:defRPr sz="4900">
                <a:solidFill>
                  <a:schemeClr val="tx1"/>
                </a:solidFill>
                <a:latin typeface="Calibri" charset="0"/>
              </a:defRPr>
            </a:lvl7pPr>
            <a:lvl8pPr marL="3429000" indent="-228600" defTabSz="2500313" fontAlgn="base">
              <a:spcBef>
                <a:spcPct val="0"/>
              </a:spcBef>
              <a:spcAft>
                <a:spcPct val="0"/>
              </a:spcAft>
              <a:defRPr sz="4900">
                <a:solidFill>
                  <a:schemeClr val="tx1"/>
                </a:solidFill>
                <a:latin typeface="Calibri" charset="0"/>
              </a:defRPr>
            </a:lvl8pPr>
            <a:lvl9pPr marL="3886200" indent="-228600" defTabSz="2500313" fontAlgn="base">
              <a:spcBef>
                <a:spcPct val="0"/>
              </a:spcBef>
              <a:spcAft>
                <a:spcPct val="0"/>
              </a:spcAft>
              <a:defRPr sz="4900">
                <a:solidFill>
                  <a:schemeClr val="tx1"/>
                </a:solidFill>
                <a:latin typeface="Calibri" charset="0"/>
              </a:defRPr>
            </a:lvl9pPr>
          </a:lstStyle>
          <a:p>
            <a:pPr eaLnBrk="1" hangingPunct="1"/>
            <a:r>
              <a:rPr lang="en-US" altLang="x-none" sz="2400" dirty="0">
                <a:solidFill>
                  <a:schemeClr val="bg1"/>
                </a:solidFill>
                <a:latin typeface="Georgia" panose="02040502050405020303" pitchFamily="18" charset="0"/>
                <a:ea typeface="Open Sans" panose="020B0606030504020204" pitchFamily="34" charset="0"/>
                <a:cs typeface="Open Sans" panose="020B0606030504020204" pitchFamily="34" charset="0"/>
              </a:rPr>
              <a:t>The University of North Carolina at Chapel Hill</a:t>
            </a:r>
          </a:p>
        </p:txBody>
      </p:sp>
      <p:pic>
        <p:nvPicPr>
          <p:cNvPr id="8" name="Picture 7" descr="A black background with white text  AI-generated content may be incorrect.">
            <a:extLst>
              <a:ext uri="{FF2B5EF4-FFF2-40B4-BE49-F238E27FC236}">
                <a16:creationId xmlns:a16="http://schemas.microsoft.com/office/drawing/2014/main" id="{AA5D5D89-DC8C-902F-71AF-6F4BD06AA173}"/>
              </a:ext>
            </a:extLst>
          </p:cNvPr>
          <p:cNvPicPr>
            <a:picLocks noChangeAspect="1"/>
          </p:cNvPicPr>
          <p:nvPr userDrawn="1"/>
        </p:nvPicPr>
        <p:blipFill>
          <a:blip r:embed="rId4"/>
          <a:stretch>
            <a:fillRect/>
          </a:stretch>
        </p:blipFill>
        <p:spPr>
          <a:xfrm>
            <a:off x="28154776" y="17797934"/>
            <a:ext cx="3823037" cy="971428"/>
          </a:xfrm>
          <a:prstGeom prst="rect">
            <a:avLst/>
          </a:prstGeom>
        </p:spPr>
      </p:pic>
    </p:spTree>
    <p:extLst>
      <p:ext uri="{BB962C8B-B14F-4D97-AF65-F5344CB8AC3E}">
        <p14:creationId xmlns:p14="http://schemas.microsoft.com/office/powerpoint/2010/main" val="1986336899"/>
      </p:ext>
    </p:extLst>
  </p:cSld>
  <p:clrMap bg1="lt1" tx1="dk1" bg2="lt2" tx2="dk2" accent1="accent1" accent2="accent2" accent3="accent3" accent4="accent4" accent5="accent5" accent6="accent6" hlink="hlink" folHlink="folHlink"/>
  <p:sldLayoutIdLst>
    <p:sldLayoutId id="2147483677" r:id="rId1"/>
  </p:sldLayoutIdLst>
  <p:hf sldNum="0" hdr="0" ftr="0" dt="0"/>
  <p:txStyles>
    <p:title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p:titleStyle>
    <p:bodyStyle>
      <a:lvl1pPr marL="144015" indent="-144015" algn="l"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Char char=" "/>
        <a:defRPr sz="6720" b="0" i="0" kern="1200">
          <a:solidFill>
            <a:srgbClr val="003150"/>
          </a:solidFill>
          <a:latin typeface="Open Sans" charset="0"/>
          <a:ea typeface="Open Sans" charset="0"/>
          <a:cs typeface="Open Sans" charset="0"/>
        </a:defRPr>
      </a:lvl1pPr>
      <a:lvl2pPr marL="604862" indent="-288030" algn="l" defTabSz="1440144" rtl="0" eaLnBrk="1" latinLnBrk="0" hangingPunct="1">
        <a:lnSpc>
          <a:spcPct val="90000"/>
        </a:lnSpc>
        <a:spcBef>
          <a:spcPts val="316"/>
        </a:spcBef>
        <a:spcAft>
          <a:spcPts val="630"/>
        </a:spcAft>
        <a:buClr>
          <a:srgbClr val="5998C8"/>
        </a:buClr>
        <a:buFont typeface="Arial" charset="0"/>
        <a:buChar char="•"/>
        <a:defRPr sz="5880" b="0" i="0" kern="1200">
          <a:solidFill>
            <a:srgbClr val="003150"/>
          </a:solidFill>
          <a:latin typeface="Open Sans" charset="0"/>
          <a:ea typeface="Open Sans" charset="0"/>
          <a:cs typeface="Open Sans" charset="0"/>
        </a:defRPr>
      </a:lvl2pPr>
      <a:lvl3pPr marL="892889"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3pPr>
      <a:lvl4pPr marL="1180920"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4pPr>
      <a:lvl5pPr marL="1468947"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5pPr>
      <a:lvl6pPr marL="1732455"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6pPr>
      <a:lvl7pPr marL="2047450"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7pPr>
      <a:lvl8pPr marL="2362441"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8pPr>
      <a:lvl9pPr marL="2677433"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9pPr>
    </p:bodyStyle>
    <p:otherStyle>
      <a:defPPr>
        <a:defRPr lang="en-US"/>
      </a:defPPr>
      <a:lvl1pPr marL="0" algn="l" defTabSz="1440144" rtl="0" eaLnBrk="1" latinLnBrk="0" hangingPunct="1">
        <a:defRPr sz="2836" kern="1200">
          <a:solidFill>
            <a:schemeClr val="tx1"/>
          </a:solidFill>
          <a:latin typeface="+mn-lt"/>
          <a:ea typeface="+mn-ea"/>
          <a:cs typeface="+mn-cs"/>
        </a:defRPr>
      </a:lvl1pPr>
      <a:lvl2pPr marL="720070" algn="l" defTabSz="1440144" rtl="0" eaLnBrk="1" latinLnBrk="0" hangingPunct="1">
        <a:defRPr sz="2836" kern="1200">
          <a:solidFill>
            <a:schemeClr val="tx1"/>
          </a:solidFill>
          <a:latin typeface="+mn-lt"/>
          <a:ea typeface="+mn-ea"/>
          <a:cs typeface="+mn-cs"/>
        </a:defRPr>
      </a:lvl2pPr>
      <a:lvl3pPr marL="1440144" algn="l" defTabSz="1440144" rtl="0" eaLnBrk="1" latinLnBrk="0" hangingPunct="1">
        <a:defRPr sz="2836" kern="1200">
          <a:solidFill>
            <a:schemeClr val="tx1"/>
          </a:solidFill>
          <a:latin typeface="+mn-lt"/>
          <a:ea typeface="+mn-ea"/>
          <a:cs typeface="+mn-cs"/>
        </a:defRPr>
      </a:lvl3pPr>
      <a:lvl4pPr marL="2160217" algn="l" defTabSz="1440144" rtl="0" eaLnBrk="1" latinLnBrk="0" hangingPunct="1">
        <a:defRPr sz="2836" kern="1200">
          <a:solidFill>
            <a:schemeClr val="tx1"/>
          </a:solidFill>
          <a:latin typeface="+mn-lt"/>
          <a:ea typeface="+mn-ea"/>
          <a:cs typeface="+mn-cs"/>
        </a:defRPr>
      </a:lvl4pPr>
      <a:lvl5pPr marL="2880290" algn="l" defTabSz="1440144" rtl="0" eaLnBrk="1" latinLnBrk="0" hangingPunct="1">
        <a:defRPr sz="2836" kern="1200">
          <a:solidFill>
            <a:schemeClr val="tx1"/>
          </a:solidFill>
          <a:latin typeface="+mn-lt"/>
          <a:ea typeface="+mn-ea"/>
          <a:cs typeface="+mn-cs"/>
        </a:defRPr>
      </a:lvl5pPr>
      <a:lvl6pPr marL="3600360" algn="l" defTabSz="1440144" rtl="0" eaLnBrk="1" latinLnBrk="0" hangingPunct="1">
        <a:defRPr sz="2836" kern="1200">
          <a:solidFill>
            <a:schemeClr val="tx1"/>
          </a:solidFill>
          <a:latin typeface="+mn-lt"/>
          <a:ea typeface="+mn-ea"/>
          <a:cs typeface="+mn-cs"/>
        </a:defRPr>
      </a:lvl6pPr>
      <a:lvl7pPr marL="4320434" algn="l" defTabSz="1440144" rtl="0" eaLnBrk="1" latinLnBrk="0" hangingPunct="1">
        <a:defRPr sz="2836" kern="1200">
          <a:solidFill>
            <a:schemeClr val="tx1"/>
          </a:solidFill>
          <a:latin typeface="+mn-lt"/>
          <a:ea typeface="+mn-ea"/>
          <a:cs typeface="+mn-cs"/>
        </a:defRPr>
      </a:lvl7pPr>
      <a:lvl8pPr marL="5040504" algn="l" defTabSz="1440144" rtl="0" eaLnBrk="1" latinLnBrk="0" hangingPunct="1">
        <a:defRPr sz="2836" kern="1200">
          <a:solidFill>
            <a:schemeClr val="tx1"/>
          </a:solidFill>
          <a:latin typeface="+mn-lt"/>
          <a:ea typeface="+mn-ea"/>
          <a:cs typeface="+mn-cs"/>
        </a:defRPr>
      </a:lvl8pPr>
      <a:lvl9pPr marL="5760574" algn="l" defTabSz="1440144" rtl="0" eaLnBrk="1" latinLnBrk="0" hangingPunct="1">
        <a:defRPr sz="283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024" userDrawn="1">
          <p15:clr>
            <a:srgbClr val="F26B43"/>
          </p15:clr>
        </p15:guide>
        <p15:guide id="2" pos="144" userDrawn="1">
          <p15:clr>
            <a:srgbClr val="F26B43"/>
          </p15:clr>
        </p15:guide>
        <p15:guide id="3" pos="10368" userDrawn="1">
          <p15:clr>
            <a:srgbClr val="F26B43"/>
          </p15:clr>
        </p15:guide>
        <p15:guide id="4" pos="20592" userDrawn="1">
          <p15:clr>
            <a:srgbClr val="F26B43"/>
          </p15:clr>
        </p15:guide>
        <p15:guide id="5" orient="horz" pos="11952" userDrawn="1">
          <p15:clr>
            <a:srgbClr val="F26B43"/>
          </p15:clr>
        </p15:guide>
        <p15:guide id="6" orient="horz" pos="14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9"/>
          <p:cNvSpPr txBox="1">
            <a:spLocks noChangeArrowheads="1"/>
          </p:cNvSpPr>
          <p:nvPr/>
        </p:nvSpPr>
        <p:spPr bwMode="auto">
          <a:xfrm>
            <a:off x="381279" y="2340172"/>
            <a:ext cx="10408637" cy="3930741"/>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marR="0" lvl="1" indent="0" algn="ctr" defTabSz="4055471" rtl="0" eaLnBrk="0" fontAlgn="auto" latinLnBrk="0" hangingPunct="0">
              <a:lnSpc>
                <a:spcPct val="100000"/>
              </a:lnSpc>
              <a:spcBef>
                <a:spcPts val="0"/>
              </a:spcBef>
              <a:spcAft>
                <a:spcPts val="0"/>
              </a:spcAft>
              <a:buClr>
                <a:srgbClr val="782327"/>
              </a:buClr>
              <a:buSzPct val="152000"/>
              <a:buFontTx/>
              <a:buNone/>
              <a:tabLst/>
              <a:defRPr/>
            </a:pPr>
            <a:r>
              <a:rPr kumimoji="0" lang="en-US" sz="3200" b="1" i="0" u="none" strike="noStrike" kern="1200" cap="all" spc="0" normalizeH="0" baseline="0" noProof="0" dirty="0">
                <a:ln>
                  <a:noFill/>
                </a:ln>
                <a:solidFill>
                  <a:srgbClr val="7BAFD4"/>
                </a:solidFill>
                <a:effectLst/>
                <a:uLnTx/>
                <a:uFillTx/>
                <a:latin typeface="+mj-lt"/>
                <a:ea typeface="Calibri" charset="0"/>
                <a:cs typeface="Calibri" charset="0"/>
              </a:rPr>
              <a:t>Introduction</a:t>
            </a:r>
          </a:p>
          <a:p>
            <a:pPr marL="609570" marR="0" lvl="1" indent="-609570"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BED6DB">
                    <a:lumMod val="10000"/>
                  </a:srgbClr>
                </a:solidFill>
                <a:effectLst/>
                <a:uLnTx/>
                <a:uFillTx/>
                <a:ea typeface="+mn-ea"/>
                <a:cs typeface="Times New Roman" panose="02020603050405020304" pitchFamily="18" charset="0"/>
              </a:rPr>
              <a:t>Acuity-based severity scoring tools are widely used in ICUs to quantify patient acuity and guide clinical &amp; staffing decisions (Desai &amp; Gross, 2019; </a:t>
            </a:r>
            <a:r>
              <a:rPr kumimoji="0" lang="en-US" sz="2000" b="0" i="0" u="none" strike="noStrike" kern="1200" cap="none" spc="0" normalizeH="0" baseline="0" noProof="0" dirty="0" err="1">
                <a:ln>
                  <a:noFill/>
                </a:ln>
                <a:solidFill>
                  <a:srgbClr val="BED6DB">
                    <a:lumMod val="10000"/>
                  </a:srgbClr>
                </a:solidFill>
                <a:effectLst/>
                <a:uLnTx/>
                <a:uFillTx/>
                <a:ea typeface="+mn-ea"/>
                <a:cs typeface="Times New Roman" panose="02020603050405020304" pitchFamily="18" charset="0"/>
              </a:rPr>
              <a:t>Salluh</a:t>
            </a:r>
            <a:r>
              <a:rPr kumimoji="0" lang="en-US" sz="2000" b="0" i="0" u="none" strike="noStrike" kern="1200" cap="none" spc="0" normalizeH="0" baseline="0" noProof="0" dirty="0">
                <a:ln>
                  <a:noFill/>
                </a:ln>
                <a:solidFill>
                  <a:srgbClr val="BED6DB">
                    <a:lumMod val="10000"/>
                  </a:srgbClr>
                </a:solidFill>
                <a:effectLst/>
                <a:uLnTx/>
                <a:uFillTx/>
                <a:ea typeface="+mn-ea"/>
                <a:cs typeface="Times New Roman" panose="02020603050405020304" pitchFamily="18" charset="0"/>
              </a:rPr>
              <a:t> et al., 2025). These tools rely primarily on physiologic indicators to predict mortality risk and inform patient placement &amp; resource allocation (</a:t>
            </a:r>
            <a:r>
              <a:rPr kumimoji="0" lang="en-US" sz="2000" b="0" i="0" u="none" strike="noStrike" kern="1200" cap="none" spc="0" normalizeH="0" baseline="0" noProof="0" dirty="0" err="1">
                <a:ln>
                  <a:noFill/>
                </a:ln>
                <a:solidFill>
                  <a:srgbClr val="BED6DB">
                    <a:lumMod val="10000"/>
                  </a:srgbClr>
                </a:solidFill>
                <a:effectLst/>
                <a:uLnTx/>
                <a:uFillTx/>
                <a:ea typeface="+mn-ea"/>
                <a:cs typeface="Times New Roman" panose="02020603050405020304" pitchFamily="18" charset="0"/>
              </a:rPr>
              <a:t>Quintairos</a:t>
            </a:r>
            <a:r>
              <a:rPr kumimoji="0" lang="en-US" sz="2000" b="0" i="0" u="none" strike="noStrike" kern="1200" cap="none" spc="0" normalizeH="0" baseline="0" noProof="0" dirty="0">
                <a:ln>
                  <a:noFill/>
                </a:ln>
                <a:solidFill>
                  <a:srgbClr val="BED6DB">
                    <a:lumMod val="10000"/>
                  </a:srgbClr>
                </a:solidFill>
                <a:effectLst/>
                <a:uLnTx/>
                <a:uFillTx/>
                <a:ea typeface="+mn-ea"/>
                <a:cs typeface="Times New Roman" panose="02020603050405020304" pitchFamily="18" charset="0"/>
              </a:rPr>
              <a:t> et al., 2023; Stretch &amp; Shepherd, 2021).</a:t>
            </a:r>
          </a:p>
          <a:p>
            <a:pPr marL="609570" marR="0" lvl="1" indent="-609570"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BED6DB">
                    <a:lumMod val="10000"/>
                  </a:srgbClr>
                </a:solidFill>
                <a:effectLst/>
                <a:uLnTx/>
                <a:uFillTx/>
                <a:ea typeface="+mn-ea"/>
                <a:cs typeface="Times New Roman" panose="02020603050405020304" pitchFamily="18" charset="0"/>
              </a:rPr>
              <a:t>Despite their widespread use, severity scoring tools may not full capture the complexity of nursing workload, including cognitive, emotional, and organizational demands (</a:t>
            </a:r>
            <a:r>
              <a:rPr kumimoji="0" lang="en-US" sz="2000" b="0" i="0" u="none" strike="noStrike" kern="1200" cap="none" spc="0" normalizeH="0" baseline="0" noProof="0" dirty="0" err="1">
                <a:ln>
                  <a:noFill/>
                </a:ln>
                <a:solidFill>
                  <a:srgbClr val="BED6DB">
                    <a:lumMod val="10000"/>
                  </a:srgbClr>
                </a:solidFill>
                <a:effectLst/>
                <a:uLnTx/>
                <a:uFillTx/>
                <a:ea typeface="+mn-ea"/>
                <a:cs typeface="Times New Roman" panose="02020603050405020304" pitchFamily="18" charset="0"/>
              </a:rPr>
              <a:t>Carayon</a:t>
            </a:r>
            <a:r>
              <a:rPr kumimoji="0" lang="en-US" sz="2000" b="0" i="0" u="none" strike="noStrike" kern="1200" cap="none" spc="0" normalizeH="0" baseline="0" noProof="0" dirty="0">
                <a:ln>
                  <a:noFill/>
                </a:ln>
                <a:solidFill>
                  <a:srgbClr val="BED6DB">
                    <a:lumMod val="10000"/>
                  </a:srgbClr>
                </a:solidFill>
                <a:effectLst/>
                <a:uLnTx/>
                <a:uFillTx/>
                <a:ea typeface="+mn-ea"/>
                <a:cs typeface="Times New Roman" panose="02020603050405020304" pitchFamily="18" charset="0"/>
              </a:rPr>
              <a:t> &amp; </a:t>
            </a:r>
            <a:r>
              <a:rPr kumimoji="0" lang="en-US" sz="2000" b="0" i="0" u="none" strike="noStrike" kern="1200" cap="none" spc="0" normalizeH="0" baseline="0" noProof="0" dirty="0" err="1">
                <a:ln>
                  <a:noFill/>
                </a:ln>
                <a:solidFill>
                  <a:srgbClr val="BED6DB">
                    <a:lumMod val="10000"/>
                  </a:srgbClr>
                </a:solidFill>
                <a:effectLst/>
                <a:uLnTx/>
                <a:uFillTx/>
                <a:ea typeface="+mn-ea"/>
                <a:cs typeface="Times New Roman" panose="02020603050405020304" pitchFamily="18" charset="0"/>
              </a:rPr>
              <a:t>Gurses</a:t>
            </a:r>
            <a:r>
              <a:rPr kumimoji="0" lang="en-US" sz="2000" b="0" i="0" u="none" strike="noStrike" kern="1200" cap="none" spc="0" normalizeH="0" baseline="0" noProof="0" dirty="0">
                <a:ln>
                  <a:noFill/>
                </a:ln>
                <a:solidFill>
                  <a:srgbClr val="BED6DB">
                    <a:lumMod val="10000"/>
                  </a:srgbClr>
                </a:solidFill>
                <a:effectLst/>
                <a:uLnTx/>
                <a:uFillTx/>
                <a:ea typeface="+mn-ea"/>
                <a:cs typeface="Times New Roman" panose="02020603050405020304" pitchFamily="18" charset="0"/>
              </a:rPr>
              <a:t>, 2008; Griffiths et al., 2020).</a:t>
            </a:r>
          </a:p>
          <a:p>
            <a:pPr marL="609570" marR="0" lvl="1" indent="-609570"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BED6DB">
                    <a:lumMod val="10000"/>
                  </a:srgbClr>
                </a:solidFill>
                <a:effectLst/>
                <a:uLnTx/>
                <a:uFillTx/>
                <a:ea typeface="+mn-ea"/>
                <a:cs typeface="Times New Roman" panose="02020603050405020304" pitchFamily="18" charset="0"/>
              </a:rPr>
              <a:t>Nursing workload is a critical determinant of patient safety, staffing adequacy, and care quality in the ICU setting (Griffiths et al., 2020)</a:t>
            </a:r>
          </a:p>
          <a:p>
            <a:pPr marL="609570" marR="0" lvl="1" indent="-609570"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BED6DB">
                    <a:lumMod val="10000"/>
                  </a:srgbClr>
                </a:solidFill>
                <a:effectLst/>
                <a:uLnTx/>
                <a:uFillTx/>
                <a:ea typeface="+mn-ea"/>
                <a:cs typeface="Times New Roman" panose="02020603050405020304" pitchFamily="18" charset="0"/>
              </a:rPr>
              <a:t>Misalignment between measured acuity and real-time nursing workload may contribute to burnout, inefficient resource allocation, and adverse patient outcomes (Olakotan et al., 2025).</a:t>
            </a:r>
          </a:p>
        </p:txBody>
      </p:sp>
      <p:sp>
        <p:nvSpPr>
          <p:cNvPr id="4" name="Subtitle 2"/>
          <p:cNvSpPr txBox="1">
            <a:spLocks/>
          </p:cNvSpPr>
          <p:nvPr/>
        </p:nvSpPr>
        <p:spPr>
          <a:xfrm>
            <a:off x="2279592" y="2047350"/>
            <a:ext cx="27157680" cy="585644"/>
          </a:xfrm>
          <a:prstGeom prst="rect">
            <a:avLst/>
          </a:prstGeom>
        </p:spPr>
        <p:txBody>
          <a:bodyPr lIns="91440" rIns="91440">
            <a:normAutofit/>
          </a:bodyPr>
          <a:lstStyle>
            <a:lvl1pPr marL="0" indent="0" algn="r"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None/>
              <a:defRPr sz="3780" b="0" i="0" kern="1200" cap="all" spc="316" baseline="0">
                <a:solidFill>
                  <a:schemeClr val="tx2"/>
                </a:solidFill>
                <a:latin typeface="Open Sans Light" charset="0"/>
                <a:ea typeface="Open Sans Light" charset="0"/>
                <a:cs typeface="Open Sans Light" charset="0"/>
              </a:defRPr>
            </a:lvl1pPr>
            <a:lvl2pPr marL="720070"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2pPr>
            <a:lvl3pPr marL="1440144"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3pPr>
            <a:lvl4pPr marL="2160217"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4pPr>
            <a:lvl5pPr marL="2880290"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5pPr>
            <a:lvl6pPr marL="3600360"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6pPr>
            <a:lvl7pPr marL="432043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7pPr>
            <a:lvl8pPr marL="504050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8pPr>
            <a:lvl9pPr marL="576057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9pPr>
          </a:lstStyle>
          <a:p>
            <a:pPr algn="ctr">
              <a:lnSpc>
                <a:spcPct val="40000"/>
              </a:lnSpc>
            </a:pPr>
            <a:r>
              <a:rPr lang="en-US" sz="3600" dirty="0">
                <a:solidFill>
                  <a:srgbClr val="13294B"/>
                </a:solidFill>
                <a:latin typeface="Times New Roman"/>
                <a:ea typeface="Open Sans Light"/>
                <a:cs typeface="Times New Roman"/>
              </a:rPr>
              <a:t>LOGAN MONDAY &amp; Nancy Jo Thompson, DNP, MSN, RN (Honors Advisor)</a:t>
            </a:r>
            <a:endParaRPr lang="en-US" sz="3600" dirty="0">
              <a:solidFill>
                <a:srgbClr val="13294B"/>
              </a:solidFill>
              <a:latin typeface="Times New Roman" panose="02020603050405020304" pitchFamily="18" charset="0"/>
              <a:cs typeface="Times New Roman" panose="02020603050405020304" pitchFamily="18" charset="0"/>
            </a:endParaRPr>
          </a:p>
        </p:txBody>
      </p:sp>
      <p:sp>
        <p:nvSpPr>
          <p:cNvPr id="5" name="Title Placeholder 1"/>
          <p:cNvSpPr txBox="1">
            <a:spLocks/>
          </p:cNvSpPr>
          <p:nvPr/>
        </p:nvSpPr>
        <p:spPr>
          <a:xfrm>
            <a:off x="2880360" y="411261"/>
            <a:ext cx="27157680" cy="1017318"/>
          </a:xfrm>
          <a:prstGeom prst="rect">
            <a:avLst/>
          </a:prstGeom>
        </p:spPr>
        <p:txBody>
          <a:bodyPr vert="horz" lIns="91440" tIns="45720" rIns="91440" bIns="45720" rtlCol="0" anchor="b">
            <a:noAutofit/>
          </a:bodyPr>
          <a:lst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a:lstStyle>
          <a:p>
            <a:r>
              <a:rPr lang="en-US" sz="4400" dirty="0">
                <a:latin typeface="Times New Roman" panose="02020603050405020304" pitchFamily="18" charset="0"/>
                <a:cs typeface="Times New Roman" panose="02020603050405020304" pitchFamily="18" charset="0"/>
              </a:rPr>
              <a:t>Reconceptualizing Acuity in Critical Care: Integrating Nursing Workload into Staffing and Clinical Decision-Making</a:t>
            </a:r>
          </a:p>
        </p:txBody>
      </p:sp>
      <p:sp>
        <p:nvSpPr>
          <p:cNvPr id="8" name="Text Box 9"/>
          <p:cNvSpPr txBox="1">
            <a:spLocks noChangeArrowheads="1"/>
          </p:cNvSpPr>
          <p:nvPr/>
        </p:nvSpPr>
        <p:spPr bwMode="auto">
          <a:xfrm>
            <a:off x="22128480" y="2344547"/>
            <a:ext cx="10273859" cy="1131737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4055471" eaLnBrk="0" hangingPunct="0">
              <a:buClr>
                <a:srgbClr val="782327"/>
              </a:buClr>
              <a:buSzPct val="152000"/>
            </a:pPr>
            <a:r>
              <a:rPr lang="en-US" sz="3200" b="1" cap="all" dirty="0">
                <a:solidFill>
                  <a:srgbClr val="7BAFD4"/>
                </a:solidFill>
                <a:latin typeface="+mj-lt"/>
                <a:ea typeface="Calibri" charset="0"/>
                <a:cs typeface="Calibri" charset="0"/>
              </a:rPr>
              <a:t>Discussion</a:t>
            </a:r>
          </a:p>
          <a:p>
            <a:pPr marL="0" lvl="1" algn="ctr" defTabSz="4055471" eaLnBrk="0" hangingPunct="0">
              <a:spcAft>
                <a:spcPts val="971"/>
              </a:spcAft>
              <a:buClr>
                <a:srgbClr val="782327"/>
              </a:buClr>
              <a:buSzPct val="152000"/>
            </a:pPr>
            <a:r>
              <a:rPr lang="en-US" sz="2400" dirty="0">
                <a:solidFill>
                  <a:srgbClr val="7BAFD4"/>
                </a:solidFill>
                <a:latin typeface="+mj-lt"/>
                <a:cs typeface="Arial" pitchFamily="34" charset="0"/>
              </a:rPr>
              <a:t>Findings of this Review</a:t>
            </a:r>
          </a:p>
          <a:p>
            <a:pPr marL="608965" lvl="1" indent="-608965" defTabSz="4055471" eaLnBrk="0" hangingPunct="0">
              <a:spcAft>
                <a:spcPts val="971"/>
              </a:spcAft>
              <a:buClr>
                <a:srgbClr val="7BAFD4"/>
              </a:buClr>
              <a:buSzPct val="100000"/>
              <a:buFont typeface="Wingdings" pitchFamily="2" charset="2"/>
              <a:buChar char="v"/>
            </a:pPr>
            <a:r>
              <a:rPr lang="en-US" sz="2000" dirty="0">
                <a:solidFill>
                  <a:srgbClr val="13294B"/>
                </a:solidFill>
                <a:cs typeface="Arial"/>
              </a:rPr>
              <a:t>Severity scoring tools provide objective physiologic measures of acuity but consistently fail to capture subjective dimensions of workload (cognitive, emotional, organizational), creating a gap between measured and actual nursing demand.</a:t>
            </a:r>
            <a:endParaRPr lang="en-US" sz="2000" dirty="0">
              <a:solidFill>
                <a:srgbClr val="13294B"/>
              </a:solidFill>
              <a:ea typeface="Calibri Light"/>
              <a:cs typeface="Arial"/>
            </a:endParaRPr>
          </a:p>
          <a:p>
            <a:pPr marL="609570" lvl="1" indent="-609570" defTabSz="4055471" eaLnBrk="0" hangingPunct="0">
              <a:spcAft>
                <a:spcPts val="971"/>
              </a:spcAft>
              <a:buClr>
                <a:srgbClr val="7BAFD4"/>
              </a:buClr>
              <a:buSzPct val="100000"/>
              <a:buFont typeface="Wingdings" pitchFamily="2" charset="2"/>
              <a:buChar char="v"/>
            </a:pPr>
            <a:r>
              <a:rPr lang="en-US" sz="2000" dirty="0">
                <a:solidFill>
                  <a:srgbClr val="13294B"/>
                </a:solidFill>
                <a:cs typeface="Arial" pitchFamily="34" charset="0"/>
              </a:rPr>
              <a:t>Nursing workload is multifactorial, shaped not only by patient acuity but also by nurse experience, shift context, patient turnover, and unit-level factors, explaining variability not reflected in standardized tools. </a:t>
            </a:r>
          </a:p>
          <a:p>
            <a:pPr marL="609570" lvl="1" indent="-609570" defTabSz="4055471" eaLnBrk="0" hangingPunct="0">
              <a:spcAft>
                <a:spcPts val="971"/>
              </a:spcAft>
              <a:buClr>
                <a:srgbClr val="7BAFD4"/>
              </a:buClr>
              <a:buSzPct val="100000"/>
              <a:buFont typeface="Wingdings" pitchFamily="2" charset="2"/>
              <a:buChar char="v"/>
            </a:pPr>
            <a:r>
              <a:rPr lang="en-US" sz="2000" dirty="0">
                <a:solidFill>
                  <a:srgbClr val="13294B"/>
                </a:solidFill>
                <a:cs typeface="Arial" pitchFamily="34" charset="0"/>
              </a:rPr>
              <a:t>Objective and subjective workload do not consistently align, reinforcing that current acuity models may underestimate total nursing effort.</a:t>
            </a:r>
          </a:p>
          <a:p>
            <a:pPr marL="0" lvl="1" defTabSz="4055471" eaLnBrk="0" hangingPunct="0">
              <a:spcAft>
                <a:spcPts val="971"/>
              </a:spcAft>
              <a:buClr>
                <a:srgbClr val="7BAFD4"/>
              </a:buClr>
              <a:buSzPct val="100000"/>
            </a:pPr>
            <a:r>
              <a:rPr lang="en-US" sz="2000" b="1" dirty="0">
                <a:solidFill>
                  <a:srgbClr val="7BAFD4"/>
                </a:solidFill>
                <a:latin typeface="+mj-lt"/>
                <a:cs typeface="Arial"/>
              </a:rPr>
              <a:t>The Role of Severity Scoring Tools in Guiding Staffing Decisions</a:t>
            </a:r>
            <a:endParaRPr lang="en-US" sz="2000" b="1" dirty="0">
              <a:solidFill>
                <a:srgbClr val="7BAFD4"/>
              </a:solidFill>
              <a:latin typeface="+mj-lt"/>
              <a:ea typeface="Calibri Light"/>
              <a:cs typeface="Arial"/>
            </a:endParaRPr>
          </a:p>
          <a:p>
            <a:pPr marL="609570" lvl="1" indent="-609570" defTabSz="4055471" eaLnBrk="0" hangingPunct="0">
              <a:spcAft>
                <a:spcPts val="971"/>
              </a:spcAft>
              <a:buClr>
                <a:srgbClr val="7BAFD4"/>
              </a:buClr>
              <a:buSzPct val="100000"/>
              <a:buFont typeface="Wingdings" pitchFamily="2" charset="2"/>
              <a:buChar char="v"/>
              <a:defRPr/>
            </a:pPr>
            <a:r>
              <a:rPr lang="en-US" sz="2000" dirty="0">
                <a:solidFill>
                  <a:srgbClr val="13294B"/>
                </a:solidFill>
                <a:cs typeface="Arial" pitchFamily="34" charset="0"/>
              </a:rPr>
              <a:t>Severity scoring tools can support staffing by providing structured, data-driven insight into patient acuity, but their impact depends on active integration into staffing workflows rather than passive documentation. </a:t>
            </a:r>
          </a:p>
          <a:p>
            <a:pPr marL="608965" lvl="1" indent="-608965" defTabSz="4055471" eaLnBrk="0" hangingPunct="0">
              <a:spcAft>
                <a:spcPts val="971"/>
              </a:spcAft>
              <a:buClr>
                <a:srgbClr val="7BAFD4"/>
              </a:buClr>
              <a:buSzPct val="100000"/>
              <a:buFont typeface="Wingdings" pitchFamily="2" charset="2"/>
              <a:buChar char="v"/>
              <a:defRPr/>
            </a:pPr>
            <a:r>
              <a:rPr lang="en-US" sz="2000" dirty="0">
                <a:solidFill>
                  <a:srgbClr val="13294B"/>
                </a:solidFill>
                <a:cs typeface="Arial"/>
              </a:rPr>
              <a:t>Studies showed that when workload data were used in real-time staffing decisions, nurses reported improved staffing adequacy, resource availability, and patient assignment, whereas failure to act on data led to persistent gaps between calculated workload and actual staffing.</a:t>
            </a:r>
            <a:endParaRPr lang="en-US" sz="2000" dirty="0">
              <a:solidFill>
                <a:srgbClr val="13294B"/>
              </a:solidFill>
              <a:ea typeface="Calibri Light"/>
              <a:cs typeface="Arial"/>
            </a:endParaRPr>
          </a:p>
          <a:p>
            <a:pPr marL="0" lvl="1" defTabSz="4055471" eaLnBrk="0" hangingPunct="0">
              <a:spcAft>
                <a:spcPts val="971"/>
              </a:spcAft>
              <a:buClr>
                <a:srgbClr val="7BAFD4"/>
              </a:buClr>
              <a:buSzPct val="100000"/>
              <a:defRPr/>
            </a:pPr>
            <a:r>
              <a:rPr lang="en-US" sz="2000" b="1" dirty="0">
                <a:solidFill>
                  <a:srgbClr val="7BAFD4"/>
                </a:solidFill>
                <a:latin typeface="Calibri Light" panose="020F0302020204030204"/>
                <a:cs typeface="Arial" pitchFamily="34" charset="0"/>
              </a:rPr>
              <a:t>Differences Between Objective and Subjective Workload </a:t>
            </a:r>
          </a:p>
          <a:p>
            <a:pPr marL="609570" lvl="1" indent="-609570" defTabSz="4055471" eaLnBrk="0" hangingPunct="0">
              <a:spcAft>
                <a:spcPts val="971"/>
              </a:spcAft>
              <a:buClr>
                <a:srgbClr val="7BAFD4"/>
              </a:buClr>
              <a:buSzPct val="100000"/>
              <a:buFont typeface="Wingdings" pitchFamily="2" charset="2"/>
              <a:buChar char="v"/>
              <a:defRPr/>
            </a:pPr>
            <a:r>
              <a:rPr lang="en-US" sz="2000" dirty="0">
                <a:solidFill>
                  <a:srgbClr val="13294B"/>
                </a:solidFill>
                <a:cs typeface="Arial" pitchFamily="34" charset="0"/>
              </a:rPr>
              <a:t>Objective workload measures do not fully reflect subjective workload, which includes cognitive, emotional, and coordination demands, particularly in complex or high-stress patient situations.</a:t>
            </a:r>
          </a:p>
          <a:p>
            <a:pPr marL="609570" lvl="1" indent="-609570" defTabSz="4055471" eaLnBrk="0" hangingPunct="0">
              <a:spcAft>
                <a:spcPts val="971"/>
              </a:spcAft>
              <a:buClr>
                <a:srgbClr val="7BAFD4"/>
              </a:buClr>
              <a:buSzPct val="100000"/>
              <a:buFont typeface="Wingdings" pitchFamily="2" charset="2"/>
              <a:buChar char="v"/>
              <a:defRPr/>
            </a:pPr>
            <a:r>
              <a:rPr lang="en-US" sz="2000" dirty="0">
                <a:solidFill>
                  <a:srgbClr val="13294B"/>
                </a:solidFill>
                <a:cs typeface="Arial" pitchFamily="34" charset="0"/>
              </a:rPr>
              <a:t>Nurse experience significantly influenced perceived workload, with less experienced nurses reporting higher subjective burden despite similar objective demands, suggesting variability in workload not captured by acuity tools. </a:t>
            </a:r>
          </a:p>
          <a:p>
            <a:pPr marL="0" lvl="1" defTabSz="4055471" eaLnBrk="0" hangingPunct="0">
              <a:spcAft>
                <a:spcPts val="971"/>
              </a:spcAft>
              <a:buClr>
                <a:srgbClr val="7BAFD4"/>
              </a:buClr>
              <a:buSzPct val="100000"/>
              <a:defRPr/>
            </a:pPr>
            <a:r>
              <a:rPr lang="en-US" sz="2000" b="1" dirty="0">
                <a:solidFill>
                  <a:srgbClr val="7BAFD4"/>
                </a:solidFill>
                <a:latin typeface="Calibri Light" panose="020F0302020204030204"/>
                <a:cs typeface="Arial" pitchFamily="34" charset="0"/>
              </a:rPr>
              <a:t>Acuity Scoring Tools and Their Relationship to Patient Safety Outcomes</a:t>
            </a:r>
          </a:p>
          <a:p>
            <a:pPr marL="609570" lvl="1" indent="-609570" defTabSz="4055471" eaLnBrk="0" hangingPunct="0">
              <a:spcAft>
                <a:spcPts val="971"/>
              </a:spcAft>
              <a:buClr>
                <a:srgbClr val="7BAFD4"/>
              </a:buClr>
              <a:buSzPct val="100000"/>
              <a:buFont typeface="Wingdings" pitchFamily="2" charset="2"/>
              <a:buChar char="v"/>
              <a:defRPr/>
            </a:pPr>
            <a:r>
              <a:rPr lang="en-US" sz="2000" dirty="0">
                <a:solidFill>
                  <a:srgbClr val="13294B"/>
                </a:solidFill>
                <a:cs typeface="Arial" pitchFamily="34" charset="0"/>
              </a:rPr>
              <a:t>Severity scoring tools were not direct predictors of patient outcomes, but influenced outcomes indirectly through staffing decisions resource allocation, and leadership response to workload data</a:t>
            </a:r>
          </a:p>
          <a:p>
            <a:pPr marL="608965" lvl="1" indent="-608965" defTabSz="4055471" eaLnBrk="0" hangingPunct="0">
              <a:spcAft>
                <a:spcPts val="971"/>
              </a:spcAft>
              <a:buClr>
                <a:srgbClr val="7BAFD4"/>
              </a:buClr>
              <a:buSzPct val="100000"/>
              <a:buFont typeface="Wingdings" pitchFamily="2" charset="2"/>
              <a:buChar char="v"/>
              <a:defRPr/>
            </a:pPr>
            <a:r>
              <a:rPr lang="en-US" sz="2000" dirty="0">
                <a:solidFill>
                  <a:srgbClr val="13294B"/>
                </a:solidFill>
                <a:cs typeface="Arial"/>
              </a:rPr>
              <a:t>Patient safety outcomes were shaped by a combination of workload, staffing adequacy, and workflow factors, indicating that acuity tools are most effective when integrated with clinical judgment and organizational decision-making.</a:t>
            </a:r>
            <a:endParaRPr lang="en-US" sz="2000" dirty="0">
              <a:solidFill>
                <a:srgbClr val="13294B"/>
              </a:solidFill>
              <a:ea typeface="Calibri Light"/>
              <a:cs typeface="Arial"/>
            </a:endParaRPr>
          </a:p>
        </p:txBody>
      </p:sp>
      <p:sp>
        <p:nvSpPr>
          <p:cNvPr id="16" name="Text Box 9"/>
          <p:cNvSpPr txBox="1">
            <a:spLocks noChangeArrowheads="1"/>
          </p:cNvSpPr>
          <p:nvPr/>
        </p:nvSpPr>
        <p:spPr bwMode="auto">
          <a:xfrm>
            <a:off x="10941555" y="2340172"/>
            <a:ext cx="11186925" cy="1837860"/>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marR="0" lvl="1" indent="0" algn="ctr" defTabSz="4055471" rtl="0" eaLnBrk="0" fontAlgn="auto" latinLnBrk="0" hangingPunct="0">
              <a:lnSpc>
                <a:spcPct val="100000"/>
              </a:lnSpc>
              <a:spcBef>
                <a:spcPts val="0"/>
              </a:spcBef>
              <a:spcAft>
                <a:spcPts val="0"/>
              </a:spcAft>
              <a:buClr>
                <a:srgbClr val="782327"/>
              </a:buClr>
              <a:buSzPct val="152000"/>
              <a:buFontTx/>
              <a:buNone/>
              <a:tabLst/>
              <a:defRPr/>
            </a:pPr>
            <a:r>
              <a:rPr kumimoji="0" lang="en-US" sz="3200" b="1" i="0" u="none" strike="noStrike" kern="1200" cap="all" spc="0" normalizeH="0" baseline="0" noProof="0" dirty="0">
                <a:ln>
                  <a:noFill/>
                </a:ln>
                <a:solidFill>
                  <a:srgbClr val="7BAFD4"/>
                </a:solidFill>
                <a:effectLst/>
                <a:uLnTx/>
                <a:uFillTx/>
                <a:latin typeface="+mj-lt"/>
                <a:ea typeface="Calibri" charset="0"/>
                <a:cs typeface="Calibri" charset="0"/>
              </a:rPr>
              <a:t>Results</a:t>
            </a:r>
          </a:p>
          <a:p>
            <a:pPr marL="0" marR="0" lvl="1" indent="0" algn="l" defTabSz="4055471" rtl="0" eaLnBrk="0" fontAlgn="auto" latinLnBrk="0" hangingPunct="0">
              <a:lnSpc>
                <a:spcPct val="100000"/>
              </a:lnSpc>
              <a:spcBef>
                <a:spcPts val="0"/>
              </a:spcBef>
              <a:spcAft>
                <a:spcPts val="0"/>
              </a:spcAft>
              <a:buClr>
                <a:srgbClr val="782327"/>
              </a:buClr>
              <a:buSzPct val="152000"/>
              <a:buFontTx/>
              <a:buNone/>
              <a:tabLst/>
              <a:defRPr/>
            </a:pPr>
            <a:r>
              <a:rPr kumimoji="0" lang="en-US" sz="2400" b="0" i="0" u="none" strike="noStrike" kern="1200" cap="none" spc="0" normalizeH="0" baseline="0" noProof="0" dirty="0">
                <a:ln>
                  <a:noFill/>
                </a:ln>
                <a:solidFill>
                  <a:srgbClr val="7BAFD4"/>
                </a:solidFill>
                <a:effectLst/>
                <a:uLnTx/>
                <a:uFillTx/>
                <a:latin typeface="+mj-lt"/>
                <a:ea typeface="+mn-ea"/>
                <a:cs typeface="Arial" pitchFamily="34" charset="0"/>
              </a:rPr>
              <a:t>Conceptualization of Nursing Workload</a:t>
            </a:r>
          </a:p>
          <a:p>
            <a:pPr marL="608965" marR="0" lvl="1" indent="-608965"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13294B"/>
                </a:solidFill>
                <a:effectLst/>
                <a:uLnTx/>
                <a:uFillTx/>
                <a:ea typeface="+mn-ea"/>
                <a:cs typeface="Arial"/>
              </a:rPr>
              <a:t>Nursing workload was consistently described as both objective (task-based, time-measured) and subjective (cognitive, emotional, and moral burden) with studies demonstrating these dimensions do not consistently align.</a:t>
            </a:r>
            <a:endParaRPr kumimoji="0" lang="en-US" sz="2000" b="0" i="0" u="none" strike="noStrike" kern="1200" cap="none" spc="0" normalizeH="0" baseline="0" noProof="0" dirty="0">
              <a:ln>
                <a:noFill/>
              </a:ln>
              <a:solidFill>
                <a:srgbClr val="13294B"/>
              </a:solidFill>
              <a:effectLst/>
              <a:uLnTx/>
              <a:uFillTx/>
              <a:ea typeface="Calibri Light" panose="020F0302020204030204"/>
              <a:cs typeface="Arial"/>
            </a:endParaRPr>
          </a:p>
        </p:txBody>
      </p:sp>
      <p:sp>
        <p:nvSpPr>
          <p:cNvPr id="21" name="Text Box 9"/>
          <p:cNvSpPr txBox="1">
            <a:spLocks noChangeArrowheads="1"/>
          </p:cNvSpPr>
          <p:nvPr/>
        </p:nvSpPr>
        <p:spPr bwMode="auto">
          <a:xfrm>
            <a:off x="381277" y="6266031"/>
            <a:ext cx="10408639" cy="3930741"/>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marR="0" lvl="1" indent="0" algn="ctr" defTabSz="4055471" rtl="0" eaLnBrk="0" fontAlgn="auto" latinLnBrk="0" hangingPunct="0">
              <a:lnSpc>
                <a:spcPct val="100000"/>
              </a:lnSpc>
              <a:spcBef>
                <a:spcPts val="0"/>
              </a:spcBef>
              <a:spcAft>
                <a:spcPts val="0"/>
              </a:spcAft>
              <a:buClr>
                <a:srgbClr val="782327"/>
              </a:buClr>
              <a:buSzPct val="152000"/>
              <a:buFontTx/>
              <a:buNone/>
              <a:tabLst/>
              <a:defRPr/>
            </a:pPr>
            <a:r>
              <a:rPr kumimoji="0" lang="en-US" sz="3200" b="1" i="0" u="none" strike="noStrike" kern="1200" cap="all" spc="0" normalizeH="0" baseline="0" noProof="0" dirty="0">
                <a:ln>
                  <a:noFill/>
                </a:ln>
                <a:solidFill>
                  <a:srgbClr val="7BAFD4"/>
                </a:solidFill>
                <a:effectLst/>
                <a:uLnTx/>
                <a:uFillTx/>
                <a:latin typeface="+mj-lt"/>
                <a:ea typeface="Calibri" charset="0"/>
                <a:cs typeface="Calibri" charset="0"/>
              </a:rPr>
              <a:t>Purpose And Research questions</a:t>
            </a:r>
          </a:p>
          <a:p>
            <a:pPr marL="0" marR="0" lvl="1" indent="0" algn="l" defTabSz="4055471" rtl="0" eaLnBrk="0" fontAlgn="auto" latinLnBrk="0" hangingPunct="0">
              <a:lnSpc>
                <a:spcPct val="100000"/>
              </a:lnSpc>
              <a:spcBef>
                <a:spcPts val="0"/>
              </a:spcBef>
              <a:spcAft>
                <a:spcPts val="0"/>
              </a:spcAft>
              <a:buClr>
                <a:srgbClr val="782327"/>
              </a:buClr>
              <a:buSzPct val="152000"/>
              <a:buFontTx/>
              <a:buNone/>
              <a:tabLst/>
              <a:defRPr/>
            </a:pPr>
            <a:r>
              <a:rPr kumimoji="0" lang="en-US" sz="2000" b="0" i="0" u="none" strike="noStrike" kern="1200" cap="none" spc="0" normalizeH="0" baseline="0" noProof="0" dirty="0">
                <a:ln>
                  <a:noFill/>
                </a:ln>
                <a:solidFill>
                  <a:srgbClr val="13294B"/>
                </a:solidFill>
                <a:effectLst/>
                <a:uLnTx/>
                <a:uFillTx/>
                <a:ea typeface="+mn-ea"/>
                <a:cs typeface="+mn-cs"/>
              </a:rPr>
              <a:t>The purpose of this integrative review was to synthesize current research on ICU nursing workload, including how workload is conceptualized, what factors influence it, and how workload data are used to inform staffing, resource allocation, and patient outcomes in adult intensive care units. The following questions guided the review:</a:t>
            </a:r>
          </a:p>
          <a:p>
            <a:pPr marL="609570" marR="0" lvl="1" indent="-609570"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tab pos="609570" algn="l"/>
              </a:tabLst>
              <a:defRPr/>
            </a:pPr>
            <a:r>
              <a:rPr kumimoji="0" lang="en-US" sz="2000" b="0" i="0" u="none" strike="noStrike" kern="1200" cap="none" spc="0" normalizeH="0" baseline="0" noProof="0" dirty="0">
                <a:ln>
                  <a:noFill/>
                </a:ln>
                <a:solidFill>
                  <a:srgbClr val="13294B"/>
                </a:solidFill>
                <a:effectLst/>
                <a:uLnTx/>
                <a:uFillTx/>
                <a:ea typeface="+mn-ea"/>
                <a:cs typeface="Arial" pitchFamily="34" charset="0"/>
              </a:rPr>
              <a:t>How does the use of  acuity-based severity scoring tools impact nurse-sensitive indicators (staffing, resource distribution, burnout) in adult ICUs?</a:t>
            </a:r>
          </a:p>
          <a:p>
            <a:pPr marL="609570" marR="0" lvl="1" indent="-609570"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tab pos="609570" algn="l"/>
              </a:tabLst>
              <a:defRPr/>
            </a:pPr>
            <a:r>
              <a:rPr kumimoji="0" lang="en-US" sz="2000" b="0" i="0" u="none" strike="noStrike" kern="1200" cap="none" spc="0" normalizeH="0" baseline="0" noProof="0" dirty="0">
                <a:ln>
                  <a:noFill/>
                </a:ln>
                <a:solidFill>
                  <a:srgbClr val="13294B"/>
                </a:solidFill>
                <a:effectLst/>
                <a:uLnTx/>
                <a:uFillTx/>
                <a:ea typeface="+mn-ea"/>
                <a:cs typeface="Arial" pitchFamily="34" charset="0"/>
              </a:rPr>
              <a:t>How do adult ICU nurses perceive the ability of acuity-based severity scoring tools to reflect real-time, non-quantifiable patient care demands, and what impact does this have on staffing decisions, resource allocation, and burnout?</a:t>
            </a:r>
          </a:p>
          <a:p>
            <a:pPr marL="609570" marR="0" lvl="1" indent="-609570"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tab pos="609570" algn="l"/>
              </a:tabLst>
              <a:defRPr/>
            </a:pPr>
            <a:r>
              <a:rPr kumimoji="0" lang="en-US" sz="2000" b="0" i="0" u="none" strike="noStrike" kern="1200" cap="none" spc="0" normalizeH="0" baseline="0" noProof="0" dirty="0">
                <a:ln>
                  <a:noFill/>
                </a:ln>
                <a:solidFill>
                  <a:srgbClr val="13294B"/>
                </a:solidFill>
                <a:effectLst/>
                <a:uLnTx/>
                <a:uFillTx/>
                <a:ea typeface="+mn-ea"/>
                <a:cs typeface="Arial" pitchFamily="34" charset="0"/>
              </a:rPr>
              <a:t>What is the relationship between acuity-based severity scoring tools and adverse patient events (falls, medication errors, infections)?</a:t>
            </a:r>
          </a:p>
        </p:txBody>
      </p:sp>
      <p:sp>
        <p:nvSpPr>
          <p:cNvPr id="22" name="Text Box 9"/>
          <p:cNvSpPr txBox="1">
            <a:spLocks noChangeArrowheads="1"/>
          </p:cNvSpPr>
          <p:nvPr/>
        </p:nvSpPr>
        <p:spPr bwMode="auto">
          <a:xfrm>
            <a:off x="381277" y="10196772"/>
            <a:ext cx="10408639" cy="3161299"/>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i="0" cap="all" dirty="0">
                <a:solidFill>
                  <a:srgbClr val="7BAFD4"/>
                </a:solidFill>
                <a:latin typeface="+mj-lt"/>
                <a:ea typeface="Calibri" charset="0"/>
                <a:cs typeface="Calibri" charset="0"/>
              </a:rPr>
              <a:t>Methods</a:t>
            </a:r>
          </a:p>
          <a:p>
            <a:pPr marL="0" lvl="1" defTabSz="3041755" eaLnBrk="0" hangingPunct="0">
              <a:buClr>
                <a:srgbClr val="782327"/>
              </a:buClr>
              <a:buSzPct val="152000"/>
            </a:pPr>
            <a:r>
              <a:rPr lang="en-US" sz="2400" cap="all" dirty="0">
                <a:solidFill>
                  <a:srgbClr val="7BAFD4"/>
                </a:solidFill>
                <a:ea typeface="Calibri" charset="0"/>
                <a:cs typeface="Calibri" charset="0"/>
              </a:rPr>
              <a:t>Study Design </a:t>
            </a:r>
          </a:p>
          <a:p>
            <a:pPr marL="609570" marR="0" lvl="1" indent="-609570" algn="l" defTabSz="4055471" rtl="0" eaLnBrk="0" fontAlgn="auto" latinLnBrk="0" hangingPunct="0">
              <a:lnSpc>
                <a:spcPct val="100000"/>
              </a:lnSpc>
              <a:spcBef>
                <a:spcPts val="0"/>
              </a:spcBef>
              <a:spcAft>
                <a:spcPts val="0"/>
              </a:spcAft>
              <a:buClr>
                <a:srgbClr val="7BAFD4"/>
              </a:buClr>
              <a:buSzPct val="100000"/>
              <a:buFont typeface="Wingdings" pitchFamily="2" charset="2"/>
              <a:buChar char="v"/>
              <a:tabLst>
                <a:tab pos="609570" algn="l"/>
              </a:tabLst>
              <a:defRPr/>
            </a:pPr>
            <a:r>
              <a:rPr kumimoji="0" lang="en-US" sz="2000" b="0" i="0" u="none" strike="noStrike" kern="1200" cap="none" spc="0" normalizeH="0" baseline="0" noProof="0" dirty="0">
                <a:ln>
                  <a:noFill/>
                </a:ln>
                <a:solidFill>
                  <a:srgbClr val="13294B"/>
                </a:solidFill>
                <a:effectLst/>
                <a:uLnTx/>
                <a:uFillTx/>
                <a:ea typeface="+mn-ea"/>
                <a:cs typeface="Arial" pitchFamily="34" charset="0"/>
              </a:rPr>
              <a:t>An integrative review was conducted using PubMed and CINAHL, with search terms related to workload, staffing, acuity, severity, ICU, and nursing combined using Boolean operators (AND and OR).</a:t>
            </a:r>
          </a:p>
          <a:p>
            <a:pPr marL="0" lvl="1" defTabSz="4055471" eaLnBrk="0" hangingPunct="0">
              <a:buClr>
                <a:srgbClr val="7BAFD4"/>
              </a:buClr>
              <a:buSzPct val="100000"/>
              <a:tabLst>
                <a:tab pos="609570" algn="l"/>
              </a:tabLst>
              <a:defRPr/>
            </a:pPr>
            <a:r>
              <a:rPr lang="en-US" sz="2400" cap="all" dirty="0">
                <a:solidFill>
                  <a:srgbClr val="7BAFD4"/>
                </a:solidFill>
                <a:ea typeface="Calibri" charset="0"/>
                <a:cs typeface="Calibri" charset="0"/>
              </a:rPr>
              <a:t>Inclusion and Exclusion Criteria</a:t>
            </a:r>
          </a:p>
          <a:p>
            <a:pPr marL="0" lvl="1" defTabSz="4055471" eaLnBrk="0" hangingPunct="0">
              <a:buClr>
                <a:srgbClr val="7BAFD4"/>
              </a:buClr>
              <a:buSzPct val="100000"/>
              <a:tabLst>
                <a:tab pos="609570" algn="l"/>
              </a:tabLst>
              <a:defRPr/>
            </a:pPr>
            <a:endParaRPr lang="en-US" sz="3200" cap="all" dirty="0">
              <a:solidFill>
                <a:srgbClr val="458EC2"/>
              </a:solidFill>
              <a:latin typeface="Calibri" charset="0"/>
              <a:ea typeface="Calibri" charset="0"/>
              <a:cs typeface="Calibri" charset="0"/>
            </a:endParaRPr>
          </a:p>
          <a:p>
            <a:pPr marL="0" marR="0" lvl="1" algn="l" defTabSz="4055471" rtl="0" eaLnBrk="0" fontAlgn="auto" latinLnBrk="0" hangingPunct="0">
              <a:lnSpc>
                <a:spcPct val="100000"/>
              </a:lnSpc>
              <a:spcBef>
                <a:spcPts val="0"/>
              </a:spcBef>
              <a:spcAft>
                <a:spcPts val="0"/>
              </a:spcAft>
              <a:buClr>
                <a:srgbClr val="7BAFD4"/>
              </a:buClr>
              <a:buSzPct val="100000"/>
              <a:tabLst>
                <a:tab pos="609570" algn="l"/>
              </a:tabLst>
              <a:defRPr/>
            </a:pPr>
            <a:endParaRPr lang="en-US" sz="3000" dirty="0">
              <a:solidFill>
                <a:srgbClr val="BED6DB">
                  <a:lumMod val="10000"/>
                </a:srgbClr>
              </a:solidFill>
              <a:latin typeface="Calibri Light" panose="020F0302020204030204"/>
              <a:cs typeface="Arial" pitchFamily="34" charset="0"/>
            </a:endParaRPr>
          </a:p>
        </p:txBody>
      </p:sp>
      <p:sp>
        <p:nvSpPr>
          <p:cNvPr id="23" name="Text Box 9"/>
          <p:cNvSpPr txBox="1">
            <a:spLocks noChangeArrowheads="1"/>
          </p:cNvSpPr>
          <p:nvPr/>
        </p:nvSpPr>
        <p:spPr bwMode="auto">
          <a:xfrm>
            <a:off x="16459201" y="13959122"/>
            <a:ext cx="16459200" cy="3648612"/>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marR="0" lvl="1" indent="0" defTabSz="4055471" rtl="0" eaLnBrk="0" fontAlgn="auto" latinLnBrk="0" hangingPunct="0">
              <a:lnSpc>
                <a:spcPct val="100000"/>
              </a:lnSpc>
              <a:spcBef>
                <a:spcPts val="0"/>
              </a:spcBef>
              <a:spcAft>
                <a:spcPts val="971"/>
              </a:spcAft>
              <a:buClr>
                <a:srgbClr val="7BAFD4"/>
              </a:buClr>
              <a:buSzPct val="100000"/>
              <a:buFontTx/>
              <a:buNone/>
              <a:tabLst/>
              <a:defRPr/>
            </a:pPr>
            <a:r>
              <a:rPr lang="en-US" sz="2400" dirty="0">
                <a:solidFill>
                  <a:srgbClr val="7BAFD4"/>
                </a:solidFill>
                <a:ea typeface="Calibri Light"/>
                <a:cs typeface="Arial"/>
              </a:rPr>
              <a:t>IMPLICATIONS</a:t>
            </a:r>
            <a:endParaRPr kumimoji="0" lang="en-US" sz="2400" b="0" i="0" u="none" strike="noStrike" kern="1200" cap="none" spc="0" normalizeH="0" baseline="0" noProof="0" dirty="0">
              <a:ln>
                <a:noFill/>
              </a:ln>
              <a:solidFill>
                <a:srgbClr val="7BAFD4"/>
              </a:solidFill>
              <a:effectLst/>
              <a:uLnTx/>
              <a:uFillTx/>
              <a:ea typeface="Calibri Light"/>
              <a:cs typeface="Arial"/>
            </a:endParaRPr>
          </a:p>
          <a:p>
            <a:pPr marL="0" marR="0" lvl="1" indent="0" algn="l" defTabSz="4055471" rtl="0" eaLnBrk="0" fontAlgn="auto" latinLnBrk="0" hangingPunct="0">
              <a:lnSpc>
                <a:spcPct val="100000"/>
              </a:lnSpc>
              <a:spcBef>
                <a:spcPts val="0"/>
              </a:spcBef>
              <a:spcAft>
                <a:spcPts val="971"/>
              </a:spcAft>
              <a:buClr>
                <a:srgbClr val="7BAFD4"/>
              </a:buClr>
              <a:buSzPct val="100000"/>
              <a:buFontTx/>
              <a:buNone/>
              <a:tabLst/>
              <a:defRPr/>
            </a:pPr>
            <a:r>
              <a:rPr kumimoji="0" lang="en-US" sz="2000" b="0" i="0" u="none" strike="noStrike" kern="1200" cap="none" spc="0" normalizeH="0" baseline="0" noProof="0" dirty="0">
                <a:ln>
                  <a:noFill/>
                </a:ln>
                <a:solidFill>
                  <a:srgbClr val="7BAFD4"/>
                </a:solidFill>
                <a:effectLst/>
                <a:uLnTx/>
                <a:uFillTx/>
                <a:ea typeface="Calibri Light"/>
                <a:cs typeface="Arial"/>
              </a:rPr>
              <a:t>Recommendations for Practice </a:t>
            </a:r>
          </a:p>
          <a:p>
            <a:pPr marL="608965" marR="0" lvl="1" indent="-608965" algn="l" defTabSz="4055471" rtl="0" eaLnBrk="0" fontAlgn="auto" latinLnBrk="0" hangingPunct="0">
              <a:lnSpc>
                <a:spcPct val="100000"/>
              </a:lnSpc>
              <a:spcBef>
                <a:spcPts val="0"/>
              </a:spcBef>
              <a:spcAft>
                <a:spcPts val="971"/>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13294B"/>
                </a:solidFill>
                <a:effectLst/>
                <a:uLnTx/>
                <a:uFillTx/>
                <a:ea typeface="+mn-ea"/>
                <a:cs typeface="Arial"/>
              </a:rPr>
              <a:t>Acuity-based severity scoring tools should be used in combination with clinical judgment and real-time nursing workload, with leadership actively integrating workload data into staffing decisions to better align patient assignments, improve resource allocation, and support safe, high-quality care</a:t>
            </a:r>
          </a:p>
          <a:p>
            <a:pPr marL="0" marR="0" lvl="1" indent="0" algn="l" defTabSz="4055471" rtl="0" eaLnBrk="0" fontAlgn="auto" latinLnBrk="0" hangingPunct="0">
              <a:lnSpc>
                <a:spcPct val="100000"/>
              </a:lnSpc>
              <a:spcBef>
                <a:spcPts val="0"/>
              </a:spcBef>
              <a:spcAft>
                <a:spcPts val="971"/>
              </a:spcAft>
              <a:buClr>
                <a:srgbClr val="7BAFD4"/>
              </a:buClr>
              <a:buSzPct val="100000"/>
              <a:buFontTx/>
              <a:buNone/>
              <a:tabLst/>
              <a:defRPr/>
            </a:pPr>
            <a:r>
              <a:rPr kumimoji="0" lang="en-US" sz="2000" b="0" i="0" u="none" strike="noStrike" kern="1200" cap="none" spc="0" normalizeH="0" baseline="0" noProof="0" dirty="0">
                <a:ln>
                  <a:noFill/>
                </a:ln>
                <a:solidFill>
                  <a:srgbClr val="7BAFD4"/>
                </a:solidFill>
                <a:effectLst/>
                <a:uLnTx/>
                <a:uFillTx/>
                <a:ea typeface="+mn-ea"/>
                <a:cs typeface="Arial"/>
              </a:rPr>
              <a:t>Recommendations for Research</a:t>
            </a:r>
          </a:p>
          <a:p>
            <a:pPr marL="608965" marR="0" lvl="1" indent="-608965" algn="l" defTabSz="4055471" rtl="0" eaLnBrk="0" fontAlgn="auto" latinLnBrk="0" hangingPunct="0">
              <a:lnSpc>
                <a:spcPct val="100000"/>
              </a:lnSpc>
              <a:spcBef>
                <a:spcPts val="0"/>
              </a:spcBef>
              <a:spcAft>
                <a:spcPts val="971"/>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13294B"/>
                </a:solidFill>
                <a:effectLst/>
                <a:uLnTx/>
                <a:uFillTx/>
                <a:ea typeface="+mn-ea"/>
                <a:cs typeface="Arial"/>
              </a:rPr>
              <a:t>Future research should evaluate how integration of workload data into real-time staffing models impacts nurse-sensitive outcomes such as staffing adequacy, burnout, and patient safety, particularly, in high-acuity ICU settings</a:t>
            </a:r>
          </a:p>
          <a:p>
            <a:pPr marL="608965" marR="0" lvl="1" indent="-608965" algn="l" defTabSz="4055471" rtl="0" eaLnBrk="0" fontAlgn="auto" latinLnBrk="0" hangingPunct="0">
              <a:lnSpc>
                <a:spcPct val="100000"/>
              </a:lnSpc>
              <a:spcBef>
                <a:spcPts val="0"/>
              </a:spcBef>
              <a:spcAft>
                <a:spcPts val="971"/>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13294B"/>
                </a:solidFill>
                <a:effectLst/>
                <a:uLnTx/>
                <a:uFillTx/>
                <a:ea typeface="+mn-ea"/>
                <a:cs typeface="Arial"/>
              </a:rPr>
              <a:t>Emerging technologies such as AI-enabled ambient listening and documentation tools should be explored for their potential to reduce documentation burden, improve timeliness of workload data, and enhance decision-making in ICU staffing and care delivery </a:t>
            </a:r>
          </a:p>
        </p:txBody>
      </p:sp>
      <p:graphicFrame>
        <p:nvGraphicFramePr>
          <p:cNvPr id="2" name="Table 1">
            <a:extLst>
              <a:ext uri="{FF2B5EF4-FFF2-40B4-BE49-F238E27FC236}">
                <a16:creationId xmlns:a16="http://schemas.microsoft.com/office/drawing/2014/main" id="{023830EB-B2F3-FEA3-3122-A8A38AA8FCAE}"/>
              </a:ext>
            </a:extLst>
          </p:cNvPr>
          <p:cNvGraphicFramePr>
            <a:graphicFrameLocks noGrp="1"/>
          </p:cNvGraphicFramePr>
          <p:nvPr>
            <p:extLst>
              <p:ext uri="{D42A27DB-BD31-4B8C-83A1-F6EECF244321}">
                <p14:modId xmlns:p14="http://schemas.microsoft.com/office/powerpoint/2010/main" val="3401195580"/>
              </p:ext>
            </p:extLst>
          </p:nvPr>
        </p:nvGraphicFramePr>
        <p:xfrm>
          <a:off x="381276" y="12444758"/>
          <a:ext cx="10280162" cy="4839172"/>
        </p:xfrm>
        <a:graphic>
          <a:graphicData uri="http://schemas.openxmlformats.org/drawingml/2006/table">
            <a:tbl>
              <a:tblPr firstRow="1" firstCol="1" bandRow="1">
                <a:tableStyleId>{5C22544A-7EE6-4342-B048-85BDC9FD1C3A}</a:tableStyleId>
              </a:tblPr>
              <a:tblGrid>
                <a:gridCol w="5140081">
                  <a:extLst>
                    <a:ext uri="{9D8B030D-6E8A-4147-A177-3AD203B41FA5}">
                      <a16:colId xmlns:a16="http://schemas.microsoft.com/office/drawing/2014/main" val="3800586628"/>
                    </a:ext>
                  </a:extLst>
                </a:gridCol>
                <a:gridCol w="5140081">
                  <a:extLst>
                    <a:ext uri="{9D8B030D-6E8A-4147-A177-3AD203B41FA5}">
                      <a16:colId xmlns:a16="http://schemas.microsoft.com/office/drawing/2014/main" val="1764697412"/>
                    </a:ext>
                  </a:extLst>
                </a:gridCol>
              </a:tblGrid>
              <a:tr h="655081">
                <a:tc>
                  <a:txBody>
                    <a:bodyPr/>
                    <a:lstStyle/>
                    <a:p>
                      <a:pPr marL="0" marR="0" algn="ctr">
                        <a:lnSpc>
                          <a:spcPct val="200000"/>
                        </a:lnSpc>
                        <a:spcAft>
                          <a:spcPts val="800"/>
                        </a:spcAft>
                        <a:buNone/>
                      </a:pPr>
                      <a:r>
                        <a:rPr lang="en-US" sz="2400" kern="100" dirty="0">
                          <a:effectLst/>
                        </a:rPr>
                        <a:t>Inclusion Criteria</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tc>
                  <a:txBody>
                    <a:bodyPr/>
                    <a:lstStyle/>
                    <a:p>
                      <a:pPr marL="0" marR="0" algn="ctr">
                        <a:lnSpc>
                          <a:spcPct val="200000"/>
                        </a:lnSpc>
                        <a:spcAft>
                          <a:spcPts val="800"/>
                        </a:spcAft>
                        <a:buNone/>
                      </a:pPr>
                      <a:r>
                        <a:rPr lang="en-US" sz="2400" kern="100" dirty="0">
                          <a:solidFill>
                            <a:schemeClr val="bg1"/>
                          </a:solidFill>
                          <a:effectLst/>
                        </a:rPr>
                        <a:t>Exclusion Criteria</a:t>
                      </a:r>
                      <a:endParaRPr lang="en-US" sz="24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extLst>
                  <a:ext uri="{0D108BD9-81ED-4DB2-BD59-A6C34878D82A}">
                    <a16:rowId xmlns:a16="http://schemas.microsoft.com/office/drawing/2014/main" val="3453277055"/>
                  </a:ext>
                </a:extLst>
              </a:tr>
              <a:tr h="1282918">
                <a:tc>
                  <a:txBody>
                    <a:bodyPr/>
                    <a:lstStyle/>
                    <a:p>
                      <a:pPr marL="0" marR="0" algn="r">
                        <a:lnSpc>
                          <a:spcPct val="200000"/>
                        </a:lnSpc>
                        <a:spcAft>
                          <a:spcPts val="800"/>
                        </a:spcAft>
                        <a:buNone/>
                      </a:pPr>
                      <a:r>
                        <a:rPr lang="en-US" sz="2000" kern="100" dirty="0">
                          <a:effectLst/>
                        </a:rPr>
                        <a:t>Adult ICU</a:t>
                      </a:r>
                    </a:p>
                    <a:p>
                      <a:pPr marL="0" marR="0" algn="r">
                        <a:lnSpc>
                          <a:spcPct val="200000"/>
                        </a:lnSpc>
                        <a:spcAft>
                          <a:spcPts val="800"/>
                        </a:spcAft>
                        <a:buNone/>
                      </a:pPr>
                      <a:r>
                        <a:rPr lang="en-US" sz="2000" kern="100" dirty="0">
                          <a:effectLst/>
                        </a:rPr>
                        <a:t>Critical Care</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tc>
                  <a:txBody>
                    <a:bodyPr/>
                    <a:lstStyle/>
                    <a:p>
                      <a:pPr marL="0" marR="0">
                        <a:lnSpc>
                          <a:spcPct val="200000"/>
                        </a:lnSpc>
                        <a:spcAft>
                          <a:spcPts val="800"/>
                        </a:spcAft>
                        <a:buNone/>
                      </a:pPr>
                      <a:r>
                        <a:rPr lang="en-US" sz="2000" b="1" kern="100" dirty="0">
                          <a:solidFill>
                            <a:schemeClr val="bg1"/>
                          </a:solidFill>
                          <a:effectLst/>
                        </a:rPr>
                        <a:t>Pediatric ICU</a:t>
                      </a:r>
                    </a:p>
                    <a:p>
                      <a:pPr marL="0" marR="0">
                        <a:lnSpc>
                          <a:spcPct val="200000"/>
                        </a:lnSpc>
                        <a:spcAft>
                          <a:spcPts val="800"/>
                        </a:spcAft>
                        <a:buNone/>
                      </a:pPr>
                      <a:r>
                        <a:rPr lang="en-US" sz="2000" b="1" kern="100" dirty="0">
                          <a:solidFill>
                            <a:schemeClr val="bg1"/>
                          </a:solidFill>
                          <a:effectLst/>
                        </a:rPr>
                        <a:t>Neonatal ICU</a:t>
                      </a:r>
                      <a:endParaRPr lang="en-US" sz="2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extLst>
                  <a:ext uri="{0D108BD9-81ED-4DB2-BD59-A6C34878D82A}">
                    <a16:rowId xmlns:a16="http://schemas.microsoft.com/office/drawing/2014/main" val="372616098"/>
                  </a:ext>
                </a:extLst>
              </a:tr>
              <a:tr h="545911">
                <a:tc>
                  <a:txBody>
                    <a:bodyPr/>
                    <a:lstStyle/>
                    <a:p>
                      <a:pPr marL="0" marR="0" algn="r">
                        <a:lnSpc>
                          <a:spcPct val="200000"/>
                        </a:lnSpc>
                        <a:spcAft>
                          <a:spcPts val="800"/>
                        </a:spcAft>
                        <a:buNone/>
                      </a:pPr>
                      <a:r>
                        <a:rPr lang="en-US" sz="2000" kern="100" dirty="0">
                          <a:effectLst/>
                        </a:rPr>
                        <a:t>Patient severity, acuity, or case-mix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tc>
                  <a:txBody>
                    <a:bodyPr/>
                    <a:lstStyle/>
                    <a:p>
                      <a:pPr marL="0" marR="0">
                        <a:lnSpc>
                          <a:spcPct val="200000"/>
                        </a:lnSpc>
                        <a:spcAft>
                          <a:spcPts val="800"/>
                        </a:spcAft>
                        <a:buNone/>
                      </a:pPr>
                      <a:r>
                        <a:rPr lang="en-US" sz="2000" b="1" kern="100" dirty="0">
                          <a:solidFill>
                            <a:schemeClr val="bg1"/>
                          </a:solidFill>
                          <a:effectLst/>
                        </a:rPr>
                        <a:t>Physicians/non-nurse provider workload</a:t>
                      </a:r>
                      <a:endParaRPr lang="en-US" sz="2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extLst>
                  <a:ext uri="{0D108BD9-81ED-4DB2-BD59-A6C34878D82A}">
                    <a16:rowId xmlns:a16="http://schemas.microsoft.com/office/drawing/2014/main" val="2924102010"/>
                  </a:ext>
                </a:extLst>
              </a:tr>
              <a:tr h="1177631">
                <a:tc>
                  <a:txBody>
                    <a:bodyPr/>
                    <a:lstStyle/>
                    <a:p>
                      <a:pPr marL="0" marR="0" algn="r">
                        <a:lnSpc>
                          <a:spcPct val="200000"/>
                        </a:lnSpc>
                        <a:spcAft>
                          <a:spcPts val="800"/>
                        </a:spcAft>
                        <a:buNone/>
                      </a:pPr>
                      <a:r>
                        <a:rPr lang="en-US" sz="2000" kern="100" dirty="0">
                          <a:effectLst/>
                        </a:rPr>
                        <a:t>Nurse workload (NAS, staffing, hours)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tc>
                  <a:txBody>
                    <a:bodyPr/>
                    <a:lstStyle/>
                    <a:p>
                      <a:pPr marL="0" marR="0">
                        <a:lnSpc>
                          <a:spcPct val="200000"/>
                        </a:lnSpc>
                        <a:spcAft>
                          <a:spcPts val="800"/>
                        </a:spcAft>
                        <a:buNone/>
                      </a:pPr>
                      <a:r>
                        <a:rPr lang="en-US" sz="2000" b="1" kern="100" dirty="0">
                          <a:solidFill>
                            <a:schemeClr val="bg1"/>
                          </a:solidFill>
                          <a:effectLst/>
                        </a:rPr>
                        <a:t>Non-peer reviewed studies published prior to 2021</a:t>
                      </a:r>
                      <a:endParaRPr lang="en-US" sz="2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extLst>
                  <a:ext uri="{0D108BD9-81ED-4DB2-BD59-A6C34878D82A}">
                    <a16:rowId xmlns:a16="http://schemas.microsoft.com/office/drawing/2014/main" val="1296840926"/>
                  </a:ext>
                </a:extLst>
              </a:tr>
              <a:tr h="1177631">
                <a:tc>
                  <a:txBody>
                    <a:bodyPr/>
                    <a:lstStyle/>
                    <a:p>
                      <a:pPr marL="0" marR="0" algn="r">
                        <a:lnSpc>
                          <a:spcPct val="200000"/>
                        </a:lnSpc>
                        <a:spcAft>
                          <a:spcPts val="800"/>
                        </a:spcAft>
                        <a:buNone/>
                      </a:pPr>
                      <a:r>
                        <a:rPr lang="en-US" sz="2000" kern="100" dirty="0">
                          <a:effectLst/>
                        </a:rPr>
                        <a:t>Peer-reviewed studies published between 2021 and 2025</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tc>
                  <a:txBody>
                    <a:bodyPr/>
                    <a:lstStyle/>
                    <a:p>
                      <a:pPr marL="0" marR="0">
                        <a:lnSpc>
                          <a:spcPct val="200000"/>
                        </a:lnSpc>
                        <a:spcAft>
                          <a:spcPts val="800"/>
                        </a:spcAft>
                        <a:buNone/>
                      </a:pPr>
                      <a:r>
                        <a:rPr lang="en-US" sz="2000" kern="100" dirty="0">
                          <a:solidFill>
                            <a:schemeClr val="bg1"/>
                          </a:solidFill>
                          <a:effectLst/>
                        </a:rPr>
                        <a:t> </a:t>
                      </a:r>
                      <a:endParaRPr lang="en-US"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3294B"/>
                    </a:solidFill>
                  </a:tcPr>
                </a:tc>
                <a:extLst>
                  <a:ext uri="{0D108BD9-81ED-4DB2-BD59-A6C34878D82A}">
                    <a16:rowId xmlns:a16="http://schemas.microsoft.com/office/drawing/2014/main" val="3249015183"/>
                  </a:ext>
                </a:extLst>
              </a:tr>
            </a:tbl>
          </a:graphicData>
        </a:graphic>
      </p:graphicFrame>
      <p:pic>
        <p:nvPicPr>
          <p:cNvPr id="6" name="Picture 5">
            <a:extLst>
              <a:ext uri="{FF2B5EF4-FFF2-40B4-BE49-F238E27FC236}">
                <a16:creationId xmlns:a16="http://schemas.microsoft.com/office/drawing/2014/main" id="{351278BA-ADBA-624F-E0FF-E63ABA03611E}"/>
              </a:ext>
            </a:extLst>
          </p:cNvPr>
          <p:cNvPicPr>
            <a:picLocks noChangeAspect="1"/>
          </p:cNvPicPr>
          <p:nvPr/>
        </p:nvPicPr>
        <p:blipFill>
          <a:blip r:embed="rId3"/>
          <a:srcRect l="5720" r="6002"/>
          <a:stretch>
            <a:fillRect/>
          </a:stretch>
        </p:blipFill>
        <p:spPr>
          <a:xfrm>
            <a:off x="11398089" y="4178032"/>
            <a:ext cx="10117206" cy="7071481"/>
          </a:xfrm>
          <a:prstGeom prst="rect">
            <a:avLst/>
          </a:prstGeom>
        </p:spPr>
      </p:pic>
      <p:pic>
        <p:nvPicPr>
          <p:cNvPr id="9" name="Picture 8" descr="A diagram of a flowchart&#10;&#10;AI-generated content may be incorrect.">
            <a:extLst>
              <a:ext uri="{FF2B5EF4-FFF2-40B4-BE49-F238E27FC236}">
                <a16:creationId xmlns:a16="http://schemas.microsoft.com/office/drawing/2014/main" id="{05C661DB-9D86-D230-7839-F7A17E9917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63562" y="10814389"/>
            <a:ext cx="5593513" cy="6616483"/>
          </a:xfrm>
          <a:prstGeom prst="rect">
            <a:avLst/>
          </a:prstGeom>
        </p:spPr>
      </p:pic>
      <p:pic>
        <p:nvPicPr>
          <p:cNvPr id="10" name="Picture 9">
            <a:extLst>
              <a:ext uri="{FF2B5EF4-FFF2-40B4-BE49-F238E27FC236}">
                <a16:creationId xmlns:a16="http://schemas.microsoft.com/office/drawing/2014/main" id="{64B2F6F1-D91C-2811-FC84-1CA1109B571C}"/>
              </a:ext>
            </a:extLst>
          </p:cNvPr>
          <p:cNvPicPr>
            <a:picLocks noChangeAspect="1"/>
          </p:cNvPicPr>
          <p:nvPr/>
        </p:nvPicPr>
        <p:blipFill>
          <a:blip r:embed="rId5"/>
          <a:stretch>
            <a:fillRect/>
          </a:stretch>
        </p:blipFill>
        <p:spPr>
          <a:xfrm flipH="1">
            <a:off x="31404731" y="13713514"/>
            <a:ext cx="1132391" cy="1113623"/>
          </a:xfrm>
          <a:prstGeom prst="rect">
            <a:avLst/>
          </a:prstGeom>
        </p:spPr>
      </p:pic>
      <p:sp>
        <p:nvSpPr>
          <p:cNvPr id="11" name="TextBox 10">
            <a:extLst>
              <a:ext uri="{FF2B5EF4-FFF2-40B4-BE49-F238E27FC236}">
                <a16:creationId xmlns:a16="http://schemas.microsoft.com/office/drawing/2014/main" id="{8F855345-DFFC-CCAD-F6C8-D027CAC174C1}"/>
              </a:ext>
            </a:extLst>
          </p:cNvPr>
          <p:cNvSpPr txBox="1"/>
          <p:nvPr/>
        </p:nvSpPr>
        <p:spPr>
          <a:xfrm>
            <a:off x="29063156" y="13888400"/>
            <a:ext cx="2274849" cy="584775"/>
          </a:xfrm>
          <a:prstGeom prst="rect">
            <a:avLst/>
          </a:prstGeom>
          <a:noFill/>
        </p:spPr>
        <p:txBody>
          <a:bodyPr wrap="square" rtlCol="0">
            <a:spAutoFit/>
          </a:bodyPr>
          <a:lstStyle/>
          <a:p>
            <a:pPr algn="ctr"/>
            <a:r>
              <a:rPr lang="en-US" sz="3200" b="1" dirty="0">
                <a:solidFill>
                  <a:srgbClr val="7BAFD4"/>
                </a:solidFill>
                <a:latin typeface="+mj-lt"/>
              </a:rPr>
              <a:t>References</a:t>
            </a:r>
          </a:p>
        </p:txBody>
      </p:sp>
      <p:sp>
        <p:nvSpPr>
          <p:cNvPr id="12" name="TextBox 11">
            <a:extLst>
              <a:ext uri="{FF2B5EF4-FFF2-40B4-BE49-F238E27FC236}">
                <a16:creationId xmlns:a16="http://schemas.microsoft.com/office/drawing/2014/main" id="{353078A9-96D3-15FA-3E76-9BA9074453C9}"/>
              </a:ext>
            </a:extLst>
          </p:cNvPr>
          <p:cNvSpPr txBox="1"/>
          <p:nvPr/>
        </p:nvSpPr>
        <p:spPr>
          <a:xfrm>
            <a:off x="16459200" y="11584433"/>
            <a:ext cx="5669280" cy="2077492"/>
          </a:xfrm>
          <a:prstGeom prst="rect">
            <a:avLst/>
          </a:prstGeom>
          <a:noFill/>
        </p:spPr>
        <p:txBody>
          <a:bodyPr wrap="square" rtlCol="0">
            <a:spAutoFit/>
          </a:bodyPr>
          <a:lstStyle/>
          <a:p>
            <a:pPr marL="0" marR="0" lvl="1" indent="0" algn="ctr" defTabSz="4055471" rtl="0" eaLnBrk="0" fontAlgn="auto" latinLnBrk="0" hangingPunct="0">
              <a:lnSpc>
                <a:spcPct val="100000"/>
              </a:lnSpc>
              <a:spcBef>
                <a:spcPts val="0"/>
              </a:spcBef>
              <a:spcAft>
                <a:spcPts val="0"/>
              </a:spcAft>
              <a:buClr>
                <a:srgbClr val="782327"/>
              </a:buClr>
              <a:buSzPct val="152000"/>
              <a:buFontTx/>
              <a:buNone/>
              <a:tabLst/>
              <a:defRPr/>
            </a:pPr>
            <a:r>
              <a:rPr kumimoji="0" lang="en-US" sz="2400" b="0" i="0" u="none" strike="noStrike" kern="1200" cap="none" spc="0" normalizeH="0" baseline="0" noProof="0" dirty="0">
                <a:ln>
                  <a:noFill/>
                </a:ln>
                <a:solidFill>
                  <a:srgbClr val="7BAFD4"/>
                </a:solidFill>
                <a:effectLst/>
                <a:uLnTx/>
                <a:uFillTx/>
                <a:latin typeface="Calibri" panose="020F0502020204030204"/>
                <a:ea typeface="+mn-ea"/>
                <a:cs typeface="Arial" pitchFamily="34" charset="0"/>
              </a:rPr>
              <a:t>LIMITATIONS</a:t>
            </a:r>
          </a:p>
          <a:p>
            <a:pPr marL="608965" marR="0" lvl="1" indent="-608965" algn="l" defTabSz="4055471" rtl="0" eaLnBrk="0" fontAlgn="auto" latinLnBrk="0" hangingPunct="0">
              <a:lnSpc>
                <a:spcPct val="100000"/>
              </a:lnSpc>
              <a:spcBef>
                <a:spcPts val="0"/>
              </a:spcBef>
              <a:spcAft>
                <a:spcPts val="971"/>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13294B"/>
                </a:solidFill>
                <a:effectLst/>
                <a:uLnTx/>
                <a:uFillTx/>
                <a:latin typeface="Calibri" panose="020F0502020204030204"/>
                <a:ea typeface="+mn-ea"/>
                <a:cs typeface="Arial" pitchFamily="34" charset="0"/>
              </a:rPr>
              <a:t>Focus limited to adult ICU settings</a:t>
            </a:r>
            <a:endParaRPr kumimoji="0" lang="en-US" sz="2000" b="0" i="0" u="none" strike="noStrike" kern="1200" cap="none" spc="0" normalizeH="0" baseline="0" noProof="0" dirty="0">
              <a:ln>
                <a:noFill/>
              </a:ln>
              <a:solidFill>
                <a:srgbClr val="13294B"/>
              </a:solidFill>
              <a:effectLst/>
              <a:uLnTx/>
              <a:uFillTx/>
              <a:latin typeface="Calibri" panose="020F0502020204030204"/>
              <a:ea typeface="Calibri Light" panose="020F0302020204030204"/>
              <a:cs typeface="Arial" pitchFamily="34" charset="0"/>
            </a:endParaRPr>
          </a:p>
          <a:p>
            <a:pPr marL="608965" marR="0" lvl="1" indent="-608965" algn="l" defTabSz="4055471" rtl="0" eaLnBrk="0" fontAlgn="auto" latinLnBrk="0" hangingPunct="0">
              <a:lnSpc>
                <a:spcPct val="100000"/>
              </a:lnSpc>
              <a:spcBef>
                <a:spcPts val="0"/>
              </a:spcBef>
              <a:spcAft>
                <a:spcPts val="971"/>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13294B"/>
                </a:solidFill>
                <a:effectLst/>
                <a:uLnTx/>
                <a:uFillTx/>
                <a:latin typeface="Calibri" panose="020F0502020204030204"/>
                <a:ea typeface="+mn-ea"/>
                <a:cs typeface="Arial" pitchFamily="34" charset="0"/>
              </a:rPr>
              <a:t>Variability in measurement tools across studies</a:t>
            </a:r>
          </a:p>
          <a:p>
            <a:pPr marL="608965" marR="0" lvl="1" indent="-608965" algn="l" defTabSz="4055471" rtl="0" eaLnBrk="0" fontAlgn="auto" latinLnBrk="0" hangingPunct="0">
              <a:lnSpc>
                <a:spcPct val="100000"/>
              </a:lnSpc>
              <a:spcBef>
                <a:spcPts val="0"/>
              </a:spcBef>
              <a:spcAft>
                <a:spcPts val="971"/>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13294B"/>
                </a:solidFill>
                <a:effectLst/>
                <a:uLnTx/>
                <a:uFillTx/>
                <a:latin typeface="Calibri" panose="020F0502020204030204"/>
                <a:ea typeface="Calibri Light" panose="020F0302020204030204"/>
                <a:cs typeface="Arial"/>
              </a:rPr>
              <a:t>Predominantly observational study designs</a:t>
            </a:r>
          </a:p>
          <a:p>
            <a:pPr marL="608965" marR="0" lvl="1" indent="-608965" algn="l" defTabSz="4055471" rtl="0" eaLnBrk="0" fontAlgn="auto" latinLnBrk="0" hangingPunct="0">
              <a:lnSpc>
                <a:spcPct val="100000"/>
              </a:lnSpc>
              <a:spcBef>
                <a:spcPts val="0"/>
              </a:spcBef>
              <a:spcAft>
                <a:spcPts val="971"/>
              </a:spcAft>
              <a:buClr>
                <a:srgbClr val="7BAFD4"/>
              </a:buClr>
              <a:buSzPct val="100000"/>
              <a:buFont typeface="Wingdings" pitchFamily="2" charset="2"/>
              <a:buChar char="v"/>
              <a:tabLst/>
              <a:defRPr/>
            </a:pPr>
            <a:r>
              <a:rPr kumimoji="0" lang="en-US" sz="2000" b="0" i="0" u="none" strike="noStrike" kern="1200" cap="none" spc="0" normalizeH="0" baseline="0" noProof="0" dirty="0">
                <a:ln>
                  <a:noFill/>
                </a:ln>
                <a:solidFill>
                  <a:srgbClr val="13294B"/>
                </a:solidFill>
                <a:effectLst/>
                <a:uLnTx/>
                <a:uFillTx/>
                <a:latin typeface="Calibri" panose="020F0502020204030204"/>
                <a:ea typeface="+mn-ea"/>
                <a:cs typeface="Arial"/>
              </a:rPr>
              <a:t>Limited ability to establish causation</a:t>
            </a:r>
            <a:endParaRPr kumimoji="0" lang="en-US" sz="2000" b="0" i="0" u="none" strike="noStrike" kern="1200" cap="none" spc="0" normalizeH="0" baseline="0" noProof="0" dirty="0">
              <a:ln>
                <a:noFill/>
              </a:ln>
              <a:solidFill>
                <a:srgbClr val="13294B"/>
              </a:solidFill>
              <a:effectLst/>
              <a:uLnTx/>
              <a:uFillTx/>
              <a:latin typeface="Calibri" panose="020F0502020204030204"/>
              <a:ea typeface="Calibri Light" panose="020F0302020204030204"/>
              <a:cs typeface="Arial"/>
            </a:endParaRPr>
          </a:p>
        </p:txBody>
      </p:sp>
    </p:spTree>
    <p:extLst>
      <p:ext uri="{BB962C8B-B14F-4D97-AF65-F5344CB8AC3E}">
        <p14:creationId xmlns:p14="http://schemas.microsoft.com/office/powerpoint/2010/main" val="1336661623"/>
      </p:ext>
    </p:extLst>
  </p:cSld>
  <p:clrMapOvr>
    <a:masterClrMapping/>
  </p:clrMapOvr>
</p:sld>
</file>

<file path=ppt/theme/theme1.xml><?xml version="1.0" encoding="utf-8"?>
<a:theme xmlns:a="http://schemas.openxmlformats.org/drawingml/2006/main" name="SON Stnd 1">
  <a:themeElements>
    <a:clrScheme name="SON Color Palette">
      <a:dk1>
        <a:srgbClr val="00233D"/>
      </a:dk1>
      <a:lt1>
        <a:srgbClr val="FFFFFF"/>
      </a:lt1>
      <a:dk2>
        <a:srgbClr val="7BAFD4"/>
      </a:dk2>
      <a:lt2>
        <a:srgbClr val="BED6DB"/>
      </a:lt2>
      <a:accent1>
        <a:srgbClr val="003150"/>
      </a:accent1>
      <a:accent2>
        <a:srgbClr val="A5ACAF"/>
      </a:accent2>
      <a:accent3>
        <a:srgbClr val="A5D867"/>
      </a:accent3>
      <a:accent4>
        <a:srgbClr val="E4D5D3"/>
      </a:accent4>
      <a:accent5>
        <a:srgbClr val="D6938A"/>
      </a:accent5>
      <a:accent6>
        <a:srgbClr val="EDE8C4"/>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resentation14" id="{2F98C1D4-AA61-414F-A71A-E1D2E2B59454}" vid="{36018F3F-CBFC-554A-8218-D144B00F11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9859A42727E84CAE3BC9F4C3190CFD" ma:contentTypeVersion="11" ma:contentTypeDescription="Create a new document." ma:contentTypeScope="" ma:versionID="5b80a1847ba5856d33cfe718f688e172">
  <xsd:schema xmlns:xsd="http://www.w3.org/2001/XMLSchema" xmlns:xs="http://www.w3.org/2001/XMLSchema" xmlns:p="http://schemas.microsoft.com/office/2006/metadata/properties" xmlns:ns2="b728e02d-9ae8-4f14-8123-c5291f222428" xmlns:ns3="7f5cce54-953e-4401-b8ca-d639869d96fb" targetNamespace="http://schemas.microsoft.com/office/2006/metadata/properties" ma:root="true" ma:fieldsID="008e299eb3c9a4a4940f7c7a2ce931f9" ns2:_="" ns3:_="">
    <xsd:import namespace="b728e02d-9ae8-4f14-8123-c5291f222428"/>
    <xsd:import namespace="7f5cce54-953e-4401-b8ca-d639869d96f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8e02d-9ae8-4f14-8123-c5291f2224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3fdc6da-32ca-4a2b-983e-32d6a4a8ae6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5cce54-953e-4401-b8ca-d639869d96f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c47df48-0d5f-498a-8c6a-73e01115ce72}" ma:internalName="TaxCatchAll" ma:showField="CatchAllData" ma:web="7f5cce54-953e-4401-b8ca-d639869d96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728e02d-9ae8-4f14-8123-c5291f222428">
      <Terms xmlns="http://schemas.microsoft.com/office/infopath/2007/PartnerControls"/>
    </lcf76f155ced4ddcb4097134ff3c332f>
    <TaxCatchAll xmlns="7f5cce54-953e-4401-b8ca-d639869d96fb" xsi:nil="true"/>
  </documentManagement>
</p:properties>
</file>

<file path=customXml/itemProps1.xml><?xml version="1.0" encoding="utf-8"?>
<ds:datastoreItem xmlns:ds="http://schemas.openxmlformats.org/officeDocument/2006/customXml" ds:itemID="{401D3ABE-7209-4544-91E8-6176E4CA21BF}"/>
</file>

<file path=customXml/itemProps2.xml><?xml version="1.0" encoding="utf-8"?>
<ds:datastoreItem xmlns:ds="http://schemas.openxmlformats.org/officeDocument/2006/customXml" ds:itemID="{465B03D7-8640-4F97-8473-8B5673088156}">
  <ds:schemaRefs>
    <ds:schemaRef ds:uri="http://schemas.microsoft.com/sharepoint/v3/contenttype/forms"/>
  </ds:schemaRefs>
</ds:datastoreItem>
</file>

<file path=customXml/itemProps3.xml><?xml version="1.0" encoding="utf-8"?>
<ds:datastoreItem xmlns:ds="http://schemas.openxmlformats.org/officeDocument/2006/customXml" ds:itemID="{300D432A-9D28-4694-B827-1DFDC8E4D643}">
  <ds:schemaRefs>
    <ds:schemaRef ds:uri="http://schemas.microsoft.com/office/2006/documentManagement/types"/>
    <ds:schemaRef ds:uri="http://schemas.microsoft.com/office/infopath/2007/PartnerControls"/>
    <ds:schemaRef ds:uri="http://purl.org/dc/terms/"/>
    <ds:schemaRef ds:uri="http://purl.org/dc/elements/1.1/"/>
    <ds:schemaRef ds:uri="http://purl.org/dc/dcmitype/"/>
    <ds:schemaRef ds:uri="http://www.w3.org/XML/1998/namespace"/>
    <ds:schemaRef ds:uri="http://schemas.openxmlformats.org/package/2006/metadata/core-properties"/>
    <ds:schemaRef ds:uri="7e86d7e4-945d-43a1-8828-bce84e7da022"/>
    <ds:schemaRef ds:uri="8df628f5-26fc-432c-986f-cf366109a24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SON 72x42 3 column poster - 2026</Template>
  <TotalTime>907</TotalTime>
  <Words>976</Words>
  <Application>Microsoft Macintosh PowerPoint</Application>
  <PresentationFormat>Custom</PresentationFormat>
  <Paragraphs>59</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Aptos</vt:lpstr>
      <vt:lpstr>Arial</vt:lpstr>
      <vt:lpstr>Calibri</vt:lpstr>
      <vt:lpstr>Calibri Light</vt:lpstr>
      <vt:lpstr>Georgia</vt:lpstr>
      <vt:lpstr>Open Sans</vt:lpstr>
      <vt:lpstr>Times New Roman</vt:lpstr>
      <vt:lpstr>Wingdings</vt:lpstr>
      <vt:lpstr>SON Stnd 1</vt:lpstr>
      <vt:lpstr>PowerPoint Presentation</vt:lpstr>
    </vt:vector>
  </TitlesOfParts>
  <Company>UNC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Davis, Suja</dc:creator>
  <cp:lastModifiedBy>Monday, Logan Patrick</cp:lastModifiedBy>
  <cp:revision>4</cp:revision>
  <dcterms:created xsi:type="dcterms:W3CDTF">2026-04-07T16:58:54Z</dcterms:created>
  <dcterms:modified xsi:type="dcterms:W3CDTF">2026-04-14T20:07:03Z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0x010100AB9859A42727E84CAE3BC9F4C3190CFD</vt:lpwstr>
  </property>
  <property fmtid="{D5CDD505-2E9C-101B-9397-08002B2CF9AE}" pid="3" name="data-panorama-remediation-history">
    <vt:lpwstr>[{"pageNumber":0,"geomIndex":131,"lastGeomIndex":144,"textElement":"Author’s Name","tableIndex":-1,"rowIndex":-1,"cellIndex":-1,"fontColor":"#458ec2","identifiers":{"PARAGRAPH_ID":"2","RUN_ID":"0","SLIDE_ID":"0"},"issueDetails":{"luminance25":"1.0","isHeader":"true","luminance75":"1.0","textColor":"7bafd4"},"issueTypeId":"LowContrastIssue:PPTX","dismiss":false,"pageNumbers":[1],"coordinatesList":[[1152.18994140625,181.5799560546875,292.6800537109375,18.09000015258789]]},{"pageNumber":0,"geomIndex":154,"lastGeomIndex":174,"textElement":"Result Section Heads","tableIndex":-1,"rowIndex":-1,"cellIndex":-1,"fontColor":"#458ec2","identifiers":{"PARAGRAPH_ID":"4","RUN_ID":"0","SLIDE_ID":"0"},"issueDetails":{"luminance25":"1.0","isHeader":"true","luminance75":"1.0","textColor":"7bafd4"},"issueTypeId":"LowContrastIssue:PPTX","dismiss":false,"pageNumbers":[1],"coordinatesList":[[884.3300170898438,445.3199462890625,271.01629638671875,13.979999542236328]]},{"pageNumber":0,"geomIndex":809,"lastGeomIndex":821,"textElement":"Study Design","tableIndex":-1,"rowIndex":-1,"cellIndex":-1,"fontColor":"#458ec2","identifiers":{"PARAGRAPH_ID":"15","RUN_ID":"0","SLIDE_ID":"0"},"issueDetails":{"luminance25":"1.0","isHeader":"true","luminance75":"1.0","textColor":"7bafd4"},"issueTypeId":"LowContrastIssue:PPTX","dismiss":false,"pageNumbers":[1],"coordinatesList":[[40.12799835205078,789.1400146484375,173.46382904052734,13.979999542236328]]},{"pageNumber":0,"geomIndex":939,"lastGeomIndex":945,"textElement":"Sample","tableIndex":-1,"rowIndex":-1,"cellIndex":-1,"fontColor":"#458ec2","identifiers":{"PARAGRAPH_ID":"18","RUN_ID":"0","SLIDE_ID":"0"},"issueDetails":{"luminance25":"1.0","isHeader":"true","luminance75":"1.0","textColor":"7bafd4"},"issueTypeId":"LowContrastIssue:PPTX","dismiss":false,"pageNumbers":[1],"coordinatesList":[[40.12799835205078,909.1400146484375,98.8115005493164,13.991999626159668]]},{"pageNumber":0,"geomIndex":1007,"lastGeomIndex":1026,"textElement":"Other Section Heads","tableIndex":-1,"rowIndex":-1,"cellIndex":-1,"fontColor":"#458ec2","identifiers":{"PARAGRAPH_ID":"21","RUN_ID":"0","SLIDE_ID":"0"},"issueDetails":{"luminance25":"1.0","isHeader":"true","luminance75":"1.0","textColor":"7bafd4"},"issueTypeId":"LowContrastIssue:PPTX","dismiss":false,"pageNumbers":[1],"coordinatesList":[[40.12799835205078,1043.570068359375,272.13472747802734,13.979999542236328]]},{"isReadingOrderVerified":"true","pageNumber":0,"geomIndex":-1,"issueTypeId":"ReadingOrderIssue:PPTX","dismiss":false,"pageNumbers":[1],"coordinatesList":[[10.0,10.0,2.0,2.0]]}]</vt:lpwstr>
  </property>
  <property fmtid="{D5CDD505-2E9C-101B-9397-08002B2CF9AE}" pid="4" name="ReadingOrderVerifiedPages">
    <vt:lpwstr>1</vt:lpwstr>
  </property>
</Properties>
</file>