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4"/>
  </p:sldMasterIdLst>
  <p:notesMasterIdLst>
    <p:notesMasterId r:id="rId6"/>
  </p:notesMasterIdLst>
  <p:sldIdLst>
    <p:sldId id="256" r:id="rId5"/>
  </p:sldIdLst>
  <p:sldSz cx="43891200" cy="21945600"/>
  <p:notesSz cx="6858000" cy="9144000"/>
  <p:defaultTextStyle>
    <a:defPPr>
      <a:defRPr lang="en-US"/>
    </a:defPPr>
    <a:lvl1pPr marL="0" algn="l" defTabSz="3160021" rtl="0" eaLnBrk="1" latinLnBrk="0" hangingPunct="1">
      <a:defRPr sz="6221" kern="1200">
        <a:solidFill>
          <a:schemeClr val="tx1"/>
        </a:solidFill>
        <a:latin typeface="+mn-lt"/>
        <a:ea typeface="+mn-ea"/>
        <a:cs typeface="+mn-cs"/>
      </a:defRPr>
    </a:lvl1pPr>
    <a:lvl2pPr marL="1580011" algn="l" defTabSz="3160021" rtl="0" eaLnBrk="1" latinLnBrk="0" hangingPunct="1">
      <a:defRPr sz="6221" kern="1200">
        <a:solidFill>
          <a:schemeClr val="tx1"/>
        </a:solidFill>
        <a:latin typeface="+mn-lt"/>
        <a:ea typeface="+mn-ea"/>
        <a:cs typeface="+mn-cs"/>
      </a:defRPr>
    </a:lvl2pPr>
    <a:lvl3pPr marL="3160021" algn="l" defTabSz="3160021" rtl="0" eaLnBrk="1" latinLnBrk="0" hangingPunct="1">
      <a:defRPr sz="6221" kern="1200">
        <a:solidFill>
          <a:schemeClr val="tx1"/>
        </a:solidFill>
        <a:latin typeface="+mn-lt"/>
        <a:ea typeface="+mn-ea"/>
        <a:cs typeface="+mn-cs"/>
      </a:defRPr>
    </a:lvl3pPr>
    <a:lvl4pPr marL="4740033" algn="l" defTabSz="3160021" rtl="0" eaLnBrk="1" latinLnBrk="0" hangingPunct="1">
      <a:defRPr sz="6221" kern="1200">
        <a:solidFill>
          <a:schemeClr val="tx1"/>
        </a:solidFill>
        <a:latin typeface="+mn-lt"/>
        <a:ea typeface="+mn-ea"/>
        <a:cs typeface="+mn-cs"/>
      </a:defRPr>
    </a:lvl4pPr>
    <a:lvl5pPr marL="6320043" algn="l" defTabSz="3160021" rtl="0" eaLnBrk="1" latinLnBrk="0" hangingPunct="1">
      <a:defRPr sz="6221" kern="1200">
        <a:solidFill>
          <a:schemeClr val="tx1"/>
        </a:solidFill>
        <a:latin typeface="+mn-lt"/>
        <a:ea typeface="+mn-ea"/>
        <a:cs typeface="+mn-cs"/>
      </a:defRPr>
    </a:lvl5pPr>
    <a:lvl6pPr marL="7900054" algn="l" defTabSz="3160021" rtl="0" eaLnBrk="1" latinLnBrk="0" hangingPunct="1">
      <a:defRPr sz="6221" kern="1200">
        <a:solidFill>
          <a:schemeClr val="tx1"/>
        </a:solidFill>
        <a:latin typeface="+mn-lt"/>
        <a:ea typeface="+mn-ea"/>
        <a:cs typeface="+mn-cs"/>
      </a:defRPr>
    </a:lvl6pPr>
    <a:lvl7pPr marL="9480064" algn="l" defTabSz="3160021" rtl="0" eaLnBrk="1" latinLnBrk="0" hangingPunct="1">
      <a:defRPr sz="6221" kern="1200">
        <a:solidFill>
          <a:schemeClr val="tx1"/>
        </a:solidFill>
        <a:latin typeface="+mn-lt"/>
        <a:ea typeface="+mn-ea"/>
        <a:cs typeface="+mn-cs"/>
      </a:defRPr>
    </a:lvl7pPr>
    <a:lvl8pPr marL="11060075" algn="l" defTabSz="3160021" rtl="0" eaLnBrk="1" latinLnBrk="0" hangingPunct="1">
      <a:defRPr sz="6221" kern="1200">
        <a:solidFill>
          <a:schemeClr val="tx1"/>
        </a:solidFill>
        <a:latin typeface="+mn-lt"/>
        <a:ea typeface="+mn-ea"/>
        <a:cs typeface="+mn-cs"/>
      </a:defRPr>
    </a:lvl8pPr>
    <a:lvl9pPr marL="12640087" algn="l" defTabSz="3160021" rtl="0" eaLnBrk="1" latinLnBrk="0" hangingPunct="1">
      <a:defRPr sz="622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userDrawn="1">
          <p15:clr>
            <a:srgbClr val="A4A3A4"/>
          </p15:clr>
        </p15:guide>
        <p15:guide id="2" pos="13824" userDrawn="1">
          <p15:clr>
            <a:srgbClr val="A4A3A4"/>
          </p15:clr>
        </p15:guide>
        <p15:guide id="3" pos="384" userDrawn="1">
          <p15:clr>
            <a:srgbClr val="A4A3A4"/>
          </p15:clr>
        </p15:guide>
        <p15:guide id="4" pos="6965" userDrawn="1">
          <p15:clr>
            <a:srgbClr val="A4A3A4"/>
          </p15:clr>
        </p15:guide>
        <p15:guide id="5" pos="27261" userDrawn="1">
          <p15:clr>
            <a:srgbClr val="A4A3A4"/>
          </p15:clr>
        </p15:guide>
        <p15:guide id="6" pos="20704" userDrawn="1">
          <p15:clr>
            <a:srgbClr val="A4A3A4"/>
          </p15:clr>
        </p15:guide>
        <p15:guide id="7" pos="7157" userDrawn="1">
          <p15:clr>
            <a:srgbClr val="A4A3A4"/>
          </p15:clr>
        </p15:guide>
        <p15:guide id="8" pos="20512" userDrawn="1">
          <p15:clr>
            <a:srgbClr val="A4A3A4"/>
          </p15:clr>
        </p15:guide>
        <p15:guide id="9" pos="13728" userDrawn="1">
          <p15:clr>
            <a:srgbClr val="A4A3A4"/>
          </p15:clr>
        </p15:guide>
        <p15:guide id="10" pos="16928" userDrawn="1">
          <p15:clr>
            <a:srgbClr val="A4A3A4"/>
          </p15:clr>
        </p15:guide>
        <p15:guide id="11" pos="139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294D"/>
    <a:srgbClr val="7BAFD4"/>
    <a:srgbClr val="B7D7ED"/>
    <a:srgbClr val="EDF5FB"/>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034"/>
    <p:restoredTop sz="91521"/>
  </p:normalViewPr>
  <p:slideViewPr>
    <p:cSldViewPr snapToGrid="0" snapToObjects="1" showGuides="1">
      <p:cViewPr>
        <p:scale>
          <a:sx n="60" d="100"/>
          <a:sy n="60" d="100"/>
        </p:scale>
        <p:origin x="-5048" y="-376"/>
      </p:cViewPr>
      <p:guideLst>
        <p:guide orient="horz" pos="6912"/>
        <p:guide pos="13824"/>
        <p:guide pos="384"/>
        <p:guide pos="6965"/>
        <p:guide pos="27261"/>
        <p:guide pos="20704"/>
        <p:guide pos="7157"/>
        <p:guide pos="20512"/>
        <p:guide pos="13728"/>
        <p:guide pos="16928"/>
        <p:guide pos="13920"/>
      </p:guideLst>
    </p:cSldViewPr>
  </p:slideViewPr>
  <p:notesTextViewPr>
    <p:cViewPr>
      <p:scale>
        <a:sx n="95" d="100"/>
        <a:sy n="9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B382F8-148A-EF48-8090-60B8A6B2861B}" type="datetimeFigureOut">
              <a:rPr lang="en-US" smtClean="0"/>
              <a:t>4/14/26</a:t>
            </a:fld>
            <a:endParaRPr lang="en-US" dirty="0"/>
          </a:p>
        </p:txBody>
      </p:sp>
      <p:sp>
        <p:nvSpPr>
          <p:cNvPr id="4" name="Slide Image Placeholder 3"/>
          <p:cNvSpPr>
            <a:spLocks noGrp="1" noRot="1" noChangeAspect="1"/>
          </p:cNvSpPr>
          <p:nvPr>
            <p:ph type="sldImg" idx="2"/>
          </p:nvPr>
        </p:nvSpPr>
        <p:spPr>
          <a:xfrm>
            <a:off x="342900" y="1143000"/>
            <a:ext cx="61722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F8C42C-77DF-AB4F-89FF-81B741A34100}" type="slidenum">
              <a:rPr lang="en-US" smtClean="0"/>
              <a:t>‹#›</a:t>
            </a:fld>
            <a:endParaRPr lang="en-US" dirty="0"/>
          </a:p>
        </p:txBody>
      </p:sp>
    </p:spTree>
    <p:extLst>
      <p:ext uri="{BB962C8B-B14F-4D97-AF65-F5344CB8AC3E}">
        <p14:creationId xmlns:p14="http://schemas.microsoft.com/office/powerpoint/2010/main" val="1558991171"/>
      </p:ext>
    </p:extLst>
  </p:cSld>
  <p:clrMap bg1="lt1" tx1="dk1" bg2="lt2" tx2="dk2" accent1="accent1" accent2="accent2" accent3="accent3" accent4="accent4" accent5="accent5" accent6="accent6" hlink="hlink" folHlink="folHlink"/>
  <p:notesStyle>
    <a:lvl1pPr marL="0" algn="l" defTabSz="3160021" rtl="0" eaLnBrk="1" latinLnBrk="0" hangingPunct="1">
      <a:defRPr sz="4147" kern="1200">
        <a:solidFill>
          <a:schemeClr val="tx1"/>
        </a:solidFill>
        <a:latin typeface="+mn-lt"/>
        <a:ea typeface="+mn-ea"/>
        <a:cs typeface="+mn-cs"/>
      </a:defRPr>
    </a:lvl1pPr>
    <a:lvl2pPr marL="1580011" algn="l" defTabSz="3160021" rtl="0" eaLnBrk="1" latinLnBrk="0" hangingPunct="1">
      <a:defRPr sz="4147" kern="1200">
        <a:solidFill>
          <a:schemeClr val="tx1"/>
        </a:solidFill>
        <a:latin typeface="+mn-lt"/>
        <a:ea typeface="+mn-ea"/>
        <a:cs typeface="+mn-cs"/>
      </a:defRPr>
    </a:lvl2pPr>
    <a:lvl3pPr marL="3160021" algn="l" defTabSz="3160021" rtl="0" eaLnBrk="1" latinLnBrk="0" hangingPunct="1">
      <a:defRPr sz="4147" kern="1200">
        <a:solidFill>
          <a:schemeClr val="tx1"/>
        </a:solidFill>
        <a:latin typeface="+mn-lt"/>
        <a:ea typeface="+mn-ea"/>
        <a:cs typeface="+mn-cs"/>
      </a:defRPr>
    </a:lvl3pPr>
    <a:lvl4pPr marL="4740033" algn="l" defTabSz="3160021" rtl="0" eaLnBrk="1" latinLnBrk="0" hangingPunct="1">
      <a:defRPr sz="4147" kern="1200">
        <a:solidFill>
          <a:schemeClr val="tx1"/>
        </a:solidFill>
        <a:latin typeface="+mn-lt"/>
        <a:ea typeface="+mn-ea"/>
        <a:cs typeface="+mn-cs"/>
      </a:defRPr>
    </a:lvl4pPr>
    <a:lvl5pPr marL="6320043" algn="l" defTabSz="3160021" rtl="0" eaLnBrk="1" latinLnBrk="0" hangingPunct="1">
      <a:defRPr sz="4147" kern="1200">
        <a:solidFill>
          <a:schemeClr val="tx1"/>
        </a:solidFill>
        <a:latin typeface="+mn-lt"/>
        <a:ea typeface="+mn-ea"/>
        <a:cs typeface="+mn-cs"/>
      </a:defRPr>
    </a:lvl5pPr>
    <a:lvl6pPr marL="7900054" algn="l" defTabSz="3160021" rtl="0" eaLnBrk="1" latinLnBrk="0" hangingPunct="1">
      <a:defRPr sz="4147" kern="1200">
        <a:solidFill>
          <a:schemeClr val="tx1"/>
        </a:solidFill>
        <a:latin typeface="+mn-lt"/>
        <a:ea typeface="+mn-ea"/>
        <a:cs typeface="+mn-cs"/>
      </a:defRPr>
    </a:lvl6pPr>
    <a:lvl7pPr marL="9480064" algn="l" defTabSz="3160021" rtl="0" eaLnBrk="1" latinLnBrk="0" hangingPunct="1">
      <a:defRPr sz="4147" kern="1200">
        <a:solidFill>
          <a:schemeClr val="tx1"/>
        </a:solidFill>
        <a:latin typeface="+mn-lt"/>
        <a:ea typeface="+mn-ea"/>
        <a:cs typeface="+mn-cs"/>
      </a:defRPr>
    </a:lvl7pPr>
    <a:lvl8pPr marL="11060075" algn="l" defTabSz="3160021" rtl="0" eaLnBrk="1" latinLnBrk="0" hangingPunct="1">
      <a:defRPr sz="4147" kern="1200">
        <a:solidFill>
          <a:schemeClr val="tx1"/>
        </a:solidFill>
        <a:latin typeface="+mn-lt"/>
        <a:ea typeface="+mn-ea"/>
        <a:cs typeface="+mn-cs"/>
      </a:defRPr>
    </a:lvl8pPr>
    <a:lvl9pPr marL="12640087" algn="l" defTabSz="3160021" rtl="0" eaLnBrk="1" latinLnBrk="0" hangingPunct="1">
      <a:defRPr sz="414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1143000"/>
            <a:ext cx="6172200" cy="3086100"/>
          </a:xfrm>
        </p:spPr>
        <p:txBody>
          <a:bodyPr/>
          <a:lstStyle/>
          <a:p>
            <a:endParaRPr lang="en-US" dirty="0"/>
          </a:p>
        </p:txBody>
      </p:sp>
      <p:sp>
        <p:nvSpPr>
          <p:cNvPr id="3" name="Notes Placeholder 2"/>
          <p:cNvSpPr>
            <a:spLocks noGrp="1"/>
          </p:cNvSpPr>
          <p:nvPr>
            <p:ph type="body" idx="1"/>
          </p:nvPr>
        </p:nvSpPr>
        <p:spPr/>
        <p:txBody>
          <a:bodyPr/>
          <a:lstStyle/>
          <a:p>
            <a:r>
              <a:rPr lang="en-US" strike="noStrike" baseline="0" dirty="0"/>
              <a:t>96”w x 48”h poster. File size is 48” w x 24” h, </a:t>
            </a:r>
            <a:r>
              <a:rPr lang="en-US" b="0" strike="noStrike" baseline="0" dirty="0">
                <a:solidFill>
                  <a:srgbClr val="C00000"/>
                </a:solidFill>
              </a:rPr>
              <a:t>(</a:t>
            </a:r>
            <a:r>
              <a:rPr lang="en-US" b="0" strike="noStrike" baseline="0" dirty="0">
                <a:solidFill>
                  <a:schemeClr val="accent2">
                    <a:lumMod val="75000"/>
                  </a:schemeClr>
                </a:solidFill>
              </a:rPr>
              <a:t>IMPORTANT note for PhD Posters upon submission of poster</a:t>
            </a:r>
            <a:r>
              <a:rPr lang="en-US" b="0" strike="noStrike" baseline="0" dirty="0">
                <a:solidFill>
                  <a:srgbClr val="C00000"/>
                </a:solidFill>
              </a:rPr>
              <a:t>)</a:t>
            </a:r>
            <a:r>
              <a:rPr lang="en-US" b="1" strike="noStrike" baseline="0" dirty="0"/>
              <a:t> print at 200%; </a:t>
            </a:r>
            <a:r>
              <a:rPr lang="en-US" strike="noStrike" baseline="0" dirty="0"/>
              <a:t>Trim leaving a white 1/2” edge around all sides of poster</a:t>
            </a:r>
            <a:endParaRPr lang="en-US" strike="noStrike" dirty="0"/>
          </a:p>
        </p:txBody>
      </p:sp>
      <p:sp>
        <p:nvSpPr>
          <p:cNvPr id="4" name="Slide Number Placeholder 3"/>
          <p:cNvSpPr>
            <a:spLocks noGrp="1"/>
          </p:cNvSpPr>
          <p:nvPr>
            <p:ph type="sldNum" sz="quarter" idx="10"/>
          </p:nvPr>
        </p:nvSpPr>
        <p:spPr/>
        <p:txBody>
          <a:bodyPr/>
          <a:lstStyle/>
          <a:p>
            <a:fld id="{BAF8C42C-77DF-AB4F-89FF-81B741A34100}" type="slidenum">
              <a:rPr lang="en-US" smtClean="0"/>
              <a:t>1</a:t>
            </a:fld>
            <a:endParaRPr lang="en-US" dirty="0"/>
          </a:p>
        </p:txBody>
      </p:sp>
    </p:spTree>
    <p:extLst>
      <p:ext uri="{BB962C8B-B14F-4D97-AF65-F5344CB8AC3E}">
        <p14:creationId xmlns:p14="http://schemas.microsoft.com/office/powerpoint/2010/main" val="516633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Poster Layout 1">
    <p:spTree>
      <p:nvGrpSpPr>
        <p:cNvPr id="1" name=""/>
        <p:cNvGrpSpPr/>
        <p:nvPr/>
      </p:nvGrpSpPr>
      <p:grpSpPr>
        <a:xfrm>
          <a:off x="0" y="0"/>
          <a:ext cx="0" cy="0"/>
          <a:chOff x="0" y="0"/>
          <a:chExt cx="0" cy="0"/>
        </a:xfrm>
      </p:grpSpPr>
      <p:sp>
        <p:nvSpPr>
          <p:cNvPr id="2" name="Title 1"/>
          <p:cNvSpPr>
            <a:spLocks noGrp="1"/>
          </p:cNvSpPr>
          <p:nvPr>
            <p:ph type="title"/>
          </p:nvPr>
        </p:nvSpPr>
        <p:spPr>
          <a:xfrm>
            <a:off x="3834758" y="516958"/>
            <a:ext cx="36266945" cy="1162649"/>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537053436"/>
      </p:ext>
    </p:extLst>
  </p:cSld>
  <p:clrMapOvr>
    <a:masterClrMapping/>
  </p:clrMapOvr>
  <p:extLst>
    <p:ext uri="{DCECCB84-F9BA-43D5-87BE-67443E8EF086}">
      <p15:sldGuideLst xmlns:p15="http://schemas.microsoft.com/office/powerpoint/2012/main">
        <p15:guide id="1" orient="horz" pos="165"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04800" y="20106854"/>
            <a:ext cx="43281600" cy="1577489"/>
          </a:xfrm>
          <a:prstGeom prst="rect">
            <a:avLst/>
          </a:prstGeom>
          <a:solidFill>
            <a:srgbClr val="7BAFD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9" name="Rectangle 8"/>
          <p:cNvSpPr/>
          <p:nvPr/>
        </p:nvSpPr>
        <p:spPr>
          <a:xfrm flipV="1">
            <a:off x="304800" y="20054601"/>
            <a:ext cx="43281600" cy="52251"/>
          </a:xfrm>
          <a:prstGeom prst="rect">
            <a:avLst/>
          </a:prstGeom>
          <a:solidFill>
            <a:srgbClr val="0031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Rectangle 4"/>
          <p:cNvSpPr/>
          <p:nvPr userDrawn="1"/>
        </p:nvSpPr>
        <p:spPr>
          <a:xfrm>
            <a:off x="304800" y="259123"/>
            <a:ext cx="43281600" cy="171121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221" dirty="0"/>
          </a:p>
        </p:txBody>
      </p:sp>
      <p:sp>
        <p:nvSpPr>
          <p:cNvPr id="11" name="Rectangle 10">
            <a:extLst>
              <a:ext uri="{FF2B5EF4-FFF2-40B4-BE49-F238E27FC236}">
                <a16:creationId xmlns:a16="http://schemas.microsoft.com/office/drawing/2014/main" id="{2AB3A8BD-73DD-7B48-B7B6-887AFE240D77}"/>
              </a:ext>
            </a:extLst>
          </p:cNvPr>
          <p:cNvSpPr/>
          <p:nvPr userDrawn="1"/>
        </p:nvSpPr>
        <p:spPr>
          <a:xfrm flipV="1">
            <a:off x="304800" y="1981438"/>
            <a:ext cx="43281600" cy="522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pic>
        <p:nvPicPr>
          <p:cNvPr id="2" name="Picture 1" descr="A blue symbol with white outline&#10;&#10;AI-generated content may be incorrect.">
            <a:extLst>
              <a:ext uri="{FF2B5EF4-FFF2-40B4-BE49-F238E27FC236}">
                <a16:creationId xmlns:a16="http://schemas.microsoft.com/office/drawing/2014/main" id="{CA137F6B-6F16-9939-37CA-6142BCCF2F0A}"/>
              </a:ext>
            </a:extLst>
          </p:cNvPr>
          <p:cNvPicPr>
            <a:picLocks noChangeAspect="1"/>
          </p:cNvPicPr>
          <p:nvPr userDrawn="1"/>
        </p:nvPicPr>
        <p:blipFill>
          <a:blip r:embed="rId3"/>
          <a:stretch>
            <a:fillRect/>
          </a:stretch>
        </p:blipFill>
        <p:spPr>
          <a:xfrm>
            <a:off x="992189" y="592712"/>
            <a:ext cx="2429438" cy="1906434"/>
          </a:xfrm>
          <a:prstGeom prst="rect">
            <a:avLst/>
          </a:prstGeom>
        </p:spPr>
      </p:pic>
      <p:sp>
        <p:nvSpPr>
          <p:cNvPr id="4" name="TextBox 15">
            <a:extLst>
              <a:ext uri="{FF2B5EF4-FFF2-40B4-BE49-F238E27FC236}">
                <a16:creationId xmlns:a16="http://schemas.microsoft.com/office/drawing/2014/main" id="{E413AF92-26C9-BDAC-8377-E38FE1BB7784}"/>
              </a:ext>
            </a:extLst>
          </p:cNvPr>
          <p:cNvSpPr txBox="1">
            <a:spLocks noChangeArrowheads="1"/>
          </p:cNvSpPr>
          <p:nvPr userDrawn="1"/>
        </p:nvSpPr>
        <p:spPr bwMode="auto">
          <a:xfrm>
            <a:off x="992189" y="20658979"/>
            <a:ext cx="115109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900">
                <a:solidFill>
                  <a:schemeClr val="tx1"/>
                </a:solidFill>
                <a:latin typeface="Calibri" charset="0"/>
              </a:defRPr>
            </a:lvl1pPr>
            <a:lvl2pPr marL="742950" indent="-285750">
              <a:defRPr sz="4900">
                <a:solidFill>
                  <a:schemeClr val="tx1"/>
                </a:solidFill>
                <a:latin typeface="Calibri" charset="0"/>
              </a:defRPr>
            </a:lvl2pPr>
            <a:lvl3pPr marL="1143000" indent="-228600">
              <a:defRPr sz="4900">
                <a:solidFill>
                  <a:schemeClr val="tx1"/>
                </a:solidFill>
                <a:latin typeface="Calibri" charset="0"/>
              </a:defRPr>
            </a:lvl3pPr>
            <a:lvl4pPr marL="1600200" indent="-228600">
              <a:defRPr sz="4900">
                <a:solidFill>
                  <a:schemeClr val="tx1"/>
                </a:solidFill>
                <a:latin typeface="Calibri" charset="0"/>
              </a:defRPr>
            </a:lvl4pPr>
            <a:lvl5pPr marL="2057400" indent="-228600">
              <a:defRPr sz="4900">
                <a:solidFill>
                  <a:schemeClr val="tx1"/>
                </a:solidFill>
                <a:latin typeface="Calibri" charset="0"/>
              </a:defRPr>
            </a:lvl5pPr>
            <a:lvl6pPr marL="2514600" indent="-228600" defTabSz="2500313" fontAlgn="base">
              <a:spcBef>
                <a:spcPct val="0"/>
              </a:spcBef>
              <a:spcAft>
                <a:spcPct val="0"/>
              </a:spcAft>
              <a:defRPr sz="4900">
                <a:solidFill>
                  <a:schemeClr val="tx1"/>
                </a:solidFill>
                <a:latin typeface="Calibri" charset="0"/>
              </a:defRPr>
            </a:lvl6pPr>
            <a:lvl7pPr marL="2971800" indent="-228600" defTabSz="2500313" fontAlgn="base">
              <a:spcBef>
                <a:spcPct val="0"/>
              </a:spcBef>
              <a:spcAft>
                <a:spcPct val="0"/>
              </a:spcAft>
              <a:defRPr sz="4900">
                <a:solidFill>
                  <a:schemeClr val="tx1"/>
                </a:solidFill>
                <a:latin typeface="Calibri" charset="0"/>
              </a:defRPr>
            </a:lvl7pPr>
            <a:lvl8pPr marL="3429000" indent="-228600" defTabSz="2500313" fontAlgn="base">
              <a:spcBef>
                <a:spcPct val="0"/>
              </a:spcBef>
              <a:spcAft>
                <a:spcPct val="0"/>
              </a:spcAft>
              <a:defRPr sz="4900">
                <a:solidFill>
                  <a:schemeClr val="tx1"/>
                </a:solidFill>
                <a:latin typeface="Calibri" charset="0"/>
              </a:defRPr>
            </a:lvl8pPr>
            <a:lvl9pPr marL="3886200" indent="-228600" defTabSz="2500313" fontAlgn="base">
              <a:spcBef>
                <a:spcPct val="0"/>
              </a:spcBef>
              <a:spcAft>
                <a:spcPct val="0"/>
              </a:spcAft>
              <a:defRPr sz="4900">
                <a:solidFill>
                  <a:schemeClr val="tx1"/>
                </a:solidFill>
                <a:latin typeface="Calibri" charset="0"/>
              </a:defRPr>
            </a:lvl9pPr>
          </a:lstStyle>
          <a:p>
            <a:pPr eaLnBrk="1" hangingPunct="1"/>
            <a:r>
              <a:rPr lang="en-US" altLang="x-none" sz="2400" dirty="0">
                <a:solidFill>
                  <a:schemeClr val="bg1"/>
                </a:solidFill>
                <a:latin typeface="Georgia" panose="02040502050405020303" pitchFamily="18" charset="0"/>
                <a:ea typeface="Open Sans" panose="020B0606030504020204" pitchFamily="34" charset="0"/>
                <a:cs typeface="Open Sans" panose="020B0606030504020204" pitchFamily="34" charset="0"/>
              </a:rPr>
              <a:t>The University of North Carolina at Chapel Hill</a:t>
            </a:r>
          </a:p>
        </p:txBody>
      </p:sp>
      <p:pic>
        <p:nvPicPr>
          <p:cNvPr id="8" name="Picture 7" descr="A black background with white text&#10;&#10;AI-generated content may be incorrect.">
            <a:extLst>
              <a:ext uri="{FF2B5EF4-FFF2-40B4-BE49-F238E27FC236}">
                <a16:creationId xmlns:a16="http://schemas.microsoft.com/office/drawing/2014/main" id="{62CEFE86-92FB-9A35-AA53-F78961BDF3A3}"/>
              </a:ext>
            </a:extLst>
          </p:cNvPr>
          <p:cNvPicPr>
            <a:picLocks noChangeAspect="1"/>
          </p:cNvPicPr>
          <p:nvPr userDrawn="1"/>
        </p:nvPicPr>
        <p:blipFill>
          <a:blip r:embed="rId4"/>
          <a:stretch>
            <a:fillRect/>
          </a:stretch>
        </p:blipFill>
        <p:spPr>
          <a:xfrm>
            <a:off x="38860795" y="20404097"/>
            <a:ext cx="3823037" cy="971428"/>
          </a:xfrm>
          <a:prstGeom prst="rect">
            <a:avLst/>
          </a:prstGeom>
        </p:spPr>
      </p:pic>
    </p:spTree>
    <p:extLst>
      <p:ext uri="{BB962C8B-B14F-4D97-AF65-F5344CB8AC3E}">
        <p14:creationId xmlns:p14="http://schemas.microsoft.com/office/powerpoint/2010/main" val="1986336899"/>
      </p:ext>
    </p:extLst>
  </p:cSld>
  <p:clrMap bg1="lt1" tx1="dk1" bg2="lt2" tx2="dk2" accent1="accent1" accent2="accent2" accent3="accent3" accent4="accent4" accent5="accent5" accent6="accent6" hlink="hlink" folHlink="folHlink"/>
  <p:sldLayoutIdLst>
    <p:sldLayoutId id="2147483677" r:id="rId1"/>
  </p:sldLayoutIdLst>
  <p:hf sldNum="0" hdr="0" ftr="0" dt="0"/>
  <p:txStyles>
    <p:titleStyle>
      <a:lvl1pPr algn="ctr" defTabSz="1440144" rtl="0" eaLnBrk="1" latinLnBrk="0" hangingPunct="1">
        <a:lnSpc>
          <a:spcPct val="85000"/>
        </a:lnSpc>
        <a:spcBef>
          <a:spcPct val="0"/>
        </a:spcBef>
        <a:buNone/>
        <a:defRPr sz="6000" b="0" i="0" kern="1200" spc="-78" baseline="0">
          <a:solidFill>
            <a:schemeClr val="bg1"/>
          </a:solidFill>
          <a:latin typeface="Open Sans" charset="0"/>
          <a:ea typeface="Open Sans" charset="0"/>
          <a:cs typeface="Open Sans" charset="0"/>
        </a:defRPr>
      </a:lvl1pPr>
    </p:titleStyle>
    <p:bodyStyle>
      <a:lvl1pPr marL="144015" indent="-144015" algn="l" defTabSz="1440144" rtl="0" eaLnBrk="1" latinLnBrk="0" hangingPunct="1">
        <a:lnSpc>
          <a:spcPct val="90000"/>
        </a:lnSpc>
        <a:spcBef>
          <a:spcPts val="1890"/>
        </a:spcBef>
        <a:spcAft>
          <a:spcPts val="316"/>
        </a:spcAft>
        <a:buClr>
          <a:schemeClr val="accent1"/>
        </a:buClr>
        <a:buSzPct val="100000"/>
        <a:buFont typeface="Calibri" panose="020F0502020204030204" pitchFamily="34" charset="0"/>
        <a:buChar char=" "/>
        <a:defRPr sz="6720" b="0" i="0" kern="1200">
          <a:solidFill>
            <a:srgbClr val="003150"/>
          </a:solidFill>
          <a:latin typeface="Open Sans" charset="0"/>
          <a:ea typeface="Open Sans" charset="0"/>
          <a:cs typeface="Open Sans" charset="0"/>
        </a:defRPr>
      </a:lvl1pPr>
      <a:lvl2pPr marL="604862" indent="-288030" algn="l" defTabSz="1440144" rtl="0" eaLnBrk="1" latinLnBrk="0" hangingPunct="1">
        <a:lnSpc>
          <a:spcPct val="90000"/>
        </a:lnSpc>
        <a:spcBef>
          <a:spcPts val="316"/>
        </a:spcBef>
        <a:spcAft>
          <a:spcPts val="630"/>
        </a:spcAft>
        <a:buClr>
          <a:srgbClr val="5998C8"/>
        </a:buClr>
        <a:buFont typeface="Arial" charset="0"/>
        <a:buChar char="•"/>
        <a:defRPr sz="5880" b="0" i="0" kern="1200">
          <a:solidFill>
            <a:srgbClr val="003150"/>
          </a:solidFill>
          <a:latin typeface="Open Sans" charset="0"/>
          <a:ea typeface="Open Sans" charset="0"/>
          <a:cs typeface="Open Sans" charset="0"/>
        </a:defRPr>
      </a:lvl2pPr>
      <a:lvl3pPr marL="892889"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3pPr>
      <a:lvl4pPr marL="1180920"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4pPr>
      <a:lvl5pPr marL="1468947"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5pPr>
      <a:lvl6pPr marL="1732455"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6pPr>
      <a:lvl7pPr marL="2047450"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7pPr>
      <a:lvl8pPr marL="2362441"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8pPr>
      <a:lvl9pPr marL="2677433"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9pPr>
    </p:bodyStyle>
    <p:otherStyle>
      <a:defPPr>
        <a:defRPr lang="en-US"/>
      </a:defPPr>
      <a:lvl1pPr marL="0" algn="l" defTabSz="1440144" rtl="0" eaLnBrk="1" latinLnBrk="0" hangingPunct="1">
        <a:defRPr sz="2836" kern="1200">
          <a:solidFill>
            <a:schemeClr val="tx1"/>
          </a:solidFill>
          <a:latin typeface="+mn-lt"/>
          <a:ea typeface="+mn-ea"/>
          <a:cs typeface="+mn-cs"/>
        </a:defRPr>
      </a:lvl1pPr>
      <a:lvl2pPr marL="720070" algn="l" defTabSz="1440144" rtl="0" eaLnBrk="1" latinLnBrk="0" hangingPunct="1">
        <a:defRPr sz="2836" kern="1200">
          <a:solidFill>
            <a:schemeClr val="tx1"/>
          </a:solidFill>
          <a:latin typeface="+mn-lt"/>
          <a:ea typeface="+mn-ea"/>
          <a:cs typeface="+mn-cs"/>
        </a:defRPr>
      </a:lvl2pPr>
      <a:lvl3pPr marL="1440144" algn="l" defTabSz="1440144" rtl="0" eaLnBrk="1" latinLnBrk="0" hangingPunct="1">
        <a:defRPr sz="2836" kern="1200">
          <a:solidFill>
            <a:schemeClr val="tx1"/>
          </a:solidFill>
          <a:latin typeface="+mn-lt"/>
          <a:ea typeface="+mn-ea"/>
          <a:cs typeface="+mn-cs"/>
        </a:defRPr>
      </a:lvl3pPr>
      <a:lvl4pPr marL="2160217" algn="l" defTabSz="1440144" rtl="0" eaLnBrk="1" latinLnBrk="0" hangingPunct="1">
        <a:defRPr sz="2836" kern="1200">
          <a:solidFill>
            <a:schemeClr val="tx1"/>
          </a:solidFill>
          <a:latin typeface="+mn-lt"/>
          <a:ea typeface="+mn-ea"/>
          <a:cs typeface="+mn-cs"/>
        </a:defRPr>
      </a:lvl4pPr>
      <a:lvl5pPr marL="2880290" algn="l" defTabSz="1440144" rtl="0" eaLnBrk="1" latinLnBrk="0" hangingPunct="1">
        <a:defRPr sz="2836" kern="1200">
          <a:solidFill>
            <a:schemeClr val="tx1"/>
          </a:solidFill>
          <a:latin typeface="+mn-lt"/>
          <a:ea typeface="+mn-ea"/>
          <a:cs typeface="+mn-cs"/>
        </a:defRPr>
      </a:lvl5pPr>
      <a:lvl6pPr marL="3600360" algn="l" defTabSz="1440144" rtl="0" eaLnBrk="1" latinLnBrk="0" hangingPunct="1">
        <a:defRPr sz="2836" kern="1200">
          <a:solidFill>
            <a:schemeClr val="tx1"/>
          </a:solidFill>
          <a:latin typeface="+mn-lt"/>
          <a:ea typeface="+mn-ea"/>
          <a:cs typeface="+mn-cs"/>
        </a:defRPr>
      </a:lvl6pPr>
      <a:lvl7pPr marL="4320434" algn="l" defTabSz="1440144" rtl="0" eaLnBrk="1" latinLnBrk="0" hangingPunct="1">
        <a:defRPr sz="2836" kern="1200">
          <a:solidFill>
            <a:schemeClr val="tx1"/>
          </a:solidFill>
          <a:latin typeface="+mn-lt"/>
          <a:ea typeface="+mn-ea"/>
          <a:cs typeface="+mn-cs"/>
        </a:defRPr>
      </a:lvl7pPr>
      <a:lvl8pPr marL="5040504" algn="l" defTabSz="1440144" rtl="0" eaLnBrk="1" latinLnBrk="0" hangingPunct="1">
        <a:defRPr sz="2836" kern="1200">
          <a:solidFill>
            <a:schemeClr val="tx1"/>
          </a:solidFill>
          <a:latin typeface="+mn-lt"/>
          <a:ea typeface="+mn-ea"/>
          <a:cs typeface="+mn-cs"/>
        </a:defRPr>
      </a:lvl8pPr>
      <a:lvl9pPr marL="5760574" algn="l" defTabSz="1440144" rtl="0" eaLnBrk="1" latinLnBrk="0" hangingPunct="1">
        <a:defRPr sz="283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85" userDrawn="1">
          <p15:clr>
            <a:srgbClr val="F26B43"/>
          </p15:clr>
        </p15:guide>
        <p15:guide id="2" pos="192" userDrawn="1">
          <p15:clr>
            <a:srgbClr val="F26B43"/>
          </p15:clr>
        </p15:guide>
        <p15:guide id="3" pos="13824" userDrawn="1">
          <p15:clr>
            <a:srgbClr val="F26B43"/>
          </p15:clr>
        </p15:guide>
        <p15:guide id="4" pos="27456" userDrawn="1">
          <p15:clr>
            <a:srgbClr val="F26B43"/>
          </p15:clr>
        </p15:guide>
        <p15:guide id="5" orient="horz" pos="13659" userDrawn="1">
          <p15:clr>
            <a:srgbClr val="F26B43"/>
          </p15:clr>
        </p15:guide>
        <p15:guide id="6" orient="horz" pos="165"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a:extLst>
              <a:ext uri="{FF2B5EF4-FFF2-40B4-BE49-F238E27FC236}">
                <a16:creationId xmlns:a16="http://schemas.microsoft.com/office/drawing/2014/main" id="{0B7217F5-890E-99F1-A7C5-20A2F785547E}"/>
              </a:ext>
            </a:extLst>
          </p:cNvPr>
          <p:cNvPicPr>
            <a:picLocks noChangeAspect="1"/>
          </p:cNvPicPr>
          <p:nvPr/>
        </p:nvPicPr>
        <p:blipFill>
          <a:blip r:embed="rId3"/>
          <a:srcRect r="34113" b="-20828"/>
          <a:stretch>
            <a:fillRect/>
          </a:stretch>
        </p:blipFill>
        <p:spPr>
          <a:xfrm>
            <a:off x="33465762" y="8508427"/>
            <a:ext cx="5212475" cy="727851"/>
          </a:xfrm>
          <a:prstGeom prst="rect">
            <a:avLst/>
          </a:prstGeom>
        </p:spPr>
      </p:pic>
      <p:sp>
        <p:nvSpPr>
          <p:cNvPr id="102" name="Rectangle 101">
            <a:extLst>
              <a:ext uri="{FF2B5EF4-FFF2-40B4-BE49-F238E27FC236}">
                <a16:creationId xmlns:a16="http://schemas.microsoft.com/office/drawing/2014/main" id="{421DE700-F768-672C-2EE6-16004C5CB7E6}"/>
              </a:ext>
            </a:extLst>
          </p:cNvPr>
          <p:cNvSpPr/>
          <p:nvPr/>
        </p:nvSpPr>
        <p:spPr>
          <a:xfrm>
            <a:off x="33465762" y="15475458"/>
            <a:ext cx="10047411" cy="3972403"/>
          </a:xfrm>
          <a:prstGeom prst="rect">
            <a:avLst/>
          </a:prstGeom>
          <a:solidFill>
            <a:srgbClr val="7BAF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418F3615-B06B-AFBD-06C6-DE4A68B5464F}"/>
              </a:ext>
            </a:extLst>
          </p:cNvPr>
          <p:cNvSpPr/>
          <p:nvPr/>
        </p:nvSpPr>
        <p:spPr>
          <a:xfrm>
            <a:off x="24024771" y="4311721"/>
            <a:ext cx="19532600" cy="2420860"/>
          </a:xfrm>
          <a:prstGeom prst="rect">
            <a:avLst/>
          </a:prstGeom>
          <a:solidFill>
            <a:srgbClr val="7BAF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9" name="Picture 48">
            <a:extLst>
              <a:ext uri="{FF2B5EF4-FFF2-40B4-BE49-F238E27FC236}">
                <a16:creationId xmlns:a16="http://schemas.microsoft.com/office/drawing/2014/main" id="{EC525BEA-FFAC-4441-0C1B-E539926AD967}"/>
              </a:ext>
            </a:extLst>
          </p:cNvPr>
          <p:cNvPicPr>
            <a:picLocks noChangeAspect="1"/>
          </p:cNvPicPr>
          <p:nvPr/>
        </p:nvPicPr>
        <p:blipFill>
          <a:blip r:embed="rId4"/>
          <a:srcRect t="19921" b="18493"/>
          <a:stretch>
            <a:fillRect/>
          </a:stretch>
        </p:blipFill>
        <p:spPr>
          <a:xfrm>
            <a:off x="23340339" y="11802233"/>
            <a:ext cx="5534718" cy="3408660"/>
          </a:xfrm>
          <a:prstGeom prst="rect">
            <a:avLst/>
          </a:prstGeom>
        </p:spPr>
      </p:pic>
      <p:sp>
        <p:nvSpPr>
          <p:cNvPr id="100" name="Rectangle 99">
            <a:extLst>
              <a:ext uri="{FF2B5EF4-FFF2-40B4-BE49-F238E27FC236}">
                <a16:creationId xmlns:a16="http://schemas.microsoft.com/office/drawing/2014/main" id="{039BB313-9363-FDB0-3EAC-C776D9B214DB}"/>
              </a:ext>
            </a:extLst>
          </p:cNvPr>
          <p:cNvSpPr/>
          <p:nvPr/>
        </p:nvSpPr>
        <p:spPr>
          <a:xfrm>
            <a:off x="272556" y="10310831"/>
            <a:ext cx="10839232" cy="1413416"/>
          </a:xfrm>
          <a:prstGeom prst="rect">
            <a:avLst/>
          </a:prstGeom>
          <a:solidFill>
            <a:srgbClr val="7BAF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Subtitle 2"/>
          <p:cNvSpPr txBox="1">
            <a:spLocks/>
          </p:cNvSpPr>
          <p:nvPr/>
        </p:nvSpPr>
        <p:spPr>
          <a:xfrm>
            <a:off x="3444950" y="1974493"/>
            <a:ext cx="37150158" cy="1491095"/>
          </a:xfrm>
          <a:prstGeom prst="rect">
            <a:avLst/>
          </a:prstGeom>
          <a:solidFill>
            <a:srgbClr val="7BAFD4"/>
          </a:solidFill>
        </p:spPr>
        <p:txBody>
          <a:bodyPr lIns="91440" rIns="91440">
            <a:normAutofit/>
          </a:bodyPr>
          <a:lstStyle>
            <a:lvl1pPr marL="0" indent="0" algn="r" defTabSz="1440144" rtl="0" eaLnBrk="1" latinLnBrk="0" hangingPunct="1">
              <a:lnSpc>
                <a:spcPct val="90000"/>
              </a:lnSpc>
              <a:spcBef>
                <a:spcPts val="1890"/>
              </a:spcBef>
              <a:spcAft>
                <a:spcPts val="316"/>
              </a:spcAft>
              <a:buClr>
                <a:schemeClr val="accent1"/>
              </a:buClr>
              <a:buSzPct val="100000"/>
              <a:buFont typeface="Calibri" panose="020F0502020204030204" pitchFamily="34" charset="0"/>
              <a:buNone/>
              <a:defRPr sz="3780" b="0" i="0" kern="1200" cap="all" spc="316" baseline="0">
                <a:solidFill>
                  <a:schemeClr val="tx2"/>
                </a:solidFill>
                <a:latin typeface="Open Sans Light" charset="0"/>
                <a:ea typeface="Open Sans Light" charset="0"/>
                <a:cs typeface="Open Sans Light" charset="0"/>
              </a:defRPr>
            </a:lvl1pPr>
            <a:lvl2pPr marL="720070"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2pPr>
            <a:lvl3pPr marL="1440144"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3pPr>
            <a:lvl4pPr marL="2160217"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4pPr>
            <a:lvl5pPr marL="2880290"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5pPr>
            <a:lvl6pPr marL="3600360"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6pPr>
            <a:lvl7pPr marL="432043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7pPr>
            <a:lvl8pPr marL="504050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8pPr>
            <a:lvl9pPr marL="576057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9pPr>
          </a:lstStyle>
          <a:p>
            <a:pPr algn="ctr"/>
            <a:r>
              <a:rPr lang="en-US" sz="3600" b="1" cap="none" dirty="0">
                <a:solidFill>
                  <a:srgbClr val="09294D"/>
                </a:solidFill>
                <a:latin typeface="Times New Roman" panose="02020603050405020304" pitchFamily="18" charset="0"/>
                <a:cs typeface="Times New Roman" panose="02020603050405020304" pitchFamily="18" charset="0"/>
              </a:rPr>
              <a:t>Aranya Saengchanh, Student Nurse; Maureen J. Baker, PhD, RN, CHSE, Thesis Advisor</a:t>
            </a:r>
          </a:p>
          <a:p>
            <a:pPr algn="ctr"/>
            <a:r>
              <a:rPr lang="en-US" sz="3600" b="1" cap="none" dirty="0">
                <a:solidFill>
                  <a:srgbClr val="09294D"/>
                </a:solidFill>
                <a:latin typeface="Times New Roman" panose="02020603050405020304" pitchFamily="18" charset="0"/>
                <a:cs typeface="Times New Roman" panose="02020603050405020304" pitchFamily="18" charset="0"/>
              </a:rPr>
              <a:t>The University of North Carolina at Chapel Hill School of Nursing</a:t>
            </a:r>
          </a:p>
          <a:p>
            <a:pPr algn="ctr"/>
            <a:endParaRPr lang="en-US" sz="3600" dirty="0">
              <a:solidFill>
                <a:srgbClr val="09294D"/>
              </a:solidFill>
              <a:latin typeface="Times New Roman" panose="02020603050405020304" pitchFamily="18" charset="0"/>
              <a:cs typeface="Times New Roman" panose="02020603050405020304" pitchFamily="18" charset="0"/>
            </a:endParaRPr>
          </a:p>
        </p:txBody>
      </p:sp>
      <p:sp>
        <p:nvSpPr>
          <p:cNvPr id="3" name="Text Box 9"/>
          <p:cNvSpPr txBox="1">
            <a:spLocks noChangeArrowheads="1"/>
          </p:cNvSpPr>
          <p:nvPr/>
        </p:nvSpPr>
        <p:spPr bwMode="auto">
          <a:xfrm>
            <a:off x="272556" y="4410281"/>
            <a:ext cx="10888413" cy="4843811"/>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accent2">
                    <a:lumMod val="50000"/>
                  </a:schemeClr>
                </a:solidFill>
                <a:latin typeface="+mj-lt"/>
                <a:cs typeface="Arial" pitchFamily="34" charset="0"/>
              </a:rPr>
              <a:t>Hemorrhage is a leading cause of preventable death and accounts for over 60,000 deaths in the United States each year (Chambers et al., 2019; Latif et al., 2023).</a:t>
            </a:r>
          </a:p>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accent2">
                    <a:lumMod val="50000"/>
                  </a:schemeClr>
                </a:solidFill>
                <a:latin typeface="+mj-lt"/>
                <a:cs typeface="Arial" pitchFamily="34" charset="0"/>
              </a:rPr>
              <a:t>Earlier administration of blood products was associated with improved 24-hour and 30-day survival (Shackelford et al., 2017; Torres et al., 2024) </a:t>
            </a:r>
          </a:p>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accent2">
                    <a:lumMod val="50000"/>
                  </a:schemeClr>
                </a:solidFill>
                <a:latin typeface="+mj-lt"/>
                <a:cs typeface="Arial" pitchFamily="34" charset="0"/>
              </a:rPr>
              <a:t>Between 2020 and 2023, approximately 1.2 million hemodynamically unstable trauma patients in the U.S. could have benefited from prehospital blood products. Yet, fewer than 1% received them (Carico et al., 2025). </a:t>
            </a:r>
          </a:p>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accent2">
                    <a:lumMod val="50000"/>
                  </a:schemeClr>
                </a:solidFill>
                <a:latin typeface="+mj-lt"/>
                <a:cs typeface="Arial" pitchFamily="34" charset="0"/>
              </a:rPr>
              <a:t>Adoption of prehospital blood programs remains challenging because there are no standardized guidelines across EMS agencies, and use is shaped by the resources and structure of each system (Carico et al., 2025). </a:t>
            </a:r>
          </a:p>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accent2">
                    <a:lumMod val="50000"/>
                  </a:schemeClr>
                </a:solidFill>
                <a:latin typeface="+mj-lt"/>
                <a:cs typeface="Arial" pitchFamily="34" charset="0"/>
              </a:rPr>
              <a:t>To date, no study has described North Carolina EMS agencies that administer blood in the prehospital setting.</a:t>
            </a:r>
          </a:p>
        </p:txBody>
      </p:sp>
      <p:sp>
        <p:nvSpPr>
          <p:cNvPr id="8" name="Text Box 9"/>
          <p:cNvSpPr txBox="1">
            <a:spLocks noChangeArrowheads="1"/>
          </p:cNvSpPr>
          <p:nvPr/>
        </p:nvSpPr>
        <p:spPr bwMode="auto">
          <a:xfrm>
            <a:off x="33465769" y="13080101"/>
            <a:ext cx="10047409" cy="1619852"/>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accent2">
                    <a:lumMod val="50000"/>
                  </a:schemeClr>
                </a:solidFill>
                <a:latin typeface="+mj-lt"/>
                <a:cs typeface="Arial" pitchFamily="34" charset="0"/>
              </a:rPr>
              <a:t>Prehospital blood programs within North Carolina are feasible and perceived as highly effective but remain limited by logistical and financial barriers.</a:t>
            </a:r>
          </a:p>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accent2">
                    <a:lumMod val="50000"/>
                  </a:schemeClr>
                </a:solidFill>
                <a:latin typeface="+mj-lt"/>
                <a:cs typeface="Arial" pitchFamily="34" charset="0"/>
              </a:rPr>
              <a:t>North Carolina EMS agencies shared broadly similar workflows and operational models, despite some variation in protocol details. </a:t>
            </a:r>
          </a:p>
        </p:txBody>
      </p:sp>
      <p:sp>
        <p:nvSpPr>
          <p:cNvPr id="16" name="Text Box 9"/>
          <p:cNvSpPr txBox="1">
            <a:spLocks noChangeArrowheads="1"/>
          </p:cNvSpPr>
          <p:nvPr/>
        </p:nvSpPr>
        <p:spPr bwMode="auto">
          <a:xfrm>
            <a:off x="24024771" y="4422937"/>
            <a:ext cx="19532600" cy="1899416"/>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342900" lvl="1" indent="-342900" defTabSz="3041755" eaLnBrk="0" hangingPunct="0">
              <a:buClr>
                <a:srgbClr val="09294D"/>
              </a:buClr>
              <a:buSzPct val="152000"/>
              <a:buFont typeface="Arial" panose="020B0604020202020204" pitchFamily="34" charset="0"/>
              <a:buChar char="•"/>
            </a:pPr>
            <a:r>
              <a:rPr lang="en-US" sz="2400" dirty="0">
                <a:solidFill>
                  <a:schemeClr val="bg1"/>
                </a:solidFill>
                <a:latin typeface="+mj-lt"/>
                <a:cs typeface="Arial" pitchFamily="34" charset="0"/>
              </a:rPr>
              <a:t>Seven of eighteen agencies participated in the study, yielding a 38.9% response rate. </a:t>
            </a:r>
          </a:p>
          <a:p>
            <a:pPr marL="342900" lvl="1" indent="-342900" defTabSz="3041755" eaLnBrk="0" hangingPunct="0">
              <a:buClr>
                <a:srgbClr val="09294D"/>
              </a:buClr>
              <a:buSzPct val="152000"/>
              <a:buFont typeface="Arial" panose="020B0604020202020204" pitchFamily="34" charset="0"/>
              <a:buChar char="•"/>
            </a:pPr>
            <a:r>
              <a:rPr lang="en-US" sz="2400" dirty="0">
                <a:solidFill>
                  <a:schemeClr val="bg1"/>
                </a:solidFill>
                <a:latin typeface="+mj-lt"/>
                <a:cs typeface="Arial" pitchFamily="34" charset="0"/>
              </a:rPr>
              <a:t>Improved hemodynamic stability at handoff was the most consistently reported clinical benefit across participating agencies (n = 6).</a:t>
            </a:r>
          </a:p>
          <a:p>
            <a:pPr marL="342900" lvl="1" indent="-342900" defTabSz="3041755" eaLnBrk="0" hangingPunct="0">
              <a:buClr>
                <a:srgbClr val="09294D"/>
              </a:buClr>
              <a:buSzPct val="152000"/>
              <a:buFont typeface="Arial" panose="020B0604020202020204" pitchFamily="34" charset="0"/>
              <a:buChar char="•"/>
            </a:pPr>
            <a:r>
              <a:rPr lang="en-US" sz="2400" dirty="0">
                <a:solidFill>
                  <a:schemeClr val="bg1"/>
                </a:solidFill>
                <a:latin typeface="+mj-lt"/>
                <a:cs typeface="Arial" pitchFamily="34" charset="0"/>
              </a:rPr>
              <a:t>Reported barriers included financial sustainability (i.e., equipment cost, budget cuts, and funding limitations) and product sourcing and management (i.e., limited blood availability, short shelf-life, and maintaining a reliable source of blood products). </a:t>
            </a:r>
          </a:p>
          <a:p>
            <a:pPr marL="342900" lvl="1" indent="-342900" defTabSz="3041755" eaLnBrk="0" hangingPunct="0">
              <a:buClr>
                <a:srgbClr val="09294D"/>
              </a:buClr>
              <a:buSzPct val="152000"/>
              <a:buFont typeface="Arial" panose="020B0604020202020204" pitchFamily="34" charset="0"/>
              <a:buChar char="•"/>
            </a:pPr>
            <a:r>
              <a:rPr lang="en-US" sz="2400" dirty="0">
                <a:solidFill>
                  <a:schemeClr val="bg1"/>
                </a:solidFill>
                <a:latin typeface="+mj-lt"/>
                <a:cs typeface="Arial" pitchFamily="34" charset="0"/>
              </a:rPr>
              <a:t>Across agencies, protocols followed a broadly similar workflow, with variation in indication criteria, adjunct medications, age cutoffs, and provider scope. </a:t>
            </a:r>
          </a:p>
        </p:txBody>
      </p:sp>
      <p:sp>
        <p:nvSpPr>
          <p:cNvPr id="21" name="Text Box 9"/>
          <p:cNvSpPr txBox="1">
            <a:spLocks noChangeArrowheads="1"/>
          </p:cNvSpPr>
          <p:nvPr/>
        </p:nvSpPr>
        <p:spPr bwMode="auto">
          <a:xfrm>
            <a:off x="299778" y="10437163"/>
            <a:ext cx="10888412" cy="1160752"/>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bg1"/>
                </a:solidFill>
                <a:latin typeface="+mj-lt"/>
                <a:cs typeface="Arial" pitchFamily="34" charset="0"/>
              </a:rPr>
              <a:t>This study aims to synthesize current literature on prehospital blood transfusion and to describe the implementation of North Carolina EMS blood programs to help inform practice</a:t>
            </a:r>
            <a:endParaRPr lang="en-US" sz="1800" dirty="0">
              <a:solidFill>
                <a:schemeClr val="bg1"/>
              </a:solidFill>
              <a:latin typeface="+mj-lt"/>
              <a:cs typeface="Arial" pitchFamily="34" charset="0"/>
            </a:endParaRPr>
          </a:p>
        </p:txBody>
      </p:sp>
      <p:sp>
        <p:nvSpPr>
          <p:cNvPr id="22" name="Text Box 9"/>
          <p:cNvSpPr txBox="1">
            <a:spLocks noChangeArrowheads="1"/>
          </p:cNvSpPr>
          <p:nvPr/>
        </p:nvSpPr>
        <p:spPr bwMode="auto">
          <a:xfrm>
            <a:off x="272556" y="13110964"/>
            <a:ext cx="10888413" cy="3869186"/>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2800" cap="all" dirty="0">
                <a:solidFill>
                  <a:srgbClr val="7BAFD4"/>
                </a:solidFill>
                <a:latin typeface="Calibri" charset="0"/>
                <a:ea typeface="Calibri" charset="0"/>
                <a:cs typeface="Calibri" charset="0"/>
              </a:rPr>
              <a:t>Study Design </a:t>
            </a:r>
          </a:p>
          <a:p>
            <a:pPr marL="342900" lvl="1" indent="-342900" defTabSz="3041755" eaLnBrk="0" hangingPunct="0">
              <a:buClr>
                <a:srgbClr val="09294D"/>
              </a:buClr>
              <a:buSzPct val="152000"/>
              <a:buFont typeface="Arial" panose="020B0604020202020204" pitchFamily="34" charset="0"/>
              <a:buChar char="•"/>
            </a:pPr>
            <a:r>
              <a:rPr lang="en-US" sz="2400" dirty="0">
                <a:solidFill>
                  <a:schemeClr val="accent2">
                    <a:lumMod val="50000"/>
                  </a:schemeClr>
                </a:solidFill>
                <a:latin typeface="+mj-lt"/>
                <a:cs typeface="Arial" pitchFamily="34" charset="0"/>
              </a:rPr>
              <a:t>A descriptive cross-sectional Qualtrics survey was conducted among North Carolina EMS agencies with active prehospital blood programs. </a:t>
            </a:r>
          </a:p>
          <a:p>
            <a:pPr marL="342900" lvl="1" indent="-342900" defTabSz="3041755" eaLnBrk="0" hangingPunct="0">
              <a:buClr>
                <a:srgbClr val="09294D"/>
              </a:buClr>
              <a:buSzPct val="152000"/>
              <a:buFont typeface="Arial" panose="020B0604020202020204" pitchFamily="34" charset="0"/>
              <a:buChar char="•"/>
            </a:pPr>
            <a:r>
              <a:rPr lang="en-US" sz="2400" dirty="0">
                <a:solidFill>
                  <a:schemeClr val="accent2">
                    <a:lumMod val="50000"/>
                  </a:schemeClr>
                </a:solidFill>
                <a:latin typeface="+mj-lt"/>
                <a:cs typeface="Arial" pitchFamily="34" charset="0"/>
              </a:rPr>
              <a:t>Quantitative responses were summarized using descriptive statistics. </a:t>
            </a:r>
          </a:p>
          <a:p>
            <a:pPr marL="342900" lvl="1" indent="-342900" defTabSz="3041755" eaLnBrk="0" hangingPunct="0">
              <a:buClr>
                <a:srgbClr val="09294D"/>
              </a:buClr>
              <a:buSzPct val="152000"/>
              <a:buFont typeface="Arial" panose="020B0604020202020204" pitchFamily="34" charset="0"/>
              <a:buChar char="•"/>
            </a:pPr>
            <a:r>
              <a:rPr lang="en-US" sz="2400" dirty="0">
                <a:solidFill>
                  <a:schemeClr val="accent2">
                    <a:lumMod val="50000"/>
                  </a:schemeClr>
                </a:solidFill>
                <a:latin typeface="+mj-lt"/>
                <a:cs typeface="Arial" pitchFamily="34" charset="0"/>
              </a:rPr>
              <a:t>Qualitative data were analyzed using a thematic analysis approach to identify patterns or themes. </a:t>
            </a:r>
          </a:p>
          <a:p>
            <a:pPr marL="0" lvl="1" defTabSz="3041755" eaLnBrk="0" hangingPunct="0">
              <a:buClr>
                <a:srgbClr val="782327"/>
              </a:buClr>
              <a:buSzPct val="152000"/>
            </a:pPr>
            <a:endParaRPr lang="en-US" sz="2400" dirty="0">
              <a:solidFill>
                <a:schemeClr val="accent2">
                  <a:lumMod val="50000"/>
                </a:schemeClr>
              </a:solidFill>
              <a:latin typeface="+mj-lt"/>
              <a:cs typeface="Arial" pitchFamily="34" charset="0"/>
            </a:endParaRPr>
          </a:p>
          <a:p>
            <a:pPr marL="0" lvl="1" defTabSz="3041755" eaLnBrk="0" hangingPunct="0">
              <a:buClr>
                <a:srgbClr val="782327"/>
              </a:buClr>
              <a:buSzPct val="152000"/>
            </a:pPr>
            <a:r>
              <a:rPr lang="en-US" sz="2800" cap="all" dirty="0">
                <a:solidFill>
                  <a:srgbClr val="7BAFD4"/>
                </a:solidFill>
                <a:latin typeface="Calibri" charset="0"/>
                <a:ea typeface="Calibri" charset="0"/>
                <a:cs typeface="Calibri" charset="0"/>
              </a:rPr>
              <a:t>Sample </a:t>
            </a:r>
          </a:p>
          <a:p>
            <a:pPr marL="342900" lvl="1" indent="-342900" defTabSz="3041755" eaLnBrk="0" hangingPunct="0">
              <a:buClr>
                <a:srgbClr val="09294D"/>
              </a:buClr>
              <a:buSzPct val="152000"/>
              <a:buFont typeface="Arial" panose="020B0604020202020204" pitchFamily="34" charset="0"/>
              <a:buChar char="•"/>
            </a:pPr>
            <a:r>
              <a:rPr lang="en-US" sz="2400" dirty="0">
                <a:solidFill>
                  <a:schemeClr val="accent2">
                    <a:lumMod val="50000"/>
                  </a:schemeClr>
                </a:solidFill>
                <a:latin typeface="+mj-lt"/>
                <a:cs typeface="Arial" pitchFamily="34" charset="0"/>
              </a:rPr>
              <a:t>North Carolina EMS agencies with an established prehospital blood program at the start of data collection</a:t>
            </a:r>
          </a:p>
        </p:txBody>
      </p:sp>
      <p:sp>
        <p:nvSpPr>
          <p:cNvPr id="23" name="Text Box 9"/>
          <p:cNvSpPr txBox="1">
            <a:spLocks noChangeArrowheads="1"/>
          </p:cNvSpPr>
          <p:nvPr/>
        </p:nvSpPr>
        <p:spPr bwMode="auto">
          <a:xfrm>
            <a:off x="33465763" y="15600726"/>
            <a:ext cx="10047410" cy="410514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bg1"/>
                </a:solidFill>
                <a:latin typeface="+mj-lt"/>
                <a:cs typeface="Arial" pitchFamily="34" charset="0"/>
              </a:rPr>
              <a:t>Agencies with longer transport times or those that more commonly encounter hemorrhaging patients may benefit the most from these programs.</a:t>
            </a:r>
          </a:p>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bg1"/>
                </a:solidFill>
                <a:latin typeface="+mj-lt"/>
                <a:cs typeface="Arial" pitchFamily="34" charset="0"/>
              </a:rPr>
              <a:t>EMS agencies should weigh the potential benefit of prehospital blood against the logistical and financial demands required to sustain it, including whether they have the infrastructure to reliably access blood when needed. </a:t>
            </a:r>
          </a:p>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bg1"/>
                </a:solidFill>
                <a:latin typeface="+mj-lt"/>
                <a:cs typeface="Arial" pitchFamily="34" charset="0"/>
              </a:rPr>
              <a:t>Stakeholder engagement, including partnerships with hospitals and blood banks, may help reduce costs and support blood exchange and resupply.</a:t>
            </a:r>
          </a:p>
          <a:p>
            <a:pPr marL="342900" lvl="1" indent="-342900" defTabSz="3041755" eaLnBrk="0" hangingPunct="0">
              <a:spcAft>
                <a:spcPts val="728"/>
              </a:spcAft>
              <a:buClr>
                <a:srgbClr val="09294D"/>
              </a:buClr>
              <a:buSzPct val="152000"/>
              <a:buFont typeface="Arial" panose="020B0604020202020204" pitchFamily="34" charset="0"/>
              <a:buChar char="•"/>
            </a:pPr>
            <a:r>
              <a:rPr lang="en-US" sz="2400" dirty="0">
                <a:solidFill>
                  <a:schemeClr val="bg1"/>
                </a:solidFill>
                <a:latin typeface="+mj-lt"/>
                <a:cs typeface="Arial" pitchFamily="34" charset="0"/>
              </a:rPr>
              <a:t>Prehospital blood transfusion should be integrated into existing protocols in a way that best fits the agency’s goals, regional context, and operational model. </a:t>
            </a:r>
          </a:p>
          <a:p>
            <a:pPr marL="342900" lvl="1" indent="-342900" defTabSz="3041755" eaLnBrk="0" hangingPunct="0">
              <a:spcAft>
                <a:spcPts val="728"/>
              </a:spcAft>
              <a:buClr>
                <a:srgbClr val="09294D"/>
              </a:buClr>
              <a:buSzPct val="152000"/>
              <a:buFont typeface="Arial" panose="020B0604020202020204" pitchFamily="34" charset="0"/>
              <a:buChar char="•"/>
            </a:pPr>
            <a:endParaRPr lang="en-US" sz="2400" dirty="0">
              <a:solidFill>
                <a:schemeClr val="bg1"/>
              </a:solidFill>
              <a:latin typeface="+mj-lt"/>
              <a:cs typeface="Arial" pitchFamily="34" charset="0"/>
            </a:endParaRPr>
          </a:p>
        </p:txBody>
      </p:sp>
      <p:sp>
        <p:nvSpPr>
          <p:cNvPr id="11" name="Title 10">
            <a:extLst>
              <a:ext uri="{FF2B5EF4-FFF2-40B4-BE49-F238E27FC236}">
                <a16:creationId xmlns:a16="http://schemas.microsoft.com/office/drawing/2014/main" id="{CA3D2625-1510-484A-9932-65391F0AD964}"/>
              </a:ext>
            </a:extLst>
          </p:cNvPr>
          <p:cNvSpPr>
            <a:spLocks noGrp="1"/>
          </p:cNvSpPr>
          <p:nvPr>
            <p:ph type="title"/>
          </p:nvPr>
        </p:nvSpPr>
        <p:spPr>
          <a:xfrm>
            <a:off x="3834758" y="325573"/>
            <a:ext cx="36266945" cy="1523667"/>
          </a:xfrm>
        </p:spPr>
        <p:txBody>
          <a:bodyPr/>
          <a:lstStyle/>
          <a:p>
            <a:r>
              <a:rPr lang="en-US" b="1" dirty="0">
                <a:latin typeface="Times New Roman" panose="02020603050405020304" pitchFamily="18" charset="0"/>
                <a:cs typeface="Times New Roman" panose="02020603050405020304" pitchFamily="18" charset="0"/>
              </a:rPr>
              <a:t>Prehospital Blood Transfusion: Evidence Synthesis and Description of North Carolina Emergency Medical Services Programs</a:t>
            </a:r>
          </a:p>
        </p:txBody>
      </p:sp>
      <p:sp>
        <p:nvSpPr>
          <p:cNvPr id="6" name="Text Box 9">
            <a:extLst>
              <a:ext uri="{FF2B5EF4-FFF2-40B4-BE49-F238E27FC236}">
                <a16:creationId xmlns:a16="http://schemas.microsoft.com/office/drawing/2014/main" id="{2E88D293-9E21-DA26-31CC-AFF93EE67EDF}"/>
              </a:ext>
            </a:extLst>
          </p:cNvPr>
          <p:cNvSpPr txBox="1">
            <a:spLocks noChangeArrowheads="1"/>
          </p:cNvSpPr>
          <p:nvPr/>
        </p:nvSpPr>
        <p:spPr bwMode="auto">
          <a:xfrm>
            <a:off x="272555" y="3711508"/>
            <a:ext cx="10888414" cy="545199"/>
          </a:xfrm>
          <a:prstGeom prst="rect">
            <a:avLst/>
          </a:prstGeom>
          <a:solidFill>
            <a:srgbClr val="09294D"/>
          </a:solid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cap="all" dirty="0">
                <a:solidFill>
                  <a:schemeClr val="bg1"/>
                </a:solidFill>
                <a:latin typeface="Calibri" charset="0"/>
                <a:ea typeface="Calibri" charset="0"/>
                <a:cs typeface="Calibri" charset="0"/>
              </a:rPr>
              <a:t>Introduction</a:t>
            </a:r>
          </a:p>
        </p:txBody>
      </p:sp>
      <p:sp>
        <p:nvSpPr>
          <p:cNvPr id="9" name="Text Box 9">
            <a:extLst>
              <a:ext uri="{FF2B5EF4-FFF2-40B4-BE49-F238E27FC236}">
                <a16:creationId xmlns:a16="http://schemas.microsoft.com/office/drawing/2014/main" id="{4B7670ED-E547-E1A2-D942-6D865E90BE41}"/>
              </a:ext>
            </a:extLst>
          </p:cNvPr>
          <p:cNvSpPr txBox="1">
            <a:spLocks noChangeArrowheads="1"/>
          </p:cNvSpPr>
          <p:nvPr/>
        </p:nvSpPr>
        <p:spPr bwMode="auto">
          <a:xfrm>
            <a:off x="272555" y="9776084"/>
            <a:ext cx="10888414" cy="545199"/>
          </a:xfrm>
          <a:prstGeom prst="rect">
            <a:avLst/>
          </a:prstGeom>
          <a:solidFill>
            <a:srgbClr val="09294D"/>
          </a:solid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cap="all" dirty="0">
                <a:solidFill>
                  <a:schemeClr val="bg1"/>
                </a:solidFill>
                <a:latin typeface="Calibri" charset="0"/>
                <a:ea typeface="Calibri" charset="0"/>
                <a:cs typeface="Calibri" charset="0"/>
              </a:rPr>
              <a:t>Purpose</a:t>
            </a:r>
          </a:p>
        </p:txBody>
      </p:sp>
      <p:sp>
        <p:nvSpPr>
          <p:cNvPr id="10" name="Text Box 9">
            <a:extLst>
              <a:ext uri="{FF2B5EF4-FFF2-40B4-BE49-F238E27FC236}">
                <a16:creationId xmlns:a16="http://schemas.microsoft.com/office/drawing/2014/main" id="{CF179FE3-4C97-8C99-4D2D-30189F7A7E7B}"/>
              </a:ext>
            </a:extLst>
          </p:cNvPr>
          <p:cNvSpPr txBox="1">
            <a:spLocks noChangeArrowheads="1"/>
          </p:cNvSpPr>
          <p:nvPr/>
        </p:nvSpPr>
        <p:spPr bwMode="auto">
          <a:xfrm>
            <a:off x="272555" y="12356980"/>
            <a:ext cx="10888414" cy="545199"/>
          </a:xfrm>
          <a:prstGeom prst="rect">
            <a:avLst/>
          </a:prstGeom>
          <a:solidFill>
            <a:srgbClr val="09294D"/>
          </a:solid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cap="all" dirty="0">
                <a:solidFill>
                  <a:schemeClr val="bg1"/>
                </a:solidFill>
                <a:latin typeface="Calibri" charset="0"/>
                <a:ea typeface="Calibri" charset="0"/>
                <a:cs typeface="Calibri" charset="0"/>
              </a:rPr>
              <a:t>Methods</a:t>
            </a:r>
          </a:p>
        </p:txBody>
      </p:sp>
      <p:sp>
        <p:nvSpPr>
          <p:cNvPr id="13" name="Text Box 9">
            <a:extLst>
              <a:ext uri="{FF2B5EF4-FFF2-40B4-BE49-F238E27FC236}">
                <a16:creationId xmlns:a16="http://schemas.microsoft.com/office/drawing/2014/main" id="{515B1E15-5844-694A-9CEA-4B1573DC3A4E}"/>
              </a:ext>
            </a:extLst>
          </p:cNvPr>
          <p:cNvSpPr txBox="1">
            <a:spLocks noChangeArrowheads="1"/>
          </p:cNvSpPr>
          <p:nvPr/>
        </p:nvSpPr>
        <p:spPr bwMode="auto">
          <a:xfrm>
            <a:off x="33465769" y="12428855"/>
            <a:ext cx="10047408" cy="545199"/>
          </a:xfrm>
          <a:prstGeom prst="rect">
            <a:avLst/>
          </a:prstGeom>
          <a:solidFill>
            <a:srgbClr val="09294D"/>
          </a:solid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cap="all" dirty="0">
                <a:solidFill>
                  <a:schemeClr val="bg1"/>
                </a:solidFill>
                <a:latin typeface="Calibri" charset="0"/>
                <a:ea typeface="Calibri" charset="0"/>
                <a:cs typeface="Calibri" charset="0"/>
              </a:rPr>
              <a:t>Conclusion</a:t>
            </a:r>
          </a:p>
        </p:txBody>
      </p:sp>
      <p:sp>
        <p:nvSpPr>
          <p:cNvPr id="14" name="Text Box 9">
            <a:extLst>
              <a:ext uri="{FF2B5EF4-FFF2-40B4-BE49-F238E27FC236}">
                <a16:creationId xmlns:a16="http://schemas.microsoft.com/office/drawing/2014/main" id="{DA6B8478-0049-A2B8-9DE1-81130318AE22}"/>
              </a:ext>
            </a:extLst>
          </p:cNvPr>
          <p:cNvSpPr txBox="1">
            <a:spLocks noChangeArrowheads="1"/>
          </p:cNvSpPr>
          <p:nvPr/>
        </p:nvSpPr>
        <p:spPr bwMode="auto">
          <a:xfrm>
            <a:off x="33465767" y="14945603"/>
            <a:ext cx="10047410" cy="545199"/>
          </a:xfrm>
          <a:prstGeom prst="rect">
            <a:avLst/>
          </a:prstGeom>
          <a:solidFill>
            <a:srgbClr val="09294D"/>
          </a:solid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cap="all" dirty="0">
                <a:solidFill>
                  <a:schemeClr val="bg1"/>
                </a:solidFill>
                <a:latin typeface="Calibri" charset="0"/>
                <a:ea typeface="Calibri" charset="0"/>
                <a:cs typeface="Calibri" charset="0"/>
              </a:rPr>
              <a:t>implications</a:t>
            </a:r>
          </a:p>
        </p:txBody>
      </p:sp>
      <p:sp>
        <p:nvSpPr>
          <p:cNvPr id="15" name="Text Box 9">
            <a:extLst>
              <a:ext uri="{FF2B5EF4-FFF2-40B4-BE49-F238E27FC236}">
                <a16:creationId xmlns:a16="http://schemas.microsoft.com/office/drawing/2014/main" id="{9685A801-F542-9430-0F77-C89C3EFA7CA7}"/>
              </a:ext>
            </a:extLst>
          </p:cNvPr>
          <p:cNvSpPr txBox="1">
            <a:spLocks noChangeArrowheads="1"/>
          </p:cNvSpPr>
          <p:nvPr/>
        </p:nvSpPr>
        <p:spPr bwMode="auto">
          <a:xfrm>
            <a:off x="24024771" y="3815774"/>
            <a:ext cx="19532600" cy="545199"/>
          </a:xfrm>
          <a:prstGeom prst="rect">
            <a:avLst/>
          </a:prstGeom>
          <a:solidFill>
            <a:srgbClr val="09294D"/>
          </a:solid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cap="all" dirty="0">
                <a:solidFill>
                  <a:schemeClr val="bg1"/>
                </a:solidFill>
                <a:latin typeface="Calibri" charset="0"/>
                <a:ea typeface="Calibri" charset="0"/>
                <a:cs typeface="Calibri" charset="0"/>
              </a:rPr>
              <a:t>Results</a:t>
            </a:r>
          </a:p>
        </p:txBody>
      </p:sp>
      <p:pic>
        <p:nvPicPr>
          <p:cNvPr id="17" name="Picture 16" descr="A diagram of a patient's health&#10;&#10;AI-generated content may be incorrect.">
            <a:extLst>
              <a:ext uri="{FF2B5EF4-FFF2-40B4-BE49-F238E27FC236}">
                <a16:creationId xmlns:a16="http://schemas.microsoft.com/office/drawing/2014/main" id="{2C5EBB6A-17D3-DEA8-2217-2732332DB7B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189367" y="5220584"/>
            <a:ext cx="10729409" cy="14060941"/>
          </a:xfrm>
          <a:prstGeom prst="rect">
            <a:avLst/>
          </a:prstGeom>
        </p:spPr>
      </p:pic>
      <p:sp>
        <p:nvSpPr>
          <p:cNvPr id="18" name="Text Box 9">
            <a:extLst>
              <a:ext uri="{FF2B5EF4-FFF2-40B4-BE49-F238E27FC236}">
                <a16:creationId xmlns:a16="http://schemas.microsoft.com/office/drawing/2014/main" id="{0C24614C-D1C9-DF12-24DF-D4E348AA72C8}"/>
              </a:ext>
            </a:extLst>
          </p:cNvPr>
          <p:cNvSpPr txBox="1">
            <a:spLocks noChangeArrowheads="1"/>
          </p:cNvSpPr>
          <p:nvPr/>
        </p:nvSpPr>
        <p:spPr bwMode="auto">
          <a:xfrm>
            <a:off x="12189367" y="4181293"/>
            <a:ext cx="9441712" cy="75807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000" b="1" dirty="0">
                <a:solidFill>
                  <a:schemeClr val="accent2">
                    <a:lumMod val="50000"/>
                  </a:schemeClr>
                </a:solidFill>
                <a:latin typeface="+mj-lt"/>
                <a:cs typeface="Arial" pitchFamily="34" charset="0"/>
              </a:rPr>
              <a:t>Figure 1 </a:t>
            </a:r>
          </a:p>
          <a:p>
            <a:pPr marL="0" lvl="1" defTabSz="3041755" eaLnBrk="0" hangingPunct="0">
              <a:spcAft>
                <a:spcPts val="728"/>
              </a:spcAft>
              <a:buClr>
                <a:srgbClr val="09294D"/>
              </a:buClr>
              <a:buSzPct val="152000"/>
            </a:pPr>
            <a:r>
              <a:rPr lang="en-US" sz="2000" i="1" dirty="0">
                <a:solidFill>
                  <a:schemeClr val="accent2">
                    <a:lumMod val="50000"/>
                  </a:schemeClr>
                </a:solidFill>
                <a:latin typeface="+mj-lt"/>
                <a:cs typeface="Arial" pitchFamily="34" charset="0"/>
              </a:rPr>
              <a:t>Comparison of Blood Administration Protocol Across Agencies</a:t>
            </a:r>
          </a:p>
        </p:txBody>
      </p:sp>
      <p:sp>
        <p:nvSpPr>
          <p:cNvPr id="31" name="Text Box 9">
            <a:extLst>
              <a:ext uri="{FF2B5EF4-FFF2-40B4-BE49-F238E27FC236}">
                <a16:creationId xmlns:a16="http://schemas.microsoft.com/office/drawing/2014/main" id="{E5A79C4D-668C-0D0B-D536-847C3E44C766}"/>
              </a:ext>
            </a:extLst>
          </p:cNvPr>
          <p:cNvSpPr txBox="1">
            <a:spLocks noChangeArrowheads="1"/>
          </p:cNvSpPr>
          <p:nvPr/>
        </p:nvSpPr>
        <p:spPr bwMode="auto">
          <a:xfrm>
            <a:off x="23947174" y="6971926"/>
            <a:ext cx="6679413" cy="852975"/>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2800" cap="all" dirty="0">
                <a:solidFill>
                  <a:srgbClr val="7BAFD4"/>
                </a:solidFill>
                <a:latin typeface="Calibri" charset="0"/>
                <a:ea typeface="Calibri" charset="0"/>
                <a:cs typeface="Calibri" charset="0"/>
              </a:rPr>
              <a:t>Most Common NC Program Profile</a:t>
            </a:r>
          </a:p>
          <a:p>
            <a:pPr marL="0" lvl="1" defTabSz="3041755" eaLnBrk="0" hangingPunct="0">
              <a:buClr>
                <a:srgbClr val="782327"/>
              </a:buClr>
              <a:buSzPct val="152000"/>
            </a:pPr>
            <a:endParaRPr lang="en-US" sz="2400" dirty="0">
              <a:solidFill>
                <a:schemeClr val="accent2">
                  <a:lumMod val="50000"/>
                </a:schemeClr>
              </a:solidFill>
              <a:latin typeface="+mj-lt"/>
              <a:cs typeface="Arial" pitchFamily="34" charset="0"/>
            </a:endParaRPr>
          </a:p>
        </p:txBody>
      </p:sp>
      <p:sp>
        <p:nvSpPr>
          <p:cNvPr id="32" name="Text Box 9">
            <a:extLst>
              <a:ext uri="{FF2B5EF4-FFF2-40B4-BE49-F238E27FC236}">
                <a16:creationId xmlns:a16="http://schemas.microsoft.com/office/drawing/2014/main" id="{79E5270A-4ECA-4498-0753-E74D8A2E5EAD}"/>
              </a:ext>
            </a:extLst>
          </p:cNvPr>
          <p:cNvSpPr txBox="1">
            <a:spLocks noChangeArrowheads="1"/>
          </p:cNvSpPr>
          <p:nvPr/>
        </p:nvSpPr>
        <p:spPr bwMode="auto">
          <a:xfrm>
            <a:off x="28793047" y="12281411"/>
            <a:ext cx="4287146" cy="2291831"/>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000" dirty="0">
                <a:solidFill>
                  <a:schemeClr val="accent2">
                    <a:lumMod val="50000"/>
                  </a:schemeClr>
                </a:solidFill>
                <a:latin typeface="+mj-lt"/>
                <a:cs typeface="Arial" pitchFamily="34" charset="0"/>
              </a:rPr>
              <a:t>PREDOMINANT PRODUCT CARRIED:</a:t>
            </a:r>
          </a:p>
          <a:p>
            <a:pPr marL="0" lvl="1" defTabSz="3041755" eaLnBrk="0" hangingPunct="0">
              <a:spcAft>
                <a:spcPts val="728"/>
              </a:spcAft>
              <a:buClr>
                <a:srgbClr val="09294D"/>
              </a:buClr>
              <a:buSzPct val="152000"/>
            </a:pPr>
            <a:r>
              <a:rPr lang="en-US" sz="2400" b="1" dirty="0">
                <a:solidFill>
                  <a:schemeClr val="accent2">
                    <a:lumMod val="50000"/>
                  </a:schemeClr>
                </a:solidFill>
                <a:latin typeface="+mj-lt"/>
                <a:cs typeface="Arial" pitchFamily="34" charset="0"/>
              </a:rPr>
              <a:t>Low-Titer O Whole Blood (LTOWB)</a:t>
            </a:r>
          </a:p>
          <a:p>
            <a:pPr marL="342900" lvl="1" indent="-342900" defTabSz="3041755" eaLnBrk="0" hangingPunct="0">
              <a:spcAft>
                <a:spcPts val="728"/>
              </a:spcAft>
              <a:buClr>
                <a:srgbClr val="7BAFD4"/>
              </a:buClr>
              <a:buSzPct val="152000"/>
              <a:buFont typeface="Arial" panose="020B0604020202020204" pitchFamily="34" charset="0"/>
              <a:buChar char="•"/>
            </a:pPr>
            <a:r>
              <a:rPr lang="en-US" sz="2000" dirty="0">
                <a:solidFill>
                  <a:schemeClr val="accent2">
                    <a:lumMod val="50000"/>
                  </a:schemeClr>
                </a:solidFill>
                <a:latin typeface="+mj-lt"/>
                <a:cs typeface="Arial" pitchFamily="34" charset="0"/>
              </a:rPr>
              <a:t>6 agencies carried only LTOWB </a:t>
            </a:r>
          </a:p>
          <a:p>
            <a:pPr marL="342900" lvl="1" indent="-342900" defTabSz="3041755" eaLnBrk="0" hangingPunct="0">
              <a:spcAft>
                <a:spcPts val="728"/>
              </a:spcAft>
              <a:buClr>
                <a:srgbClr val="7BAFD4"/>
              </a:buClr>
              <a:buSzPct val="152000"/>
              <a:buFont typeface="Arial" panose="020B0604020202020204" pitchFamily="34" charset="0"/>
              <a:buChar char="•"/>
            </a:pPr>
            <a:r>
              <a:rPr lang="en-US" sz="2000" dirty="0">
                <a:solidFill>
                  <a:schemeClr val="accent2">
                    <a:lumMod val="50000"/>
                  </a:schemeClr>
                </a:solidFill>
                <a:latin typeface="+mj-lt"/>
                <a:cs typeface="Arial" pitchFamily="34" charset="0"/>
              </a:rPr>
              <a:t>1 agency carried both LTOWB and packed red blood cells (pRBCs)</a:t>
            </a:r>
          </a:p>
        </p:txBody>
      </p:sp>
      <p:sp>
        <p:nvSpPr>
          <p:cNvPr id="37" name="Text Box 9">
            <a:extLst>
              <a:ext uri="{FF2B5EF4-FFF2-40B4-BE49-F238E27FC236}">
                <a16:creationId xmlns:a16="http://schemas.microsoft.com/office/drawing/2014/main" id="{A457DBC4-A397-A44C-B5C2-4AD237E00128}"/>
              </a:ext>
            </a:extLst>
          </p:cNvPr>
          <p:cNvSpPr txBox="1">
            <a:spLocks noChangeArrowheads="1"/>
          </p:cNvSpPr>
          <p:nvPr/>
        </p:nvSpPr>
        <p:spPr bwMode="auto">
          <a:xfrm>
            <a:off x="23947175" y="7964209"/>
            <a:ext cx="7844660" cy="2471367"/>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000" dirty="0">
                <a:solidFill>
                  <a:schemeClr val="accent2">
                    <a:lumMod val="50000"/>
                  </a:schemeClr>
                </a:solidFill>
                <a:latin typeface="+mj-lt"/>
                <a:cs typeface="Arial" pitchFamily="34" charset="0"/>
              </a:rPr>
              <a:t>NC TRANSPORT BURDEN:</a:t>
            </a:r>
          </a:p>
          <a:p>
            <a:pPr marL="0" lvl="1" defTabSz="3041755" eaLnBrk="0" hangingPunct="0">
              <a:spcAft>
                <a:spcPts val="728"/>
              </a:spcAft>
              <a:buClr>
                <a:srgbClr val="09294D"/>
              </a:buClr>
              <a:buSzPct val="152000"/>
            </a:pPr>
            <a:endParaRPr lang="en-US" sz="2000" dirty="0">
              <a:solidFill>
                <a:schemeClr val="accent2">
                  <a:lumMod val="50000"/>
                </a:schemeClr>
              </a:solidFill>
              <a:latin typeface="+mj-lt"/>
              <a:cs typeface="Arial" pitchFamily="34" charset="0"/>
            </a:endParaRPr>
          </a:p>
          <a:p>
            <a:pPr marL="0" lvl="1" defTabSz="3041755" eaLnBrk="0" hangingPunct="0">
              <a:spcAft>
                <a:spcPts val="728"/>
              </a:spcAft>
              <a:buClr>
                <a:srgbClr val="09294D"/>
              </a:buClr>
              <a:buSzPct val="152000"/>
            </a:pPr>
            <a:endParaRPr lang="en-US" sz="2000" dirty="0">
              <a:solidFill>
                <a:schemeClr val="accent2">
                  <a:lumMod val="50000"/>
                </a:schemeClr>
              </a:solidFill>
              <a:latin typeface="+mj-lt"/>
              <a:cs typeface="Arial" pitchFamily="34" charset="0"/>
            </a:endParaRPr>
          </a:p>
          <a:p>
            <a:pPr marL="0" lvl="1" defTabSz="3041755" eaLnBrk="0" hangingPunct="0">
              <a:spcAft>
                <a:spcPts val="728"/>
              </a:spcAft>
              <a:buClr>
                <a:srgbClr val="09294D"/>
              </a:buClr>
              <a:buSzPct val="152000"/>
            </a:pPr>
            <a:endParaRPr lang="en-US" sz="2400" b="1" dirty="0">
              <a:solidFill>
                <a:schemeClr val="accent2">
                  <a:lumMod val="50000"/>
                </a:schemeClr>
              </a:solidFill>
              <a:latin typeface="+mj-lt"/>
              <a:cs typeface="Arial" pitchFamily="34" charset="0"/>
            </a:endParaRPr>
          </a:p>
          <a:p>
            <a:pPr marL="0" lvl="1" defTabSz="3041755" eaLnBrk="0" hangingPunct="0">
              <a:spcAft>
                <a:spcPts val="728"/>
              </a:spcAft>
              <a:buClr>
                <a:srgbClr val="09294D"/>
              </a:buClr>
              <a:buSzPct val="152000"/>
            </a:pPr>
            <a:r>
              <a:rPr lang="en-US" sz="2400" b="1" dirty="0">
                <a:solidFill>
                  <a:schemeClr val="accent2">
                    <a:lumMod val="50000"/>
                  </a:schemeClr>
                </a:solidFill>
                <a:latin typeface="+mj-lt"/>
                <a:cs typeface="Arial" pitchFamily="34" charset="0"/>
              </a:rPr>
              <a:t>39.7 mi mean (range: 20 to 70 mi)</a:t>
            </a:r>
          </a:p>
          <a:p>
            <a:pPr marL="0" lvl="1" defTabSz="3041755" eaLnBrk="0" hangingPunct="0">
              <a:spcAft>
                <a:spcPts val="728"/>
              </a:spcAft>
              <a:buClr>
                <a:srgbClr val="09294D"/>
              </a:buClr>
              <a:buSzPct val="152000"/>
            </a:pPr>
            <a:r>
              <a:rPr lang="en-US" sz="2000" dirty="0">
                <a:solidFill>
                  <a:schemeClr val="accent2">
                    <a:lumMod val="50000"/>
                  </a:schemeClr>
                </a:solidFill>
                <a:latin typeface="+mj-lt"/>
                <a:cs typeface="Arial" pitchFamily="34" charset="0"/>
              </a:rPr>
              <a:t>Mean distance to a Level I trauma center among participating agencies.</a:t>
            </a:r>
          </a:p>
        </p:txBody>
      </p:sp>
      <p:sp>
        <p:nvSpPr>
          <p:cNvPr id="92" name="Text Box 9">
            <a:extLst>
              <a:ext uri="{FF2B5EF4-FFF2-40B4-BE49-F238E27FC236}">
                <a16:creationId xmlns:a16="http://schemas.microsoft.com/office/drawing/2014/main" id="{162023F0-A321-2FE1-6A6C-462B566332FB}"/>
              </a:ext>
            </a:extLst>
          </p:cNvPr>
          <p:cNvSpPr txBox="1">
            <a:spLocks noChangeArrowheads="1"/>
          </p:cNvSpPr>
          <p:nvPr/>
        </p:nvSpPr>
        <p:spPr bwMode="auto">
          <a:xfrm>
            <a:off x="24019464" y="10790810"/>
            <a:ext cx="7396107" cy="75807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000" b="1" dirty="0">
                <a:solidFill>
                  <a:schemeClr val="accent2">
                    <a:lumMod val="50000"/>
                  </a:schemeClr>
                </a:solidFill>
                <a:latin typeface="+mj-lt"/>
                <a:cs typeface="Arial" pitchFamily="34" charset="0"/>
              </a:rPr>
              <a:t>Figure 2 </a:t>
            </a:r>
          </a:p>
          <a:p>
            <a:pPr marL="0" lvl="1" defTabSz="3041755" eaLnBrk="0" hangingPunct="0">
              <a:spcAft>
                <a:spcPts val="728"/>
              </a:spcAft>
              <a:buClr>
                <a:srgbClr val="09294D"/>
              </a:buClr>
              <a:buSzPct val="152000"/>
            </a:pPr>
            <a:r>
              <a:rPr lang="en-US" sz="2000" i="1" dirty="0">
                <a:solidFill>
                  <a:schemeClr val="accent2">
                    <a:lumMod val="50000"/>
                  </a:schemeClr>
                </a:solidFill>
                <a:latin typeface="+mj-lt"/>
                <a:cs typeface="Arial" pitchFamily="34" charset="0"/>
              </a:rPr>
              <a:t>Types of Blood Products Carried by Participating EMS Agencies </a:t>
            </a:r>
          </a:p>
        </p:txBody>
      </p:sp>
      <p:sp>
        <p:nvSpPr>
          <p:cNvPr id="25" name="Text Box 9">
            <a:extLst>
              <a:ext uri="{FF2B5EF4-FFF2-40B4-BE49-F238E27FC236}">
                <a16:creationId xmlns:a16="http://schemas.microsoft.com/office/drawing/2014/main" id="{A2537FA5-2D59-5D5C-87F2-A3775740C334}"/>
              </a:ext>
            </a:extLst>
          </p:cNvPr>
          <p:cNvSpPr txBox="1">
            <a:spLocks noChangeArrowheads="1"/>
          </p:cNvSpPr>
          <p:nvPr/>
        </p:nvSpPr>
        <p:spPr bwMode="auto">
          <a:xfrm>
            <a:off x="38456809" y="8378210"/>
            <a:ext cx="4956585" cy="819633"/>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400" b="1" dirty="0">
                <a:solidFill>
                  <a:schemeClr val="accent2">
                    <a:lumMod val="50000"/>
                  </a:schemeClr>
                </a:solidFill>
                <a:latin typeface="+mj-lt"/>
                <a:cs typeface="Arial" pitchFamily="34" charset="0"/>
              </a:rPr>
              <a:t>Programs were rated as highly effective</a:t>
            </a:r>
          </a:p>
          <a:p>
            <a:pPr marL="342900" lvl="1" indent="-342900" defTabSz="3041755" eaLnBrk="0" hangingPunct="0">
              <a:spcAft>
                <a:spcPts val="728"/>
              </a:spcAft>
              <a:buClr>
                <a:srgbClr val="7BAFD4"/>
              </a:buClr>
              <a:buSzPct val="152000"/>
              <a:buFont typeface="Arial" panose="020B0604020202020204" pitchFamily="34" charset="0"/>
              <a:buChar char="•"/>
            </a:pPr>
            <a:r>
              <a:rPr lang="en-US" sz="2000" dirty="0">
                <a:solidFill>
                  <a:schemeClr val="accent2">
                    <a:lumMod val="50000"/>
                  </a:schemeClr>
                </a:solidFill>
                <a:latin typeface="+mj-lt"/>
                <a:cs typeface="Arial" pitchFamily="34" charset="0"/>
              </a:rPr>
              <a:t>Mdn = 5, range = 4 to 5, n = 6 </a:t>
            </a:r>
          </a:p>
        </p:txBody>
      </p:sp>
      <p:pic>
        <p:nvPicPr>
          <p:cNvPr id="26" name="Picture 25">
            <a:extLst>
              <a:ext uri="{FF2B5EF4-FFF2-40B4-BE49-F238E27FC236}">
                <a16:creationId xmlns:a16="http://schemas.microsoft.com/office/drawing/2014/main" id="{FD4C712B-4D16-7B1E-3C3D-94829C03A54E}"/>
              </a:ext>
            </a:extLst>
          </p:cNvPr>
          <p:cNvPicPr>
            <a:picLocks noChangeAspect="1"/>
          </p:cNvPicPr>
          <p:nvPr/>
        </p:nvPicPr>
        <p:blipFill>
          <a:blip r:embed="rId6"/>
          <a:stretch>
            <a:fillRect/>
          </a:stretch>
        </p:blipFill>
        <p:spPr>
          <a:xfrm>
            <a:off x="26397810" y="15861901"/>
            <a:ext cx="6761418" cy="4105148"/>
          </a:xfrm>
          <a:prstGeom prst="rect">
            <a:avLst/>
          </a:prstGeom>
        </p:spPr>
      </p:pic>
      <p:sp>
        <p:nvSpPr>
          <p:cNvPr id="27" name="Text Box 9">
            <a:extLst>
              <a:ext uri="{FF2B5EF4-FFF2-40B4-BE49-F238E27FC236}">
                <a16:creationId xmlns:a16="http://schemas.microsoft.com/office/drawing/2014/main" id="{10F907F4-BF39-4A61-8BEB-E286B76B2FF4}"/>
              </a:ext>
            </a:extLst>
          </p:cNvPr>
          <p:cNvSpPr txBox="1">
            <a:spLocks noChangeArrowheads="1"/>
          </p:cNvSpPr>
          <p:nvPr/>
        </p:nvSpPr>
        <p:spPr bwMode="auto">
          <a:xfrm>
            <a:off x="26554688" y="15210893"/>
            <a:ext cx="6374509" cy="75807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000" b="1" dirty="0">
                <a:solidFill>
                  <a:schemeClr val="accent2">
                    <a:lumMod val="50000"/>
                  </a:schemeClr>
                </a:solidFill>
                <a:latin typeface="+mj-lt"/>
                <a:cs typeface="Arial" pitchFamily="34" charset="0"/>
              </a:rPr>
              <a:t>Figure 3 </a:t>
            </a:r>
          </a:p>
          <a:p>
            <a:pPr marL="0" lvl="1" defTabSz="3041755" eaLnBrk="0" hangingPunct="0">
              <a:spcAft>
                <a:spcPts val="728"/>
              </a:spcAft>
              <a:buClr>
                <a:srgbClr val="09294D"/>
              </a:buClr>
              <a:buSzPct val="152000"/>
            </a:pPr>
            <a:r>
              <a:rPr lang="en-US" sz="2000" i="1" dirty="0">
                <a:solidFill>
                  <a:schemeClr val="accent2">
                    <a:lumMod val="50000"/>
                  </a:schemeClr>
                </a:solidFill>
                <a:latin typeface="+mj-lt"/>
                <a:cs typeface="Arial" pitchFamily="34" charset="0"/>
              </a:rPr>
              <a:t>Observed Improvements Since Program Implementation </a:t>
            </a:r>
          </a:p>
        </p:txBody>
      </p:sp>
      <p:sp>
        <p:nvSpPr>
          <p:cNvPr id="28" name="Text Box 9">
            <a:extLst>
              <a:ext uri="{FF2B5EF4-FFF2-40B4-BE49-F238E27FC236}">
                <a16:creationId xmlns:a16="http://schemas.microsoft.com/office/drawing/2014/main" id="{C298BA40-0664-D492-CA1A-3CB1BFB27162}"/>
              </a:ext>
            </a:extLst>
          </p:cNvPr>
          <p:cNvSpPr txBox="1">
            <a:spLocks noChangeArrowheads="1"/>
          </p:cNvSpPr>
          <p:nvPr/>
        </p:nvSpPr>
        <p:spPr bwMode="auto">
          <a:xfrm>
            <a:off x="24019464" y="15708316"/>
            <a:ext cx="2810319" cy="2879171"/>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000" dirty="0">
                <a:solidFill>
                  <a:schemeClr val="accent2">
                    <a:lumMod val="50000"/>
                  </a:schemeClr>
                </a:solidFill>
                <a:latin typeface="+mj-lt"/>
                <a:cs typeface="Arial" pitchFamily="34" charset="0"/>
              </a:rPr>
              <a:t>MOST OBSERVED CLINICAL TREND:</a:t>
            </a:r>
          </a:p>
          <a:p>
            <a:pPr marL="0" lvl="1" defTabSz="3041755" eaLnBrk="0" hangingPunct="0">
              <a:spcAft>
                <a:spcPts val="728"/>
              </a:spcAft>
              <a:buClr>
                <a:srgbClr val="09294D"/>
              </a:buClr>
              <a:buSzPct val="152000"/>
            </a:pPr>
            <a:r>
              <a:rPr lang="en-US" sz="2400" b="1" dirty="0">
                <a:solidFill>
                  <a:schemeClr val="accent2">
                    <a:lumMod val="50000"/>
                  </a:schemeClr>
                </a:solidFill>
                <a:latin typeface="+mj-lt"/>
                <a:cs typeface="Arial" pitchFamily="34" charset="0"/>
              </a:rPr>
              <a:t>Improved Hemodynamic Stability at Handoff</a:t>
            </a:r>
          </a:p>
          <a:p>
            <a:pPr marL="342900" lvl="1" indent="-342900" defTabSz="3041755" eaLnBrk="0" hangingPunct="0">
              <a:spcAft>
                <a:spcPts val="728"/>
              </a:spcAft>
              <a:buClr>
                <a:srgbClr val="7BAFD4"/>
              </a:buClr>
              <a:buSzPct val="152000"/>
              <a:buFont typeface="Arial" panose="020B0604020202020204" pitchFamily="34" charset="0"/>
              <a:buChar char="•"/>
            </a:pPr>
            <a:r>
              <a:rPr lang="en-US" sz="2000" dirty="0">
                <a:solidFill>
                  <a:schemeClr val="accent2">
                    <a:lumMod val="50000"/>
                  </a:schemeClr>
                </a:solidFill>
                <a:latin typeface="+mj-lt"/>
                <a:cs typeface="Arial" pitchFamily="34" charset="0"/>
              </a:rPr>
              <a:t>Reported by all agencies answering this item (n=6)</a:t>
            </a:r>
          </a:p>
        </p:txBody>
      </p:sp>
      <p:sp>
        <p:nvSpPr>
          <p:cNvPr id="29" name="Text Box 9">
            <a:extLst>
              <a:ext uri="{FF2B5EF4-FFF2-40B4-BE49-F238E27FC236}">
                <a16:creationId xmlns:a16="http://schemas.microsoft.com/office/drawing/2014/main" id="{0A2364D8-6219-8E7F-8CC4-8DE8BAE98B2D}"/>
              </a:ext>
            </a:extLst>
          </p:cNvPr>
          <p:cNvSpPr txBox="1">
            <a:spLocks noChangeArrowheads="1"/>
          </p:cNvSpPr>
          <p:nvPr/>
        </p:nvSpPr>
        <p:spPr bwMode="auto">
          <a:xfrm>
            <a:off x="33465762" y="11040316"/>
            <a:ext cx="9947632" cy="121717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000" dirty="0">
                <a:solidFill>
                  <a:schemeClr val="accent2">
                    <a:lumMod val="50000"/>
                  </a:schemeClr>
                </a:solidFill>
                <a:latin typeface="+mj-lt"/>
                <a:cs typeface="Arial" pitchFamily="34" charset="0"/>
              </a:rPr>
              <a:t>MAIN OPERATIONAL GAP</a:t>
            </a:r>
          </a:p>
          <a:p>
            <a:pPr marL="0" lvl="1" defTabSz="3041755" eaLnBrk="0" hangingPunct="0">
              <a:spcAft>
                <a:spcPts val="728"/>
              </a:spcAft>
              <a:buClr>
                <a:srgbClr val="09294D"/>
              </a:buClr>
              <a:buSzPct val="152000"/>
            </a:pPr>
            <a:r>
              <a:rPr lang="en-US" sz="2400" b="1" dirty="0">
                <a:solidFill>
                  <a:schemeClr val="accent2">
                    <a:lumMod val="50000"/>
                  </a:schemeClr>
                </a:solidFill>
                <a:latin typeface="+mj-lt"/>
                <a:cs typeface="Arial" pitchFamily="34" charset="0"/>
              </a:rPr>
              <a:t>Product Unavailability </a:t>
            </a:r>
          </a:p>
          <a:p>
            <a:pPr marL="342900" lvl="1" indent="-342900" defTabSz="3041755" eaLnBrk="0" hangingPunct="0">
              <a:spcAft>
                <a:spcPts val="728"/>
              </a:spcAft>
              <a:buClr>
                <a:srgbClr val="7BAFD4"/>
              </a:buClr>
              <a:buSzPct val="152000"/>
              <a:buFont typeface="Arial" panose="020B0604020202020204" pitchFamily="34" charset="0"/>
              <a:buChar char="•"/>
            </a:pPr>
            <a:r>
              <a:rPr lang="en-US" sz="2000" dirty="0">
                <a:solidFill>
                  <a:schemeClr val="accent2">
                    <a:lumMod val="50000"/>
                  </a:schemeClr>
                </a:solidFill>
                <a:latin typeface="+mj-lt"/>
                <a:cs typeface="Arial" pitchFamily="34" charset="0"/>
              </a:rPr>
              <a:t>The most common reason eligible patients did not receive blood was product unavailability </a:t>
            </a:r>
          </a:p>
        </p:txBody>
      </p:sp>
      <p:sp>
        <p:nvSpPr>
          <p:cNvPr id="34" name="Text Box 9">
            <a:extLst>
              <a:ext uri="{FF2B5EF4-FFF2-40B4-BE49-F238E27FC236}">
                <a16:creationId xmlns:a16="http://schemas.microsoft.com/office/drawing/2014/main" id="{B0514143-E654-9CA0-73C4-B00CC5F5D51B}"/>
              </a:ext>
            </a:extLst>
          </p:cNvPr>
          <p:cNvSpPr txBox="1">
            <a:spLocks noChangeArrowheads="1"/>
          </p:cNvSpPr>
          <p:nvPr/>
        </p:nvSpPr>
        <p:spPr bwMode="auto">
          <a:xfrm>
            <a:off x="33465762" y="7432286"/>
            <a:ext cx="9038254" cy="360533"/>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000" dirty="0">
                <a:solidFill>
                  <a:schemeClr val="accent2">
                    <a:lumMod val="50000"/>
                  </a:schemeClr>
                </a:solidFill>
                <a:latin typeface="+mj-lt"/>
                <a:cs typeface="Arial" pitchFamily="34" charset="0"/>
              </a:rPr>
              <a:t>OVERALL PROGRAM APPRAISAL:</a:t>
            </a:r>
          </a:p>
        </p:txBody>
      </p:sp>
      <p:sp>
        <p:nvSpPr>
          <p:cNvPr id="35" name="Text Box 9">
            <a:extLst>
              <a:ext uri="{FF2B5EF4-FFF2-40B4-BE49-F238E27FC236}">
                <a16:creationId xmlns:a16="http://schemas.microsoft.com/office/drawing/2014/main" id="{0AB43A8B-053B-05C4-CE8D-52E8CB0F9C72}"/>
              </a:ext>
            </a:extLst>
          </p:cNvPr>
          <p:cNvSpPr txBox="1">
            <a:spLocks noChangeArrowheads="1"/>
          </p:cNvSpPr>
          <p:nvPr/>
        </p:nvSpPr>
        <p:spPr bwMode="auto">
          <a:xfrm>
            <a:off x="38456809" y="9785144"/>
            <a:ext cx="4956585" cy="819633"/>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400" b="1" dirty="0">
                <a:solidFill>
                  <a:schemeClr val="accent2">
                    <a:lumMod val="50000"/>
                  </a:schemeClr>
                </a:solidFill>
                <a:latin typeface="+mj-lt"/>
                <a:cs typeface="Arial" pitchFamily="34" charset="0"/>
              </a:rPr>
              <a:t>Programs were rated as very feasible</a:t>
            </a:r>
          </a:p>
          <a:p>
            <a:pPr marL="342900" lvl="1" indent="-342900" defTabSz="3041755" eaLnBrk="0" hangingPunct="0">
              <a:spcAft>
                <a:spcPts val="728"/>
              </a:spcAft>
              <a:buClr>
                <a:srgbClr val="7BAFD4"/>
              </a:buClr>
              <a:buSzPct val="152000"/>
              <a:buFont typeface="Arial" panose="020B0604020202020204" pitchFamily="34" charset="0"/>
              <a:buChar char="•"/>
            </a:pPr>
            <a:r>
              <a:rPr lang="en-US" sz="2000" dirty="0">
                <a:solidFill>
                  <a:schemeClr val="accent2">
                    <a:lumMod val="50000"/>
                  </a:schemeClr>
                </a:solidFill>
                <a:latin typeface="+mj-lt"/>
                <a:cs typeface="Arial" pitchFamily="34" charset="0"/>
              </a:rPr>
              <a:t>Mdn = 4.5, range = 3 to 5, n = 6 </a:t>
            </a:r>
          </a:p>
        </p:txBody>
      </p:sp>
      <p:sp>
        <p:nvSpPr>
          <p:cNvPr id="36" name="Text Box 9">
            <a:extLst>
              <a:ext uri="{FF2B5EF4-FFF2-40B4-BE49-F238E27FC236}">
                <a16:creationId xmlns:a16="http://schemas.microsoft.com/office/drawing/2014/main" id="{ABB72C42-4BD9-5037-A8E4-DC5E0D2F4229}"/>
              </a:ext>
            </a:extLst>
          </p:cNvPr>
          <p:cNvSpPr txBox="1">
            <a:spLocks noChangeArrowheads="1"/>
          </p:cNvSpPr>
          <p:nvPr/>
        </p:nvSpPr>
        <p:spPr bwMode="auto">
          <a:xfrm>
            <a:off x="33465762" y="8037970"/>
            <a:ext cx="9038254" cy="360533"/>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000" i="1" dirty="0">
                <a:solidFill>
                  <a:schemeClr val="accent2">
                    <a:lumMod val="50000"/>
                  </a:schemeClr>
                </a:solidFill>
                <a:latin typeface="+mj-lt"/>
                <a:cs typeface="Arial" pitchFamily="34" charset="0"/>
              </a:rPr>
              <a:t>Effectiveness</a:t>
            </a:r>
          </a:p>
        </p:txBody>
      </p:sp>
      <p:sp>
        <p:nvSpPr>
          <p:cNvPr id="38" name="Text Box 9">
            <a:extLst>
              <a:ext uri="{FF2B5EF4-FFF2-40B4-BE49-F238E27FC236}">
                <a16:creationId xmlns:a16="http://schemas.microsoft.com/office/drawing/2014/main" id="{49178F8F-C5B4-4C25-4888-EBFB0FFCABCF}"/>
              </a:ext>
            </a:extLst>
          </p:cNvPr>
          <p:cNvSpPr txBox="1">
            <a:spLocks noChangeArrowheads="1"/>
          </p:cNvSpPr>
          <p:nvPr/>
        </p:nvSpPr>
        <p:spPr bwMode="auto">
          <a:xfrm>
            <a:off x="33465762" y="9287533"/>
            <a:ext cx="9038254" cy="360533"/>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spcAft>
                <a:spcPts val="728"/>
              </a:spcAft>
              <a:buClr>
                <a:srgbClr val="09294D"/>
              </a:buClr>
              <a:buSzPct val="152000"/>
            </a:pPr>
            <a:r>
              <a:rPr lang="en-US" sz="2000" i="1" dirty="0">
                <a:solidFill>
                  <a:schemeClr val="accent2">
                    <a:lumMod val="50000"/>
                  </a:schemeClr>
                </a:solidFill>
                <a:latin typeface="+mj-lt"/>
                <a:cs typeface="Arial" pitchFamily="34" charset="0"/>
              </a:rPr>
              <a:t>Feasibility</a:t>
            </a:r>
          </a:p>
        </p:txBody>
      </p:sp>
      <p:grpSp>
        <p:nvGrpSpPr>
          <p:cNvPr id="41" name="Group 40">
            <a:extLst>
              <a:ext uri="{FF2B5EF4-FFF2-40B4-BE49-F238E27FC236}">
                <a16:creationId xmlns:a16="http://schemas.microsoft.com/office/drawing/2014/main" id="{1C14332B-D36F-9A98-5384-CEB3475F654E}"/>
              </a:ext>
            </a:extLst>
          </p:cNvPr>
          <p:cNvGrpSpPr/>
          <p:nvPr/>
        </p:nvGrpSpPr>
        <p:grpSpPr>
          <a:xfrm>
            <a:off x="33465762" y="9757990"/>
            <a:ext cx="5021864" cy="923838"/>
            <a:chOff x="33465762" y="9953932"/>
            <a:chExt cx="5021864" cy="923838"/>
          </a:xfrm>
        </p:grpSpPr>
        <p:pic>
          <p:nvPicPr>
            <p:cNvPr id="30" name="Picture 29">
              <a:extLst>
                <a:ext uri="{FF2B5EF4-FFF2-40B4-BE49-F238E27FC236}">
                  <a16:creationId xmlns:a16="http://schemas.microsoft.com/office/drawing/2014/main" id="{48252679-74D2-AB45-376F-367A6E4A9468}"/>
                </a:ext>
              </a:extLst>
            </p:cNvPr>
            <p:cNvPicPr>
              <a:picLocks noChangeAspect="1"/>
            </p:cNvPicPr>
            <p:nvPr/>
          </p:nvPicPr>
          <p:blipFill>
            <a:blip r:embed="rId7"/>
            <a:srcRect t="1" r="35029" b="-8400"/>
            <a:stretch>
              <a:fillRect/>
            </a:stretch>
          </p:blipFill>
          <p:spPr>
            <a:xfrm>
              <a:off x="33465762" y="9983162"/>
              <a:ext cx="5021864" cy="894608"/>
            </a:xfrm>
            <a:prstGeom prst="rect">
              <a:avLst/>
            </a:prstGeom>
          </p:spPr>
        </p:pic>
        <p:pic>
          <p:nvPicPr>
            <p:cNvPr id="40" name="Picture 39">
              <a:extLst>
                <a:ext uri="{FF2B5EF4-FFF2-40B4-BE49-F238E27FC236}">
                  <a16:creationId xmlns:a16="http://schemas.microsoft.com/office/drawing/2014/main" id="{6654BBBC-508E-0C4D-59E2-8774117712E0}"/>
                </a:ext>
              </a:extLst>
            </p:cNvPr>
            <p:cNvPicPr>
              <a:picLocks noChangeAspect="1"/>
            </p:cNvPicPr>
            <p:nvPr/>
          </p:nvPicPr>
          <p:blipFill>
            <a:blip r:embed="rId8"/>
            <a:stretch>
              <a:fillRect/>
            </a:stretch>
          </p:blipFill>
          <p:spPr>
            <a:xfrm>
              <a:off x="37475145" y="9953932"/>
              <a:ext cx="265664" cy="858300"/>
            </a:xfrm>
            <a:prstGeom prst="rect">
              <a:avLst/>
            </a:prstGeom>
          </p:spPr>
        </p:pic>
      </p:grpSp>
      <p:pic>
        <p:nvPicPr>
          <p:cNvPr id="43" name="Picture 42">
            <a:extLst>
              <a:ext uri="{FF2B5EF4-FFF2-40B4-BE49-F238E27FC236}">
                <a16:creationId xmlns:a16="http://schemas.microsoft.com/office/drawing/2014/main" id="{DCAAA52D-3D77-72D9-472D-521F25211CB1}"/>
              </a:ext>
            </a:extLst>
          </p:cNvPr>
          <p:cNvPicPr>
            <a:picLocks noChangeAspect="1"/>
          </p:cNvPicPr>
          <p:nvPr/>
        </p:nvPicPr>
        <p:blipFill>
          <a:blip r:embed="rId9"/>
          <a:stretch>
            <a:fillRect/>
          </a:stretch>
        </p:blipFill>
        <p:spPr>
          <a:xfrm>
            <a:off x="7679305" y="17786224"/>
            <a:ext cx="2176029" cy="2176029"/>
          </a:xfrm>
          <a:prstGeom prst="rect">
            <a:avLst/>
          </a:prstGeom>
        </p:spPr>
      </p:pic>
      <p:sp>
        <p:nvSpPr>
          <p:cNvPr id="44" name="Text Box 9">
            <a:extLst>
              <a:ext uri="{FF2B5EF4-FFF2-40B4-BE49-F238E27FC236}">
                <a16:creationId xmlns:a16="http://schemas.microsoft.com/office/drawing/2014/main" id="{C82EBED1-844B-A0F5-AF06-BFEA93E175C2}"/>
              </a:ext>
            </a:extLst>
          </p:cNvPr>
          <p:cNvSpPr txBox="1">
            <a:spLocks noChangeArrowheads="1"/>
          </p:cNvSpPr>
          <p:nvPr/>
        </p:nvSpPr>
        <p:spPr bwMode="auto">
          <a:xfrm>
            <a:off x="6187053" y="17286906"/>
            <a:ext cx="5160535" cy="852975"/>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2800" cap="all" dirty="0">
                <a:solidFill>
                  <a:srgbClr val="7BAFD4"/>
                </a:solidFill>
                <a:latin typeface="Calibri" charset="0"/>
                <a:ea typeface="Calibri" charset="0"/>
                <a:cs typeface="Calibri" charset="0"/>
              </a:rPr>
              <a:t>QR code for Honors Paper:</a:t>
            </a:r>
          </a:p>
          <a:p>
            <a:pPr marL="0" lvl="1" defTabSz="3041755" eaLnBrk="0" hangingPunct="0">
              <a:buClr>
                <a:srgbClr val="782327"/>
              </a:buClr>
              <a:buSzPct val="152000"/>
            </a:pPr>
            <a:endParaRPr lang="en-US" sz="2400" dirty="0">
              <a:solidFill>
                <a:schemeClr val="accent2">
                  <a:lumMod val="50000"/>
                </a:schemeClr>
              </a:solidFill>
              <a:latin typeface="+mj-lt"/>
              <a:cs typeface="Arial" pitchFamily="34" charset="0"/>
            </a:endParaRPr>
          </a:p>
        </p:txBody>
      </p:sp>
      <p:sp>
        <p:nvSpPr>
          <p:cNvPr id="45" name="Text Box 9">
            <a:extLst>
              <a:ext uri="{FF2B5EF4-FFF2-40B4-BE49-F238E27FC236}">
                <a16:creationId xmlns:a16="http://schemas.microsoft.com/office/drawing/2014/main" id="{7FCEED88-9AA0-D9B5-B978-25E40B15FF99}"/>
              </a:ext>
            </a:extLst>
          </p:cNvPr>
          <p:cNvSpPr txBox="1">
            <a:spLocks noChangeArrowheads="1"/>
          </p:cNvSpPr>
          <p:nvPr/>
        </p:nvSpPr>
        <p:spPr bwMode="auto">
          <a:xfrm>
            <a:off x="528797" y="17327080"/>
            <a:ext cx="4750327" cy="852975"/>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2800" cap="all" dirty="0">
                <a:solidFill>
                  <a:srgbClr val="7BAFD4"/>
                </a:solidFill>
                <a:latin typeface="Calibri" charset="0"/>
                <a:ea typeface="Calibri" charset="0"/>
                <a:cs typeface="Calibri" charset="0"/>
              </a:rPr>
              <a:t>QR CODE FOR references:</a:t>
            </a:r>
          </a:p>
          <a:p>
            <a:pPr marL="0" lvl="1" algn="ctr" defTabSz="3041755" eaLnBrk="0" hangingPunct="0">
              <a:buClr>
                <a:srgbClr val="782327"/>
              </a:buClr>
              <a:buSzPct val="152000"/>
            </a:pPr>
            <a:endParaRPr lang="en-US" sz="2400" dirty="0">
              <a:solidFill>
                <a:schemeClr val="accent2">
                  <a:lumMod val="50000"/>
                </a:schemeClr>
              </a:solidFill>
              <a:latin typeface="+mj-lt"/>
              <a:cs typeface="Arial" pitchFamily="34" charset="0"/>
            </a:endParaRPr>
          </a:p>
        </p:txBody>
      </p:sp>
      <p:pic>
        <p:nvPicPr>
          <p:cNvPr id="47" name="Picture 46">
            <a:extLst>
              <a:ext uri="{FF2B5EF4-FFF2-40B4-BE49-F238E27FC236}">
                <a16:creationId xmlns:a16="http://schemas.microsoft.com/office/drawing/2014/main" id="{53DC3ABC-E5B1-C134-128D-179D039A3B48}"/>
              </a:ext>
            </a:extLst>
          </p:cNvPr>
          <p:cNvPicPr>
            <a:picLocks noChangeAspect="1"/>
          </p:cNvPicPr>
          <p:nvPr/>
        </p:nvPicPr>
        <p:blipFill>
          <a:blip r:embed="rId10"/>
          <a:stretch>
            <a:fillRect/>
          </a:stretch>
        </p:blipFill>
        <p:spPr>
          <a:xfrm>
            <a:off x="1815945" y="17814234"/>
            <a:ext cx="2176029" cy="2176029"/>
          </a:xfrm>
          <a:prstGeom prst="rect">
            <a:avLst/>
          </a:prstGeom>
        </p:spPr>
      </p:pic>
      <p:pic>
        <p:nvPicPr>
          <p:cNvPr id="50" name="Picture 49">
            <a:extLst>
              <a:ext uri="{FF2B5EF4-FFF2-40B4-BE49-F238E27FC236}">
                <a16:creationId xmlns:a16="http://schemas.microsoft.com/office/drawing/2014/main" id="{4225A1BC-6262-77F0-A75D-3A232D9678A9}"/>
              </a:ext>
            </a:extLst>
          </p:cNvPr>
          <p:cNvPicPr>
            <a:picLocks noChangeAspect="1"/>
          </p:cNvPicPr>
          <p:nvPr/>
        </p:nvPicPr>
        <p:blipFill>
          <a:blip r:embed="rId11"/>
          <a:stretch>
            <a:fillRect/>
          </a:stretch>
        </p:blipFill>
        <p:spPr>
          <a:xfrm>
            <a:off x="23899054" y="8420740"/>
            <a:ext cx="6775652" cy="893721"/>
          </a:xfrm>
          <a:prstGeom prst="rect">
            <a:avLst/>
          </a:prstGeom>
        </p:spPr>
      </p:pic>
    </p:spTree>
    <p:extLst>
      <p:ext uri="{BB962C8B-B14F-4D97-AF65-F5344CB8AC3E}">
        <p14:creationId xmlns:p14="http://schemas.microsoft.com/office/powerpoint/2010/main" val="1336661623"/>
      </p:ext>
    </p:extLst>
  </p:cSld>
  <p:clrMapOvr>
    <a:masterClrMapping/>
  </p:clrMapOvr>
</p:sld>
</file>

<file path=ppt/theme/theme1.xml><?xml version="1.0" encoding="utf-8"?>
<a:theme xmlns:a="http://schemas.openxmlformats.org/drawingml/2006/main" name="SON Stnd 1">
  <a:themeElements>
    <a:clrScheme name="Custom 1">
      <a:dk1>
        <a:srgbClr val="00233D"/>
      </a:dk1>
      <a:lt1>
        <a:srgbClr val="FFFFFF"/>
      </a:lt1>
      <a:dk2>
        <a:srgbClr val="7BAFD4"/>
      </a:dk2>
      <a:lt2>
        <a:srgbClr val="BED6DB"/>
      </a:lt2>
      <a:accent1>
        <a:srgbClr val="003150"/>
      </a:accent1>
      <a:accent2>
        <a:srgbClr val="A5ACAF"/>
      </a:accent2>
      <a:accent3>
        <a:srgbClr val="A5D867"/>
      </a:accent3>
      <a:accent4>
        <a:srgbClr val="E4D5D3"/>
      </a:accent4>
      <a:accent5>
        <a:srgbClr val="D6938A"/>
      </a:accent5>
      <a:accent6>
        <a:srgbClr val="EDE8C4"/>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SON 96x48 4 column poster - 2026" id="{53E21A3A-33A4-FC42-8E32-8553C297A8E2}" vid="{D106745A-2DB9-BA40-A083-AE36D48BAC3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B9859A42727E84CAE3BC9F4C3190CFD" ma:contentTypeVersion="3" ma:contentTypeDescription="Create a new document." ma:contentTypeScope="" ma:versionID="7fa629632a3e2f2e015b0af768f89ad2">
  <xsd:schema xmlns:xsd="http://www.w3.org/2001/XMLSchema" xmlns:xs="http://www.w3.org/2001/XMLSchema" xmlns:p="http://schemas.microsoft.com/office/2006/metadata/properties" xmlns:ns2="b728e02d-9ae8-4f14-8123-c5291f222428" targetNamespace="http://schemas.microsoft.com/office/2006/metadata/properties" ma:root="true" ma:fieldsID="2807bba0651698545f7a066dd4f179d1" ns2:_="">
    <xsd:import namespace="b728e02d-9ae8-4f14-8123-c5291f22242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28e02d-9ae8-4f14-8123-c5291f2224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E73E53F-0308-4A4B-97F7-A330E8C27703}">
  <ds:schemaRefs>
    <ds:schemaRef ds:uri="http://schemas.microsoft.com/office/2006/metadata/properties"/>
    <ds:schemaRef ds:uri="7e86d7e4-945d-43a1-8828-bce84e7da022"/>
    <ds:schemaRef ds:uri="http://purl.org/dc/terms/"/>
    <ds:schemaRef ds:uri="http://schemas.openxmlformats.org/package/2006/metadata/core-properties"/>
    <ds:schemaRef ds:uri="http://schemas.microsoft.com/office/2006/documentManagement/types"/>
    <ds:schemaRef ds:uri="8df628f5-26fc-432c-986f-cf366109a24e"/>
    <ds:schemaRef ds:uri="http://purl.org/dc/elements/1.1/"/>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1C8B9F1A-957D-4039-8067-759D7E6305A5}"/>
</file>

<file path=customXml/itemProps3.xml><?xml version="1.0" encoding="utf-8"?>
<ds:datastoreItem xmlns:ds="http://schemas.openxmlformats.org/officeDocument/2006/customXml" ds:itemID="{E9B54AD5-6DB0-4F90-9A08-7769DC4812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SON 96x48 4 column poster - 2026</Template>
  <TotalTime>1945</TotalTime>
  <Words>775</Words>
  <Application>Microsoft Macintosh PowerPoint</Application>
  <PresentationFormat>Custom</PresentationFormat>
  <Paragraphs>66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Open Sans</vt:lpstr>
      <vt:lpstr>Times New Roman</vt:lpstr>
      <vt:lpstr>SON Stnd 1</vt:lpstr>
      <vt:lpstr>Prehospital Blood Transfusion: Evidence Synthesis and Description of North Carolina Emergency Medical Services Programs</vt:lpstr>
    </vt:vector>
  </TitlesOfParts>
  <Manager/>
  <Company>UNC Chapel Hill</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Davis, Suja</dc:creator>
  <cp:keywords/>
  <dc:description/>
  <cp:lastModifiedBy>Saengchanh, Aranya Lani</cp:lastModifiedBy>
  <cp:revision>14</cp:revision>
  <dcterms:created xsi:type="dcterms:W3CDTF">2026-04-07T17:02:41Z</dcterms:created>
  <dcterms:modified xsi:type="dcterms:W3CDTF">2026-04-15T02:02:22Z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0x010100AB9859A42727E84CAE3BC9F4C3190CFD</vt:lpwstr>
  </property>
</Properties>
</file>