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4"/>
  </p:sldMasterIdLst>
  <p:notesMasterIdLst>
    <p:notesMasterId r:id="rId6"/>
  </p:notesMasterIdLst>
  <p:sldIdLst>
    <p:sldId id="256" r:id="rId5"/>
  </p:sldIdLst>
  <p:sldSz cx="32918400" cy="19202400"/>
  <p:notesSz cx="6858000" cy="9144000"/>
  <p:defaultTextStyle>
    <a:defPPr>
      <a:defRPr lang="en-US"/>
    </a:defPPr>
    <a:lvl1pPr marL="0" algn="l" defTabSz="2501798" rtl="0" eaLnBrk="1" latinLnBrk="0" hangingPunct="1">
      <a:defRPr sz="4925" kern="1200">
        <a:solidFill>
          <a:schemeClr val="tx1"/>
        </a:solidFill>
        <a:latin typeface="+mn-lt"/>
        <a:ea typeface="+mn-ea"/>
        <a:cs typeface="+mn-cs"/>
      </a:defRPr>
    </a:lvl1pPr>
    <a:lvl2pPr marL="1250899" algn="l" defTabSz="2501798" rtl="0" eaLnBrk="1" latinLnBrk="0" hangingPunct="1">
      <a:defRPr sz="4925" kern="1200">
        <a:solidFill>
          <a:schemeClr val="tx1"/>
        </a:solidFill>
        <a:latin typeface="+mn-lt"/>
        <a:ea typeface="+mn-ea"/>
        <a:cs typeface="+mn-cs"/>
      </a:defRPr>
    </a:lvl2pPr>
    <a:lvl3pPr marL="2501798" algn="l" defTabSz="2501798" rtl="0" eaLnBrk="1" latinLnBrk="0" hangingPunct="1">
      <a:defRPr sz="4925" kern="1200">
        <a:solidFill>
          <a:schemeClr val="tx1"/>
        </a:solidFill>
        <a:latin typeface="+mn-lt"/>
        <a:ea typeface="+mn-ea"/>
        <a:cs typeface="+mn-cs"/>
      </a:defRPr>
    </a:lvl3pPr>
    <a:lvl4pPr marL="3752698" algn="l" defTabSz="2501798" rtl="0" eaLnBrk="1" latinLnBrk="0" hangingPunct="1">
      <a:defRPr sz="4925" kern="1200">
        <a:solidFill>
          <a:schemeClr val="tx1"/>
        </a:solidFill>
        <a:latin typeface="+mn-lt"/>
        <a:ea typeface="+mn-ea"/>
        <a:cs typeface="+mn-cs"/>
      </a:defRPr>
    </a:lvl4pPr>
    <a:lvl5pPr marL="5003597" algn="l" defTabSz="2501798" rtl="0" eaLnBrk="1" latinLnBrk="0" hangingPunct="1">
      <a:defRPr sz="4925" kern="1200">
        <a:solidFill>
          <a:schemeClr val="tx1"/>
        </a:solidFill>
        <a:latin typeface="+mn-lt"/>
        <a:ea typeface="+mn-ea"/>
        <a:cs typeface="+mn-cs"/>
      </a:defRPr>
    </a:lvl5pPr>
    <a:lvl6pPr marL="6254496" algn="l" defTabSz="2501798" rtl="0" eaLnBrk="1" latinLnBrk="0" hangingPunct="1">
      <a:defRPr sz="4925" kern="1200">
        <a:solidFill>
          <a:schemeClr val="tx1"/>
        </a:solidFill>
        <a:latin typeface="+mn-lt"/>
        <a:ea typeface="+mn-ea"/>
        <a:cs typeface="+mn-cs"/>
      </a:defRPr>
    </a:lvl6pPr>
    <a:lvl7pPr marL="7505395" algn="l" defTabSz="2501798" rtl="0" eaLnBrk="1" latinLnBrk="0" hangingPunct="1">
      <a:defRPr sz="4925" kern="1200">
        <a:solidFill>
          <a:schemeClr val="tx1"/>
        </a:solidFill>
        <a:latin typeface="+mn-lt"/>
        <a:ea typeface="+mn-ea"/>
        <a:cs typeface="+mn-cs"/>
      </a:defRPr>
    </a:lvl7pPr>
    <a:lvl8pPr marL="8756294" algn="l" defTabSz="2501798" rtl="0" eaLnBrk="1" latinLnBrk="0" hangingPunct="1">
      <a:defRPr sz="4925" kern="1200">
        <a:solidFill>
          <a:schemeClr val="tx1"/>
        </a:solidFill>
        <a:latin typeface="+mn-lt"/>
        <a:ea typeface="+mn-ea"/>
        <a:cs typeface="+mn-cs"/>
      </a:defRPr>
    </a:lvl8pPr>
    <a:lvl9pPr marL="10007194" algn="l" defTabSz="2501798" rtl="0" eaLnBrk="1" latinLnBrk="0" hangingPunct="1">
      <a:defRPr sz="492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userDrawn="1">
          <p15:clr>
            <a:srgbClr val="A4A3A4"/>
          </p15:clr>
        </p15:guide>
        <p15:guide id="2" pos="10368" userDrawn="1">
          <p15:clr>
            <a:srgbClr val="A4A3A4"/>
          </p15:clr>
        </p15:guide>
        <p15:guide id="3" pos="288" userDrawn="1">
          <p15:clr>
            <a:srgbClr val="A4A3A4"/>
          </p15:clr>
        </p15:guide>
        <p15:guide id="4" pos="6600" userDrawn="1">
          <p15:clr>
            <a:srgbClr val="A4A3A4"/>
          </p15:clr>
        </p15:guide>
        <p15:guide id="5" pos="20446" userDrawn="1">
          <p15:clr>
            <a:srgbClr val="A4A3A4"/>
          </p15:clr>
        </p15:guide>
        <p15:guide id="6" pos="14033" userDrawn="1">
          <p15:clr>
            <a:srgbClr val="A4A3A4"/>
          </p15:clr>
        </p15:guide>
        <p15:guide id="7" pos="7032" userDrawn="1">
          <p15:clr>
            <a:srgbClr val="A4A3A4"/>
          </p15:clr>
        </p15:guide>
        <p15:guide id="8" pos="13800" userDrawn="1">
          <p15:clr>
            <a:srgbClr val="A4A3A4"/>
          </p15:clr>
        </p15:guide>
        <p15:guide id="9" pos="10296" userDrawn="1">
          <p15:clr>
            <a:srgbClr val="A4A3A4"/>
          </p15:clr>
        </p15:guide>
        <p15:guide id="10" pos="13597" userDrawn="1">
          <p15:clr>
            <a:srgbClr val="A4A3A4"/>
          </p15:clr>
        </p15:guide>
        <p15:guide id="11" pos="10440" userDrawn="1">
          <p15:clr>
            <a:srgbClr val="A4A3A4"/>
          </p15:clr>
        </p15:guide>
        <p15:guide id="12" pos="68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94B"/>
    <a:srgbClr val="7BAF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9929"/>
    <p:restoredTop sz="95693"/>
  </p:normalViewPr>
  <p:slideViewPr>
    <p:cSldViewPr snapToGrid="0" snapToObjects="1" showGuides="1">
      <p:cViewPr>
        <p:scale>
          <a:sx n="33" d="100"/>
          <a:sy n="33" d="100"/>
        </p:scale>
        <p:origin x="152" y="1048"/>
      </p:cViewPr>
      <p:guideLst>
        <p:guide orient="horz" pos="6048"/>
        <p:guide pos="10368"/>
        <p:guide pos="288"/>
        <p:guide pos="6600"/>
        <p:guide pos="20446"/>
        <p:guide pos="14033"/>
        <p:guide pos="7032"/>
        <p:guide pos="13800"/>
        <p:guide pos="10296"/>
        <p:guide pos="13597"/>
        <p:guide pos="10440"/>
        <p:guide pos="683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B382F8-148A-EF48-8090-60B8A6B2861B}" type="datetimeFigureOut">
              <a:rPr lang="en-US" smtClean="0"/>
              <a:t>4/14/26</a:t>
            </a:fld>
            <a:endParaRPr lang="en-US"/>
          </a:p>
        </p:txBody>
      </p:sp>
      <p:sp>
        <p:nvSpPr>
          <p:cNvPr id="4" name="Slide Image Placeholder 3"/>
          <p:cNvSpPr>
            <a:spLocks noGrp="1" noRot="1" noChangeAspect="1"/>
          </p:cNvSpPr>
          <p:nvPr>
            <p:ph type="sldImg" idx="2"/>
          </p:nvPr>
        </p:nvSpPr>
        <p:spPr>
          <a:xfrm>
            <a:off x="784225" y="1143000"/>
            <a:ext cx="52895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8C42C-77DF-AB4F-89FF-81B741A34100}" type="slidenum">
              <a:rPr lang="en-US" smtClean="0"/>
              <a:t>‹#›</a:t>
            </a:fld>
            <a:endParaRPr lang="en-US"/>
          </a:p>
        </p:txBody>
      </p:sp>
    </p:spTree>
    <p:extLst>
      <p:ext uri="{BB962C8B-B14F-4D97-AF65-F5344CB8AC3E}">
        <p14:creationId xmlns:p14="http://schemas.microsoft.com/office/powerpoint/2010/main" val="1558991171"/>
      </p:ext>
    </p:extLst>
  </p:cSld>
  <p:clrMap bg1="lt1" tx1="dk1" bg2="lt2" tx2="dk2" accent1="accent1" accent2="accent2" accent3="accent3" accent4="accent4" accent5="accent5" accent6="accent6" hlink="hlink" folHlink="folHlink"/>
  <p:notesStyle>
    <a:lvl1pPr marL="0" algn="l" defTabSz="2501798" rtl="0" eaLnBrk="1" latinLnBrk="0" hangingPunct="1">
      <a:defRPr sz="3283" kern="1200">
        <a:solidFill>
          <a:schemeClr val="tx1"/>
        </a:solidFill>
        <a:latin typeface="+mn-lt"/>
        <a:ea typeface="+mn-ea"/>
        <a:cs typeface="+mn-cs"/>
      </a:defRPr>
    </a:lvl1pPr>
    <a:lvl2pPr marL="1250899" algn="l" defTabSz="2501798" rtl="0" eaLnBrk="1" latinLnBrk="0" hangingPunct="1">
      <a:defRPr sz="3283" kern="1200">
        <a:solidFill>
          <a:schemeClr val="tx1"/>
        </a:solidFill>
        <a:latin typeface="+mn-lt"/>
        <a:ea typeface="+mn-ea"/>
        <a:cs typeface="+mn-cs"/>
      </a:defRPr>
    </a:lvl2pPr>
    <a:lvl3pPr marL="2501798" algn="l" defTabSz="2501798" rtl="0" eaLnBrk="1" latinLnBrk="0" hangingPunct="1">
      <a:defRPr sz="3283" kern="1200">
        <a:solidFill>
          <a:schemeClr val="tx1"/>
        </a:solidFill>
        <a:latin typeface="+mn-lt"/>
        <a:ea typeface="+mn-ea"/>
        <a:cs typeface="+mn-cs"/>
      </a:defRPr>
    </a:lvl3pPr>
    <a:lvl4pPr marL="3752698" algn="l" defTabSz="2501798" rtl="0" eaLnBrk="1" latinLnBrk="0" hangingPunct="1">
      <a:defRPr sz="3283" kern="1200">
        <a:solidFill>
          <a:schemeClr val="tx1"/>
        </a:solidFill>
        <a:latin typeface="+mn-lt"/>
        <a:ea typeface="+mn-ea"/>
        <a:cs typeface="+mn-cs"/>
      </a:defRPr>
    </a:lvl4pPr>
    <a:lvl5pPr marL="5003597" algn="l" defTabSz="2501798" rtl="0" eaLnBrk="1" latinLnBrk="0" hangingPunct="1">
      <a:defRPr sz="3283" kern="1200">
        <a:solidFill>
          <a:schemeClr val="tx1"/>
        </a:solidFill>
        <a:latin typeface="+mn-lt"/>
        <a:ea typeface="+mn-ea"/>
        <a:cs typeface="+mn-cs"/>
      </a:defRPr>
    </a:lvl5pPr>
    <a:lvl6pPr marL="6254496" algn="l" defTabSz="2501798" rtl="0" eaLnBrk="1" latinLnBrk="0" hangingPunct="1">
      <a:defRPr sz="3283" kern="1200">
        <a:solidFill>
          <a:schemeClr val="tx1"/>
        </a:solidFill>
        <a:latin typeface="+mn-lt"/>
        <a:ea typeface="+mn-ea"/>
        <a:cs typeface="+mn-cs"/>
      </a:defRPr>
    </a:lvl6pPr>
    <a:lvl7pPr marL="7505395" algn="l" defTabSz="2501798" rtl="0" eaLnBrk="1" latinLnBrk="0" hangingPunct="1">
      <a:defRPr sz="3283" kern="1200">
        <a:solidFill>
          <a:schemeClr val="tx1"/>
        </a:solidFill>
        <a:latin typeface="+mn-lt"/>
        <a:ea typeface="+mn-ea"/>
        <a:cs typeface="+mn-cs"/>
      </a:defRPr>
    </a:lvl7pPr>
    <a:lvl8pPr marL="8756294" algn="l" defTabSz="2501798" rtl="0" eaLnBrk="1" latinLnBrk="0" hangingPunct="1">
      <a:defRPr sz="3283" kern="1200">
        <a:solidFill>
          <a:schemeClr val="tx1"/>
        </a:solidFill>
        <a:latin typeface="+mn-lt"/>
        <a:ea typeface="+mn-ea"/>
        <a:cs typeface="+mn-cs"/>
      </a:defRPr>
    </a:lvl8pPr>
    <a:lvl9pPr marL="10007194" algn="l" defTabSz="2501798" rtl="0" eaLnBrk="1" latinLnBrk="0" hangingPunct="1">
      <a:defRPr sz="328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4225" y="1143000"/>
            <a:ext cx="5289550" cy="3086100"/>
          </a:xfrm>
        </p:spPr>
      </p:sp>
      <p:sp>
        <p:nvSpPr>
          <p:cNvPr id="3" name="Notes Placeholder 2"/>
          <p:cNvSpPr>
            <a:spLocks noGrp="1"/>
          </p:cNvSpPr>
          <p:nvPr>
            <p:ph type="body" idx="1"/>
          </p:nvPr>
        </p:nvSpPr>
        <p:spPr/>
        <p:txBody>
          <a:bodyPr/>
          <a:lstStyle/>
          <a:p>
            <a:r>
              <a:rPr lang="en-US" strike="noStrike" baseline="0" dirty="0"/>
              <a:t>72”w x 42”h poster (PhD Posters-$64.95) Sized for SON 6ft Roll Displays. File size is 36” w x 21” h, </a:t>
            </a:r>
            <a:r>
              <a:rPr lang="en-US" b="0" strike="noStrike" baseline="0" dirty="0">
                <a:solidFill>
                  <a:srgbClr val="C00000"/>
                </a:solidFill>
              </a:rPr>
              <a:t>(</a:t>
            </a:r>
            <a:r>
              <a:rPr lang="en-US" b="0" strike="noStrike" baseline="0" dirty="0">
                <a:solidFill>
                  <a:schemeClr val="accent2">
                    <a:lumMod val="75000"/>
                  </a:schemeClr>
                </a:solidFill>
              </a:rPr>
              <a:t>IMPORTANT note for PhD Posters upon submission of poster</a:t>
            </a:r>
            <a:r>
              <a:rPr lang="en-US" b="0" strike="noStrike" baseline="0" dirty="0">
                <a:solidFill>
                  <a:srgbClr val="C00000"/>
                </a:solidFill>
              </a:rPr>
              <a:t>)</a:t>
            </a:r>
            <a:r>
              <a:rPr lang="en-US" b="1" strike="noStrike" baseline="0" dirty="0"/>
              <a:t> print at 200%; </a:t>
            </a:r>
            <a:r>
              <a:rPr lang="en-US" strike="noStrike" baseline="0" dirty="0"/>
              <a:t>Trim leaving a </a:t>
            </a:r>
            <a:r>
              <a:rPr lang="en-US" strike="noStrike" baseline="0"/>
              <a:t>white 1/2” </a:t>
            </a:r>
            <a:r>
              <a:rPr lang="en-US" strike="noStrike" baseline="0" dirty="0"/>
              <a:t>edge around all sides of poster</a:t>
            </a:r>
            <a:endParaRPr lang="en-US" strike="noStrike" dirty="0"/>
          </a:p>
        </p:txBody>
      </p:sp>
      <p:sp>
        <p:nvSpPr>
          <p:cNvPr id="4" name="Slide Number Placeholder 3"/>
          <p:cNvSpPr>
            <a:spLocks noGrp="1"/>
          </p:cNvSpPr>
          <p:nvPr>
            <p:ph type="sldNum" sz="quarter" idx="10"/>
          </p:nvPr>
        </p:nvSpPr>
        <p:spPr/>
        <p:txBody>
          <a:bodyPr/>
          <a:lstStyle/>
          <a:p>
            <a:fld id="{BAF8C42C-77DF-AB4F-89FF-81B741A34100}" type="slidenum">
              <a:rPr lang="en-US" smtClean="0"/>
              <a:t>1</a:t>
            </a:fld>
            <a:endParaRPr lang="en-US"/>
          </a:p>
        </p:txBody>
      </p:sp>
    </p:spTree>
    <p:extLst>
      <p:ext uri="{BB962C8B-B14F-4D97-AF65-F5344CB8AC3E}">
        <p14:creationId xmlns:p14="http://schemas.microsoft.com/office/powerpoint/2010/main" val="51663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76068" y="452338"/>
            <a:ext cx="27200209" cy="1017318"/>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537053436"/>
      </p:ext>
    </p:extLst>
  </p:cSld>
  <p:clrMapOvr>
    <a:masterClrMapping/>
  </p:clrMapOvr>
  <p:extLst>
    <p:ext uri="{DCECCB84-F9BA-43D5-87BE-67443E8EF086}">
      <p15:sldGuideLst xmlns:p15="http://schemas.microsoft.com/office/powerpoint/2012/main">
        <p15:guide id="1" orient="horz" pos="14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28600" y="17593497"/>
            <a:ext cx="32461200" cy="1380303"/>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flipV="1">
            <a:off x="228600" y="17547776"/>
            <a:ext cx="32461200" cy="45720"/>
          </a:xfrm>
          <a:prstGeom prst="rect">
            <a:avLst/>
          </a:prstGeom>
          <a:solidFill>
            <a:srgbClr val="0031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5" name="Rectangle 4"/>
          <p:cNvSpPr/>
          <p:nvPr userDrawn="1"/>
        </p:nvSpPr>
        <p:spPr>
          <a:xfrm>
            <a:off x="228600" y="226732"/>
            <a:ext cx="32461200" cy="1497315"/>
          </a:xfrm>
          <a:prstGeom prst="rect">
            <a:avLst/>
          </a:prstGeom>
          <a:solidFill>
            <a:srgbClr val="1329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ue symbol with white outline&#10;&#10;AI-generated content may be incorrect.">
            <a:extLst>
              <a:ext uri="{FF2B5EF4-FFF2-40B4-BE49-F238E27FC236}">
                <a16:creationId xmlns:a16="http://schemas.microsoft.com/office/drawing/2014/main" id="{C59D780B-C60E-18A0-4633-AC1BCC8E5D06}"/>
              </a:ext>
            </a:extLst>
          </p:cNvPr>
          <p:cNvPicPr>
            <a:picLocks noChangeAspect="1"/>
          </p:cNvPicPr>
          <p:nvPr userDrawn="1"/>
        </p:nvPicPr>
        <p:blipFill>
          <a:blip r:embed="rId3"/>
          <a:stretch>
            <a:fillRect/>
          </a:stretch>
        </p:blipFill>
        <p:spPr>
          <a:xfrm>
            <a:off x="940587" y="546992"/>
            <a:ext cx="1908082" cy="1497315"/>
          </a:xfrm>
          <a:prstGeom prst="rect">
            <a:avLst/>
          </a:prstGeom>
        </p:spPr>
      </p:pic>
      <p:sp>
        <p:nvSpPr>
          <p:cNvPr id="4" name="TextBox 15">
            <a:extLst>
              <a:ext uri="{FF2B5EF4-FFF2-40B4-BE49-F238E27FC236}">
                <a16:creationId xmlns:a16="http://schemas.microsoft.com/office/drawing/2014/main" id="{0C6FC605-429A-F85C-6294-F0E23A33535A}"/>
              </a:ext>
            </a:extLst>
          </p:cNvPr>
          <p:cNvSpPr txBox="1">
            <a:spLocks noChangeArrowheads="1"/>
          </p:cNvSpPr>
          <p:nvPr userDrawn="1"/>
        </p:nvSpPr>
        <p:spPr bwMode="auto">
          <a:xfrm>
            <a:off x="940587" y="18054547"/>
            <a:ext cx="115109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900">
                <a:solidFill>
                  <a:schemeClr val="tx1"/>
                </a:solidFill>
                <a:latin typeface="Calibri" charset="0"/>
              </a:defRPr>
            </a:lvl1pPr>
            <a:lvl2pPr marL="742950" indent="-285750">
              <a:defRPr sz="4900">
                <a:solidFill>
                  <a:schemeClr val="tx1"/>
                </a:solidFill>
                <a:latin typeface="Calibri" charset="0"/>
              </a:defRPr>
            </a:lvl2pPr>
            <a:lvl3pPr marL="1143000" indent="-228600">
              <a:defRPr sz="4900">
                <a:solidFill>
                  <a:schemeClr val="tx1"/>
                </a:solidFill>
                <a:latin typeface="Calibri" charset="0"/>
              </a:defRPr>
            </a:lvl3pPr>
            <a:lvl4pPr marL="1600200" indent="-228600">
              <a:defRPr sz="4900">
                <a:solidFill>
                  <a:schemeClr val="tx1"/>
                </a:solidFill>
                <a:latin typeface="Calibri" charset="0"/>
              </a:defRPr>
            </a:lvl4pPr>
            <a:lvl5pPr marL="2057400" indent="-228600">
              <a:defRPr sz="4900">
                <a:solidFill>
                  <a:schemeClr val="tx1"/>
                </a:solidFill>
                <a:latin typeface="Calibri" charset="0"/>
              </a:defRPr>
            </a:lvl5pPr>
            <a:lvl6pPr marL="2514600" indent="-228600" defTabSz="2500313" fontAlgn="base">
              <a:spcBef>
                <a:spcPct val="0"/>
              </a:spcBef>
              <a:spcAft>
                <a:spcPct val="0"/>
              </a:spcAft>
              <a:defRPr sz="4900">
                <a:solidFill>
                  <a:schemeClr val="tx1"/>
                </a:solidFill>
                <a:latin typeface="Calibri" charset="0"/>
              </a:defRPr>
            </a:lvl6pPr>
            <a:lvl7pPr marL="2971800" indent="-228600" defTabSz="2500313" fontAlgn="base">
              <a:spcBef>
                <a:spcPct val="0"/>
              </a:spcBef>
              <a:spcAft>
                <a:spcPct val="0"/>
              </a:spcAft>
              <a:defRPr sz="4900">
                <a:solidFill>
                  <a:schemeClr val="tx1"/>
                </a:solidFill>
                <a:latin typeface="Calibri" charset="0"/>
              </a:defRPr>
            </a:lvl7pPr>
            <a:lvl8pPr marL="3429000" indent="-228600" defTabSz="2500313" fontAlgn="base">
              <a:spcBef>
                <a:spcPct val="0"/>
              </a:spcBef>
              <a:spcAft>
                <a:spcPct val="0"/>
              </a:spcAft>
              <a:defRPr sz="4900">
                <a:solidFill>
                  <a:schemeClr val="tx1"/>
                </a:solidFill>
                <a:latin typeface="Calibri" charset="0"/>
              </a:defRPr>
            </a:lvl8pPr>
            <a:lvl9pPr marL="3886200" indent="-228600" defTabSz="2500313" fontAlgn="base">
              <a:spcBef>
                <a:spcPct val="0"/>
              </a:spcBef>
              <a:spcAft>
                <a:spcPct val="0"/>
              </a:spcAft>
              <a:defRPr sz="4900">
                <a:solidFill>
                  <a:schemeClr val="tx1"/>
                </a:solidFill>
                <a:latin typeface="Calibri" charset="0"/>
              </a:defRPr>
            </a:lvl9pPr>
          </a:lstStyle>
          <a:p>
            <a:pPr eaLnBrk="1" hangingPunct="1"/>
            <a:r>
              <a:rPr lang="en-US" altLang="x-none" sz="2400" dirty="0">
                <a:solidFill>
                  <a:schemeClr val="bg1"/>
                </a:solidFill>
                <a:latin typeface="Georgia" panose="02040502050405020303" pitchFamily="18" charset="0"/>
                <a:ea typeface="Open Sans" panose="020B0606030504020204" pitchFamily="34" charset="0"/>
                <a:cs typeface="Open Sans" panose="020B0606030504020204" pitchFamily="34" charset="0"/>
              </a:rPr>
              <a:t>The University of North Carolina at Chapel Hill</a:t>
            </a:r>
          </a:p>
        </p:txBody>
      </p:sp>
      <p:pic>
        <p:nvPicPr>
          <p:cNvPr id="8" name="Picture 7" descr="A black background with white text&#10;&#10;AI-generated content may be incorrect.">
            <a:extLst>
              <a:ext uri="{FF2B5EF4-FFF2-40B4-BE49-F238E27FC236}">
                <a16:creationId xmlns:a16="http://schemas.microsoft.com/office/drawing/2014/main" id="{AA5D5D89-DC8C-902F-71AF-6F4BD06AA173}"/>
              </a:ext>
            </a:extLst>
          </p:cNvPr>
          <p:cNvPicPr>
            <a:picLocks noChangeAspect="1"/>
          </p:cNvPicPr>
          <p:nvPr userDrawn="1"/>
        </p:nvPicPr>
        <p:blipFill>
          <a:blip r:embed="rId4"/>
          <a:stretch>
            <a:fillRect/>
          </a:stretch>
        </p:blipFill>
        <p:spPr>
          <a:xfrm>
            <a:off x="28154776" y="17797934"/>
            <a:ext cx="3823037" cy="971428"/>
          </a:xfrm>
          <a:prstGeom prst="rect">
            <a:avLst/>
          </a:prstGeom>
        </p:spPr>
      </p:pic>
    </p:spTree>
    <p:extLst>
      <p:ext uri="{BB962C8B-B14F-4D97-AF65-F5344CB8AC3E}">
        <p14:creationId xmlns:p14="http://schemas.microsoft.com/office/powerpoint/2010/main" val="1986336899"/>
      </p:ext>
    </p:extLst>
  </p:cSld>
  <p:clrMap bg1="lt1" tx1="dk1" bg2="lt2" tx2="dk2" accent1="accent1" accent2="accent2" accent3="accent3" accent4="accent4" accent5="accent5" accent6="accent6" hlink="hlink" folHlink="folHlink"/>
  <p:sldLayoutIdLst>
    <p:sldLayoutId id="2147483677" r:id="rId1"/>
  </p:sldLayoutIdLst>
  <p:hf sldNum="0" hdr="0" ftr="0" dt="0"/>
  <p:txStyles>
    <p:title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p:titleStyle>
    <p:bodyStyle>
      <a:lvl1pPr marL="144015" indent="-144015" algn="l"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Char char=" "/>
        <a:defRPr sz="6720" b="0" i="0" kern="1200">
          <a:solidFill>
            <a:srgbClr val="003150"/>
          </a:solidFill>
          <a:latin typeface="Open Sans" charset="0"/>
          <a:ea typeface="Open Sans" charset="0"/>
          <a:cs typeface="Open Sans" charset="0"/>
        </a:defRPr>
      </a:lvl1pPr>
      <a:lvl2pPr marL="604862" indent="-288030" algn="l" defTabSz="1440144" rtl="0" eaLnBrk="1" latinLnBrk="0" hangingPunct="1">
        <a:lnSpc>
          <a:spcPct val="90000"/>
        </a:lnSpc>
        <a:spcBef>
          <a:spcPts val="316"/>
        </a:spcBef>
        <a:spcAft>
          <a:spcPts val="630"/>
        </a:spcAft>
        <a:buClr>
          <a:srgbClr val="5998C8"/>
        </a:buClr>
        <a:buFont typeface="Arial" charset="0"/>
        <a:buChar char="•"/>
        <a:defRPr sz="5880" b="0" i="0" kern="1200">
          <a:solidFill>
            <a:srgbClr val="003150"/>
          </a:solidFill>
          <a:latin typeface="Open Sans" charset="0"/>
          <a:ea typeface="Open Sans" charset="0"/>
          <a:cs typeface="Open Sans" charset="0"/>
        </a:defRPr>
      </a:lvl2pPr>
      <a:lvl3pPr marL="892889"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3pPr>
      <a:lvl4pPr marL="1180920"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4pPr>
      <a:lvl5pPr marL="1468947" indent="-288030" algn="l" defTabSz="1440144" rtl="0" eaLnBrk="1" latinLnBrk="0" hangingPunct="1">
        <a:lnSpc>
          <a:spcPct val="90000"/>
        </a:lnSpc>
        <a:spcBef>
          <a:spcPts val="316"/>
        </a:spcBef>
        <a:spcAft>
          <a:spcPts val="630"/>
        </a:spcAft>
        <a:buClr>
          <a:srgbClr val="5998C8"/>
        </a:buClr>
        <a:buFont typeface="Arial" charset="0"/>
        <a:buChar char="•"/>
        <a:defRPr sz="4200" b="0" i="0" kern="1200">
          <a:solidFill>
            <a:srgbClr val="003150"/>
          </a:solidFill>
          <a:latin typeface="Open Sans" charset="0"/>
          <a:ea typeface="Open Sans" charset="0"/>
          <a:cs typeface="Open Sans" charset="0"/>
        </a:defRPr>
      </a:lvl5pPr>
      <a:lvl6pPr marL="1732455"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6pPr>
      <a:lvl7pPr marL="2047450"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7pPr>
      <a:lvl8pPr marL="2362441"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8pPr>
      <a:lvl9pPr marL="2677433" indent="-360038" algn="l" defTabSz="1440144"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9pPr>
    </p:bodyStyle>
    <p:otherStyle>
      <a:defPPr>
        <a:defRPr lang="en-US"/>
      </a:defPPr>
      <a:lvl1pPr marL="0" algn="l" defTabSz="1440144" rtl="0" eaLnBrk="1" latinLnBrk="0" hangingPunct="1">
        <a:defRPr sz="2836" kern="1200">
          <a:solidFill>
            <a:schemeClr val="tx1"/>
          </a:solidFill>
          <a:latin typeface="+mn-lt"/>
          <a:ea typeface="+mn-ea"/>
          <a:cs typeface="+mn-cs"/>
        </a:defRPr>
      </a:lvl1pPr>
      <a:lvl2pPr marL="720070" algn="l" defTabSz="1440144" rtl="0" eaLnBrk="1" latinLnBrk="0" hangingPunct="1">
        <a:defRPr sz="2836" kern="1200">
          <a:solidFill>
            <a:schemeClr val="tx1"/>
          </a:solidFill>
          <a:latin typeface="+mn-lt"/>
          <a:ea typeface="+mn-ea"/>
          <a:cs typeface="+mn-cs"/>
        </a:defRPr>
      </a:lvl2pPr>
      <a:lvl3pPr marL="1440144" algn="l" defTabSz="1440144" rtl="0" eaLnBrk="1" latinLnBrk="0" hangingPunct="1">
        <a:defRPr sz="2836" kern="1200">
          <a:solidFill>
            <a:schemeClr val="tx1"/>
          </a:solidFill>
          <a:latin typeface="+mn-lt"/>
          <a:ea typeface="+mn-ea"/>
          <a:cs typeface="+mn-cs"/>
        </a:defRPr>
      </a:lvl3pPr>
      <a:lvl4pPr marL="2160217" algn="l" defTabSz="1440144" rtl="0" eaLnBrk="1" latinLnBrk="0" hangingPunct="1">
        <a:defRPr sz="2836" kern="1200">
          <a:solidFill>
            <a:schemeClr val="tx1"/>
          </a:solidFill>
          <a:latin typeface="+mn-lt"/>
          <a:ea typeface="+mn-ea"/>
          <a:cs typeface="+mn-cs"/>
        </a:defRPr>
      </a:lvl4pPr>
      <a:lvl5pPr marL="2880290" algn="l" defTabSz="1440144" rtl="0" eaLnBrk="1" latinLnBrk="0" hangingPunct="1">
        <a:defRPr sz="2836" kern="1200">
          <a:solidFill>
            <a:schemeClr val="tx1"/>
          </a:solidFill>
          <a:latin typeface="+mn-lt"/>
          <a:ea typeface="+mn-ea"/>
          <a:cs typeface="+mn-cs"/>
        </a:defRPr>
      </a:lvl5pPr>
      <a:lvl6pPr marL="3600360" algn="l" defTabSz="1440144" rtl="0" eaLnBrk="1" latinLnBrk="0" hangingPunct="1">
        <a:defRPr sz="2836" kern="1200">
          <a:solidFill>
            <a:schemeClr val="tx1"/>
          </a:solidFill>
          <a:latin typeface="+mn-lt"/>
          <a:ea typeface="+mn-ea"/>
          <a:cs typeface="+mn-cs"/>
        </a:defRPr>
      </a:lvl6pPr>
      <a:lvl7pPr marL="4320434" algn="l" defTabSz="1440144" rtl="0" eaLnBrk="1" latinLnBrk="0" hangingPunct="1">
        <a:defRPr sz="2836" kern="1200">
          <a:solidFill>
            <a:schemeClr val="tx1"/>
          </a:solidFill>
          <a:latin typeface="+mn-lt"/>
          <a:ea typeface="+mn-ea"/>
          <a:cs typeface="+mn-cs"/>
        </a:defRPr>
      </a:lvl7pPr>
      <a:lvl8pPr marL="5040504" algn="l" defTabSz="1440144" rtl="0" eaLnBrk="1" latinLnBrk="0" hangingPunct="1">
        <a:defRPr sz="2836" kern="1200">
          <a:solidFill>
            <a:schemeClr val="tx1"/>
          </a:solidFill>
          <a:latin typeface="+mn-lt"/>
          <a:ea typeface="+mn-ea"/>
          <a:cs typeface="+mn-cs"/>
        </a:defRPr>
      </a:lvl8pPr>
      <a:lvl9pPr marL="5760574" algn="l" defTabSz="1440144" rtl="0" eaLnBrk="1" latinLnBrk="0" hangingPunct="1">
        <a:defRPr sz="283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024" userDrawn="1">
          <p15:clr>
            <a:srgbClr val="F26B43"/>
          </p15:clr>
        </p15:guide>
        <p15:guide id="2" pos="144" userDrawn="1">
          <p15:clr>
            <a:srgbClr val="F26B43"/>
          </p15:clr>
        </p15:guide>
        <p15:guide id="3" pos="10368" userDrawn="1">
          <p15:clr>
            <a:srgbClr val="F26B43"/>
          </p15:clr>
        </p15:guide>
        <p15:guide id="4" pos="20592" userDrawn="1">
          <p15:clr>
            <a:srgbClr val="F26B43"/>
          </p15:clr>
        </p15:guide>
        <p15:guide id="5" orient="horz" pos="11952" userDrawn="1">
          <p15:clr>
            <a:srgbClr val="F26B43"/>
          </p15:clr>
        </p15:guide>
        <p15:guide id="6" orient="horz" pos="14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9"/>
          <p:cNvSpPr txBox="1">
            <a:spLocks noChangeArrowheads="1"/>
          </p:cNvSpPr>
          <p:nvPr/>
        </p:nvSpPr>
        <p:spPr bwMode="auto">
          <a:xfrm>
            <a:off x="457200" y="3242595"/>
            <a:ext cx="10020300" cy="2481626"/>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Introduction</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Families entering the </a:t>
            </a:r>
            <a:r>
              <a:rPr lang="en-US" sz="2400" b="1" dirty="0">
                <a:solidFill>
                  <a:schemeClr val="accent2">
                    <a:lumMod val="50000"/>
                  </a:schemeClr>
                </a:solidFill>
                <a:latin typeface="+mj-lt"/>
                <a:cs typeface="Arial" pitchFamily="34" charset="0"/>
              </a:rPr>
              <a:t>Cardiothoracic Intensive Care Unit (CTICU) </a:t>
            </a:r>
            <a:r>
              <a:rPr lang="en-US" sz="2400" dirty="0">
                <a:solidFill>
                  <a:schemeClr val="accent2">
                    <a:lumMod val="50000"/>
                  </a:schemeClr>
                </a:solidFill>
                <a:latin typeface="+mj-lt"/>
                <a:cs typeface="Arial" pitchFamily="34" charset="0"/>
              </a:rPr>
              <a:t>are exposed to a highly complex and unfamiliar environment following surgery. This often leads to distress, uncertainty and difficulty understanding care.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Current educational approached remain fragmented and reactive, leaving families to interpret complex clinical situations without structured guidance.  </a:t>
            </a:r>
            <a:endParaRPr lang="en-US" sz="1800" dirty="0">
              <a:solidFill>
                <a:schemeClr val="accent2">
                  <a:lumMod val="50000"/>
                </a:schemeClr>
              </a:solidFill>
              <a:latin typeface="+mj-lt"/>
              <a:cs typeface="Arial" pitchFamily="34" charset="0"/>
            </a:endParaRPr>
          </a:p>
        </p:txBody>
      </p:sp>
      <p:sp>
        <p:nvSpPr>
          <p:cNvPr id="4" name="Subtitle 2"/>
          <p:cNvSpPr txBox="1">
            <a:spLocks/>
          </p:cNvSpPr>
          <p:nvPr/>
        </p:nvSpPr>
        <p:spPr>
          <a:xfrm>
            <a:off x="2918597" y="1886740"/>
            <a:ext cx="27157680" cy="1581673"/>
          </a:xfrm>
          <a:prstGeom prst="rect">
            <a:avLst/>
          </a:prstGeom>
        </p:spPr>
        <p:txBody>
          <a:bodyPr lIns="91440" rIns="91440">
            <a:normAutofit/>
          </a:bodyPr>
          <a:lstStyle>
            <a:lvl1pPr marL="0" indent="0" algn="r"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None/>
              <a:defRPr sz="3780" b="0" i="0" kern="1200" cap="all" spc="316" baseline="0">
                <a:solidFill>
                  <a:schemeClr val="tx2"/>
                </a:solidFill>
                <a:latin typeface="Open Sans Light" charset="0"/>
                <a:ea typeface="Open Sans Light" charset="0"/>
                <a:cs typeface="Open Sans Light" charset="0"/>
              </a:defRPr>
            </a:lvl1pPr>
            <a:lvl2pPr marL="720070"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2pPr>
            <a:lvl3pPr marL="1440144"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3pPr>
            <a:lvl4pPr marL="2160217"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4pPr>
            <a:lvl5pPr marL="2880290"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5pPr>
            <a:lvl6pPr marL="3600360"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6pPr>
            <a:lvl7pPr marL="432043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7pPr>
            <a:lvl8pPr marL="504050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8pPr>
            <a:lvl9pPr marL="576057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9pPr>
          </a:lstStyle>
          <a:p>
            <a:pPr algn="ctr"/>
            <a:r>
              <a:rPr lang="en-US" sz="3600" dirty="0"/>
              <a:t>Hedaiah Shwaiki, BSN Candidate</a:t>
            </a:r>
          </a:p>
          <a:p>
            <a:pPr algn="ctr"/>
            <a:r>
              <a:rPr lang="en-US" sz="3600" dirty="0"/>
              <a:t>Advisor: </a:t>
            </a:r>
            <a:r>
              <a:rPr lang="en-US" dirty="0"/>
              <a:t>Jennifer T. Alderman, PhD, RN, CNL, CNE, CHSE, NEA-BC</a:t>
            </a:r>
            <a:r>
              <a:rPr lang="en-US" sz="3600" dirty="0"/>
              <a:t> </a:t>
            </a:r>
          </a:p>
        </p:txBody>
      </p:sp>
      <p:sp>
        <p:nvSpPr>
          <p:cNvPr id="5" name="Title Placeholder 1"/>
          <p:cNvSpPr txBox="1">
            <a:spLocks/>
          </p:cNvSpPr>
          <p:nvPr/>
        </p:nvSpPr>
        <p:spPr>
          <a:xfrm>
            <a:off x="2876068" y="452338"/>
            <a:ext cx="27200209" cy="1017318"/>
          </a:xfrm>
          <a:prstGeom prst="rect">
            <a:avLst/>
          </a:prstGeom>
        </p:spPr>
        <p:txBody>
          <a:bodyPr vert="horz" lIns="91440" tIns="45720" rIns="91440" bIns="45720" rtlCol="0" anchor="b">
            <a:normAutofit/>
          </a:bodyPr>
          <a:lst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a:lstStyle>
          <a:p>
            <a:r>
              <a:rPr lang="en-US" dirty="0"/>
              <a:t>“Walking  Into The Unknown” : Exploring Family Understanding In The CTICU</a:t>
            </a:r>
          </a:p>
        </p:txBody>
      </p:sp>
      <p:sp>
        <p:nvSpPr>
          <p:cNvPr id="7" name="Text Box 9"/>
          <p:cNvSpPr txBox="1">
            <a:spLocks noChangeArrowheads="1"/>
          </p:cNvSpPr>
          <p:nvPr/>
        </p:nvSpPr>
        <p:spPr bwMode="auto">
          <a:xfrm>
            <a:off x="11178070" y="4206599"/>
            <a:ext cx="10407168" cy="627240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2800" b="0" i="0" cap="all" dirty="0">
                <a:solidFill>
                  <a:srgbClr val="7BAFD4"/>
                </a:solidFill>
                <a:latin typeface="Calibri" charset="0"/>
                <a:ea typeface="Calibri" charset="0"/>
                <a:cs typeface="Calibri" charset="0"/>
              </a:rPr>
              <a:t>Key Themes </a:t>
            </a:r>
            <a:endParaRPr lang="en-US" sz="3200" b="0" i="0" cap="all" dirty="0">
              <a:solidFill>
                <a:srgbClr val="7BAFD4"/>
              </a:solidFill>
              <a:latin typeface="Calibri" charset="0"/>
              <a:ea typeface="Calibri" charset="0"/>
              <a:cs typeface="Calibri" charset="0"/>
            </a:endParaRP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Anticipatory Guidance Gaps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Families wanted clear expectations and next steps </a:t>
            </a: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Environmental Overwhelm</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Sock from lines, tubes, alarms, and monitoring</a:t>
            </a: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Recovery Expectation Mismatch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Underestimation of severity and nonlinear recovery </a:t>
            </a: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Communication and Health Literacy Gaps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Difficulty understanding medical terminology and false understanding</a:t>
            </a: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Delirium Distress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Unexpected confusion and personality changes </a:t>
            </a:r>
          </a:p>
          <a:p>
            <a:pPr marL="0" lvl="1" defTabSz="3041755" eaLnBrk="0" hangingPunct="0">
              <a:spcAft>
                <a:spcPts val="728"/>
              </a:spcAft>
              <a:buClr>
                <a:srgbClr val="782327"/>
              </a:buClr>
              <a:buSzPct val="152000"/>
            </a:pPr>
            <a:endParaRPr lang="en-US" sz="2400" dirty="0">
              <a:solidFill>
                <a:schemeClr val="accent2">
                  <a:lumMod val="50000"/>
                </a:schemeClr>
              </a:solidFill>
              <a:latin typeface="+mj-lt"/>
              <a:cs typeface="Arial" pitchFamily="34" charset="0"/>
            </a:endParaRPr>
          </a:p>
          <a:p>
            <a:pPr marL="0" lvl="1" defTabSz="3041755" eaLnBrk="0" hangingPunct="0">
              <a:spcAft>
                <a:spcPts val="728"/>
              </a:spcAft>
              <a:buClr>
                <a:srgbClr val="782327"/>
              </a:buClr>
              <a:buSzPct val="152000"/>
            </a:pPr>
            <a:r>
              <a:rPr lang="en-US" sz="2400" cap="all" dirty="0">
                <a:solidFill>
                  <a:srgbClr val="7BAFD4"/>
                </a:solidFill>
                <a:latin typeface="Calibri" charset="0"/>
                <a:cs typeface="Calibri" charset="0"/>
              </a:rPr>
              <a:t>Core Finding </a:t>
            </a:r>
            <a:r>
              <a:rPr lang="en-US" sz="2400" dirty="0">
                <a:solidFill>
                  <a:schemeClr val="accent2">
                    <a:lumMod val="50000"/>
                  </a:schemeClr>
                </a:solidFill>
                <a:latin typeface="+mj-lt"/>
                <a:cs typeface="Arial" pitchFamily="34" charset="0"/>
              </a:rPr>
              <a:t>: Families are not just lacking information – they lack the framework to interpret the ICU environment in real time</a:t>
            </a:r>
            <a:endParaRPr lang="en-US" sz="1800" dirty="0">
              <a:solidFill>
                <a:schemeClr val="accent2">
                  <a:lumMod val="50000"/>
                </a:schemeClr>
              </a:solidFill>
              <a:latin typeface="+mj-lt"/>
              <a:cs typeface="Arial" pitchFamily="34" charset="0"/>
            </a:endParaRPr>
          </a:p>
        </p:txBody>
      </p:sp>
      <p:sp>
        <p:nvSpPr>
          <p:cNvPr id="8" name="Text Box 9"/>
          <p:cNvSpPr txBox="1">
            <a:spLocks noChangeArrowheads="1"/>
          </p:cNvSpPr>
          <p:nvPr/>
        </p:nvSpPr>
        <p:spPr bwMode="auto">
          <a:xfrm>
            <a:off x="22263553" y="3242595"/>
            <a:ext cx="10204132" cy="376915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Conclusions</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Gaps in Family Understanding are not due to lack of information alone, but a lack of structured anticipatory context.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Families are often left to interpret complex ICU environments independently during periods of high stress.</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Family distress is both informational and experiential, shaped by what families see, hear, and try to interpret in real time</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These findings highlight the need to shift from reactive education to proactive, structures anticipatory guidance. </a:t>
            </a:r>
            <a:endParaRPr lang="en-US" sz="1800" dirty="0">
              <a:solidFill>
                <a:schemeClr val="accent2">
                  <a:lumMod val="50000"/>
                </a:schemeClr>
              </a:solidFill>
              <a:latin typeface="+mj-lt"/>
              <a:cs typeface="Arial" pitchFamily="34" charset="0"/>
            </a:endParaRPr>
          </a:p>
        </p:txBody>
      </p:sp>
      <p:sp>
        <p:nvSpPr>
          <p:cNvPr id="16" name="Text Box 9"/>
          <p:cNvSpPr txBox="1">
            <a:spLocks noChangeArrowheads="1"/>
          </p:cNvSpPr>
          <p:nvPr/>
        </p:nvSpPr>
        <p:spPr bwMode="auto">
          <a:xfrm>
            <a:off x="11178070" y="3339327"/>
            <a:ext cx="10360138" cy="545199"/>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Results</a:t>
            </a:r>
          </a:p>
        </p:txBody>
      </p:sp>
      <p:sp>
        <p:nvSpPr>
          <p:cNvPr id="20" name="Text Box 9"/>
          <p:cNvSpPr txBox="1">
            <a:spLocks noChangeArrowheads="1"/>
          </p:cNvSpPr>
          <p:nvPr/>
        </p:nvSpPr>
        <p:spPr bwMode="auto">
          <a:xfrm>
            <a:off x="479455" y="6072401"/>
            <a:ext cx="10020300" cy="239185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Background</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The ICU environment includes continuous monitoring, advanced medical devices, and rapidly changing patient conditions, contributing to cognitive and emotional overload. The lack or structured education is associated with increased anxiety, poor understanding of care, and reduced engagement. Family distress is both informational and experimental. </a:t>
            </a:r>
            <a:endParaRPr lang="en-US" sz="1800" dirty="0">
              <a:solidFill>
                <a:schemeClr val="accent2">
                  <a:lumMod val="50000"/>
                </a:schemeClr>
              </a:solidFill>
              <a:latin typeface="+mj-lt"/>
              <a:cs typeface="Arial" pitchFamily="34" charset="0"/>
            </a:endParaRPr>
          </a:p>
        </p:txBody>
      </p:sp>
      <p:sp>
        <p:nvSpPr>
          <p:cNvPr id="21" name="Text Box 9"/>
          <p:cNvSpPr txBox="1">
            <a:spLocks noChangeArrowheads="1"/>
          </p:cNvSpPr>
          <p:nvPr/>
        </p:nvSpPr>
        <p:spPr bwMode="auto">
          <a:xfrm>
            <a:off x="457200" y="8706303"/>
            <a:ext cx="10020300" cy="2112294"/>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Purpose</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To explore gaps in family understanding of postoperative CTICU care and identify unmet educational needs.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Findings informed development of a CTICU-specific educational toolkit to improve understanding and engagement. </a:t>
            </a:r>
          </a:p>
        </p:txBody>
      </p:sp>
      <p:sp>
        <p:nvSpPr>
          <p:cNvPr id="22" name="Text Box 9"/>
          <p:cNvSpPr txBox="1">
            <a:spLocks noChangeArrowheads="1"/>
          </p:cNvSpPr>
          <p:nvPr/>
        </p:nvSpPr>
        <p:spPr bwMode="auto">
          <a:xfrm>
            <a:off x="457200" y="11166777"/>
            <a:ext cx="10020300" cy="5962066"/>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err="1">
                <a:solidFill>
                  <a:schemeClr val="tx1"/>
                </a:solidFill>
                <a:latin typeface="Calibri" charset="0"/>
                <a:ea typeface="Calibri" charset="0"/>
                <a:cs typeface="Calibri" charset="0"/>
              </a:rPr>
              <a:t>MeThods</a:t>
            </a:r>
            <a:endParaRPr lang="en-US" sz="3200" b="0" i="0" cap="all" dirty="0">
              <a:solidFill>
                <a:schemeClr val="tx1"/>
              </a:solidFill>
              <a:latin typeface="Calibri" charset="0"/>
              <a:ea typeface="Calibri" charset="0"/>
              <a:cs typeface="Calibri" charset="0"/>
            </a:endParaRPr>
          </a:p>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Study Design and Setting</a:t>
            </a:r>
          </a:p>
          <a:p>
            <a:pPr marL="0" lvl="1" defTabSz="3041755" eaLnBrk="0" hangingPunct="0">
              <a:buClr>
                <a:srgbClr val="782327"/>
              </a:buClr>
              <a:buSzPct val="152000"/>
            </a:pPr>
            <a:r>
              <a:rPr lang="en-US" sz="2400" dirty="0">
                <a:solidFill>
                  <a:schemeClr val="accent2">
                    <a:lumMod val="50000"/>
                  </a:schemeClr>
                </a:solidFill>
                <a:latin typeface="+mj-lt"/>
                <a:cs typeface="Arial" pitchFamily="34" charset="0"/>
              </a:rPr>
              <a:t>A qualitative descriptive pilot study in the Cardiothoracic Intensive Care Unit at a large academic medical center. </a:t>
            </a:r>
          </a:p>
          <a:p>
            <a:pPr marL="0" lvl="1" defTabSz="3041755" eaLnBrk="0" hangingPunct="0">
              <a:buClr>
                <a:srgbClr val="782327"/>
              </a:buClr>
              <a:buSzPct val="152000"/>
            </a:pPr>
            <a:endParaRPr lang="en-US" sz="2400" dirty="0">
              <a:solidFill>
                <a:schemeClr val="accent2">
                  <a:lumMod val="50000"/>
                </a:schemeClr>
              </a:solidFill>
              <a:latin typeface="+mj-lt"/>
              <a:cs typeface="Arial" pitchFamily="34" charset="0"/>
            </a:endParaRPr>
          </a:p>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Sample </a:t>
            </a:r>
          </a:p>
          <a:p>
            <a:pPr marL="0" lvl="1" defTabSz="3041755" eaLnBrk="0" hangingPunct="0">
              <a:buClr>
                <a:srgbClr val="782327"/>
              </a:buClr>
              <a:buSzPct val="152000"/>
            </a:pPr>
            <a:r>
              <a:rPr lang="en-US" sz="2800" dirty="0">
                <a:solidFill>
                  <a:schemeClr val="accent2">
                    <a:lumMod val="50000"/>
                  </a:schemeClr>
                </a:solidFill>
                <a:cs typeface="Arial" pitchFamily="34" charset="0"/>
              </a:rPr>
              <a:t>• Family members (n = 7) </a:t>
            </a:r>
          </a:p>
          <a:p>
            <a:pPr marL="0" lvl="1" defTabSz="3041755" eaLnBrk="0" hangingPunct="0">
              <a:buClr>
                <a:srgbClr val="782327"/>
              </a:buClr>
              <a:buSzPct val="152000"/>
            </a:pPr>
            <a:r>
              <a:rPr lang="en-US" sz="2800" dirty="0">
                <a:solidFill>
                  <a:schemeClr val="accent2">
                    <a:lumMod val="50000"/>
                  </a:schemeClr>
                </a:solidFill>
                <a:cs typeface="Arial" pitchFamily="34" charset="0"/>
              </a:rPr>
              <a:t>• Registered nurses (n = 6)</a:t>
            </a:r>
          </a:p>
          <a:p>
            <a:pPr marL="0" lvl="1" defTabSz="3041755" eaLnBrk="0" hangingPunct="0">
              <a:buClr>
                <a:srgbClr val="782327"/>
              </a:buClr>
              <a:buSzPct val="152000"/>
            </a:pPr>
            <a:r>
              <a:rPr lang="en-US" sz="2800" dirty="0">
                <a:solidFill>
                  <a:schemeClr val="accent2">
                    <a:lumMod val="50000"/>
                  </a:schemeClr>
                </a:solidFill>
                <a:cs typeface="Arial" pitchFamily="34" charset="0"/>
              </a:rPr>
              <a:t>• Nursing assistants ( n = 4) </a:t>
            </a:r>
          </a:p>
          <a:p>
            <a:pPr marL="0" lvl="1" defTabSz="3041755" eaLnBrk="0" hangingPunct="0">
              <a:buClr>
                <a:srgbClr val="782327"/>
              </a:buClr>
              <a:buSzPct val="152000"/>
            </a:pPr>
            <a:endParaRPr lang="en-US" sz="2800" dirty="0">
              <a:solidFill>
                <a:schemeClr val="accent2">
                  <a:lumMod val="50000"/>
                </a:schemeClr>
              </a:solidFill>
              <a:cs typeface="Arial" pitchFamily="34" charset="0"/>
            </a:endParaRPr>
          </a:p>
          <a:p>
            <a:pPr marL="0" lvl="1" defTabSz="3041755" eaLnBrk="0" hangingPunct="0">
              <a:buClr>
                <a:srgbClr val="782327"/>
              </a:buClr>
              <a:buSzPct val="152000"/>
            </a:pPr>
            <a:r>
              <a:rPr lang="en-US" sz="2800" cap="all" dirty="0">
                <a:solidFill>
                  <a:srgbClr val="7BAFD4"/>
                </a:solidFill>
                <a:latin typeface="Calibri" charset="0"/>
                <a:ea typeface="Calibri" charset="0"/>
                <a:cs typeface="Calibri" charset="0"/>
              </a:rPr>
              <a:t>Data collection </a:t>
            </a:r>
          </a:p>
          <a:p>
            <a:pPr marL="0" lvl="1" defTabSz="3041755" eaLnBrk="0" hangingPunct="0">
              <a:buClr>
                <a:srgbClr val="782327"/>
              </a:buClr>
              <a:buSzPct val="152000"/>
            </a:pPr>
            <a:r>
              <a:rPr lang="en-US" sz="2800" dirty="0">
                <a:solidFill>
                  <a:schemeClr val="accent2">
                    <a:lumMod val="50000"/>
                  </a:schemeClr>
                </a:solidFill>
                <a:cs typeface="Arial" pitchFamily="34" charset="0"/>
              </a:rPr>
              <a:t>• Semi-structured interviews</a:t>
            </a:r>
          </a:p>
          <a:p>
            <a:pPr marL="0" lvl="1" defTabSz="3041755" eaLnBrk="0" hangingPunct="0">
              <a:buClr>
                <a:srgbClr val="782327"/>
              </a:buClr>
              <a:buSzPct val="152000"/>
            </a:pPr>
            <a:r>
              <a:rPr lang="en-US" sz="2800" dirty="0">
                <a:solidFill>
                  <a:schemeClr val="accent2">
                    <a:lumMod val="50000"/>
                  </a:schemeClr>
                </a:solidFill>
                <a:cs typeface="Arial" pitchFamily="34" charset="0"/>
              </a:rPr>
              <a:t>• Handwritten field notes (no recordings) </a:t>
            </a:r>
          </a:p>
          <a:p>
            <a:pPr marL="0" lvl="1" defTabSz="3041755" eaLnBrk="0" hangingPunct="0">
              <a:buClr>
                <a:srgbClr val="782327"/>
              </a:buClr>
              <a:buSzPct val="152000"/>
            </a:pPr>
            <a:r>
              <a:rPr lang="en-US" sz="2800" dirty="0">
                <a:solidFill>
                  <a:schemeClr val="accent2">
                    <a:lumMod val="50000"/>
                  </a:schemeClr>
                </a:solidFill>
                <a:cs typeface="Arial" pitchFamily="34" charset="0"/>
              </a:rPr>
              <a:t>• Immediate expansion + participant verification</a:t>
            </a:r>
            <a:endParaRPr lang="en-US" sz="2800" cap="all" dirty="0">
              <a:latin typeface="Calibri" charset="0"/>
              <a:ea typeface="Calibri" charset="0"/>
              <a:cs typeface="Calibri" charset="0"/>
            </a:endParaRPr>
          </a:p>
        </p:txBody>
      </p:sp>
      <p:sp>
        <p:nvSpPr>
          <p:cNvPr id="23" name="Text Box 9"/>
          <p:cNvSpPr txBox="1">
            <a:spLocks noChangeArrowheads="1"/>
          </p:cNvSpPr>
          <p:nvPr/>
        </p:nvSpPr>
        <p:spPr bwMode="auto">
          <a:xfrm>
            <a:off x="22243233" y="7268330"/>
            <a:ext cx="10217967" cy="10206818"/>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3200" b="0" i="0" cap="all" dirty="0">
                <a:solidFill>
                  <a:schemeClr val="tx1"/>
                </a:solidFill>
                <a:latin typeface="Calibri" charset="0"/>
                <a:ea typeface="Calibri" charset="0"/>
                <a:cs typeface="Calibri" charset="0"/>
              </a:rPr>
              <a:t>Implications</a:t>
            </a: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Nursing Practice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Integrate structured educational tools early in the postoperative ICU stay to standardize family education.</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Use Anticipatory guidance to explain what families will see before they encounter it ( devices, alarms, recovery changes).</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Prioritize clear, simplified communication to address health literacy barriers and reduce misinterpretation. </a:t>
            </a:r>
          </a:p>
          <a:p>
            <a:pPr marL="0" lvl="1" defTabSz="3041755" eaLnBrk="0" hangingPunct="0">
              <a:spcAft>
                <a:spcPts val="728"/>
              </a:spcAft>
              <a:buClr>
                <a:srgbClr val="782327"/>
              </a:buClr>
              <a:buSzPct val="152000"/>
            </a:pPr>
            <a:endParaRPr lang="en-US" sz="2400" dirty="0">
              <a:solidFill>
                <a:schemeClr val="accent2">
                  <a:lumMod val="50000"/>
                </a:schemeClr>
              </a:solidFill>
              <a:latin typeface="+mj-lt"/>
              <a:cs typeface="Arial" pitchFamily="34" charset="0"/>
            </a:endParaRP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Nursing Education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Prepare nurses to translate complex ICU care into language that is both understandable and emotionally supportive.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Emphasize training in health literacy, family centered communication, and anticipatory guidance strategies.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Encourage assessment of baseline family understanding before providing education. </a:t>
            </a:r>
          </a:p>
          <a:p>
            <a:pPr marL="0" lvl="1" defTabSz="3041755" eaLnBrk="0" hangingPunct="0">
              <a:spcAft>
                <a:spcPts val="728"/>
              </a:spcAft>
              <a:buClr>
                <a:srgbClr val="782327"/>
              </a:buClr>
              <a:buSzPct val="152000"/>
            </a:pPr>
            <a:endParaRPr lang="en-US" sz="2400" dirty="0">
              <a:solidFill>
                <a:schemeClr val="accent2">
                  <a:lumMod val="50000"/>
                </a:schemeClr>
              </a:solidFill>
              <a:latin typeface="+mj-lt"/>
              <a:cs typeface="Arial" pitchFamily="34" charset="0"/>
            </a:endParaRP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Research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Evaluate the effectiveness of CTICU – specific educational tools on family understanding, anxiety and distress, and engagement in care.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Explore adaptation of anticipatory education models across other ICU settings.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Incorporate direct family feedback to refine and improve educational interventions. </a:t>
            </a:r>
            <a:endParaRPr lang="en-US" sz="3200" dirty="0">
              <a:solidFill>
                <a:schemeClr val="accent2">
                  <a:lumMod val="50000"/>
                </a:schemeClr>
              </a:solidFill>
              <a:latin typeface="+mj-lt"/>
              <a:cs typeface="Arial" pitchFamily="34" charset="0"/>
            </a:endParaRPr>
          </a:p>
        </p:txBody>
      </p:sp>
      <p:sp>
        <p:nvSpPr>
          <p:cNvPr id="9" name="Text Box 9">
            <a:extLst>
              <a:ext uri="{FF2B5EF4-FFF2-40B4-BE49-F238E27FC236}">
                <a16:creationId xmlns:a16="http://schemas.microsoft.com/office/drawing/2014/main" id="{CAE67403-01CD-0400-BEE4-B3740A38FFC7}"/>
              </a:ext>
            </a:extLst>
          </p:cNvPr>
          <p:cNvSpPr txBox="1">
            <a:spLocks noChangeArrowheads="1"/>
          </p:cNvSpPr>
          <p:nvPr/>
        </p:nvSpPr>
        <p:spPr bwMode="auto">
          <a:xfrm>
            <a:off x="11131040" y="10801080"/>
            <a:ext cx="10407168" cy="6269843"/>
          </a:xfrm>
          <a:prstGeom prst="rect">
            <a:avLst/>
          </a:prstGeom>
          <a:noFill/>
          <a:ln w="9525">
            <a:noFill/>
            <a:miter lim="800000"/>
            <a:headEnd/>
            <a:tailEnd/>
          </a:ln>
        </p:spPr>
        <p:txBody>
          <a:bodyPr wrap="square" lIns="52247" tIns="26123" rIns="52247" bIns="26123">
            <a:spAutoFit/>
          </a:bodyPr>
          <a:lstStyle>
            <a:defPPr>
              <a:defRPr lang="en-US"/>
            </a:defPPr>
            <a:lvl1pPr marL="0" algn="l" defTabSz="2455602" rtl="0" eaLnBrk="1" latinLnBrk="0" hangingPunct="1">
              <a:defRPr sz="4900" kern="1200">
                <a:solidFill>
                  <a:schemeClr val="tx1"/>
                </a:solidFill>
                <a:latin typeface="+mn-lt"/>
                <a:ea typeface="+mn-ea"/>
                <a:cs typeface="+mn-cs"/>
              </a:defRPr>
            </a:lvl1pPr>
            <a:lvl2pPr marL="1227801" algn="l" defTabSz="2455602" rtl="0" eaLnBrk="1" latinLnBrk="0" hangingPunct="1">
              <a:defRPr sz="4900" kern="1200">
                <a:solidFill>
                  <a:schemeClr val="tx1"/>
                </a:solidFill>
                <a:latin typeface="+mn-lt"/>
                <a:ea typeface="+mn-ea"/>
                <a:cs typeface="+mn-cs"/>
              </a:defRPr>
            </a:lvl2pPr>
            <a:lvl3pPr marL="2455602" algn="l" defTabSz="2455602" rtl="0" eaLnBrk="1" latinLnBrk="0" hangingPunct="1">
              <a:defRPr sz="4900" kern="1200">
                <a:solidFill>
                  <a:schemeClr val="tx1"/>
                </a:solidFill>
                <a:latin typeface="+mn-lt"/>
                <a:ea typeface="+mn-ea"/>
                <a:cs typeface="+mn-cs"/>
              </a:defRPr>
            </a:lvl3pPr>
            <a:lvl4pPr marL="3683403" algn="l" defTabSz="2455602" rtl="0" eaLnBrk="1" latinLnBrk="0" hangingPunct="1">
              <a:defRPr sz="4900" kern="1200">
                <a:solidFill>
                  <a:schemeClr val="tx1"/>
                </a:solidFill>
                <a:latin typeface="+mn-lt"/>
                <a:ea typeface="+mn-ea"/>
                <a:cs typeface="+mn-cs"/>
              </a:defRPr>
            </a:lvl4pPr>
            <a:lvl5pPr marL="4911204" algn="l" defTabSz="2455602" rtl="0" eaLnBrk="1" latinLnBrk="0" hangingPunct="1">
              <a:defRPr sz="4900" kern="1200">
                <a:solidFill>
                  <a:schemeClr val="tx1"/>
                </a:solidFill>
                <a:latin typeface="+mn-lt"/>
                <a:ea typeface="+mn-ea"/>
                <a:cs typeface="+mn-cs"/>
              </a:defRPr>
            </a:lvl5pPr>
            <a:lvl6pPr marL="6139005" algn="l" defTabSz="2455602" rtl="0" eaLnBrk="1" latinLnBrk="0" hangingPunct="1">
              <a:defRPr sz="4900" kern="1200">
                <a:solidFill>
                  <a:schemeClr val="tx1"/>
                </a:solidFill>
                <a:latin typeface="+mn-lt"/>
                <a:ea typeface="+mn-ea"/>
                <a:cs typeface="+mn-cs"/>
              </a:defRPr>
            </a:lvl6pPr>
            <a:lvl7pPr marL="7366806" algn="l" defTabSz="2455602" rtl="0" eaLnBrk="1" latinLnBrk="0" hangingPunct="1">
              <a:defRPr sz="4900" kern="1200">
                <a:solidFill>
                  <a:schemeClr val="tx1"/>
                </a:solidFill>
                <a:latin typeface="+mn-lt"/>
                <a:ea typeface="+mn-ea"/>
                <a:cs typeface="+mn-cs"/>
              </a:defRPr>
            </a:lvl7pPr>
            <a:lvl8pPr marL="8594607" algn="l" defTabSz="2455602" rtl="0" eaLnBrk="1" latinLnBrk="0" hangingPunct="1">
              <a:defRPr sz="4900" kern="1200">
                <a:solidFill>
                  <a:schemeClr val="tx1"/>
                </a:solidFill>
                <a:latin typeface="+mn-lt"/>
                <a:ea typeface="+mn-ea"/>
                <a:cs typeface="+mn-cs"/>
              </a:defRPr>
            </a:lvl8pPr>
            <a:lvl9pPr marL="9822408" algn="l" defTabSz="2455602" rtl="0" eaLnBrk="1" latinLnBrk="0" hangingPunct="1">
              <a:defRPr sz="4900" kern="1200">
                <a:solidFill>
                  <a:schemeClr val="tx1"/>
                </a:solidFill>
                <a:latin typeface="+mn-lt"/>
                <a:ea typeface="+mn-ea"/>
                <a:cs typeface="+mn-cs"/>
              </a:defRPr>
            </a:lvl9pPr>
          </a:lstStyle>
          <a:p>
            <a:pPr marL="0" lvl="1" defTabSz="3041755" eaLnBrk="0" hangingPunct="0">
              <a:buClr>
                <a:srgbClr val="782327"/>
              </a:buClr>
              <a:buSzPct val="152000"/>
            </a:pPr>
            <a:r>
              <a:rPr lang="en-US" sz="2800" b="0" i="0" cap="all" dirty="0">
                <a:solidFill>
                  <a:srgbClr val="7BAFD4"/>
                </a:solidFill>
                <a:latin typeface="Calibri" charset="0"/>
                <a:ea typeface="Calibri" charset="0"/>
                <a:cs typeface="Calibri" charset="0"/>
              </a:rPr>
              <a:t>Educational Prototype </a:t>
            </a:r>
            <a:endParaRPr lang="en-US" sz="3200" b="0" i="0" cap="all" dirty="0">
              <a:solidFill>
                <a:srgbClr val="7BAFD4"/>
              </a:solidFill>
              <a:latin typeface="Calibri" charset="0"/>
              <a:ea typeface="Calibri" charset="0"/>
              <a:cs typeface="Calibri" charset="0"/>
            </a:endParaRP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CTICU Family Education Toolkit </a:t>
            </a:r>
          </a:p>
          <a:p>
            <a:pPr marL="0" lvl="1" defTabSz="3041755" eaLnBrk="0" hangingPunct="0">
              <a:spcAft>
                <a:spcPts val="728"/>
              </a:spcAft>
              <a:buClr>
                <a:srgbClr val="782327"/>
              </a:buClr>
              <a:buSzPct val="152000"/>
            </a:pPr>
            <a:endParaRPr lang="en-US" sz="2400" dirty="0">
              <a:solidFill>
                <a:schemeClr val="accent2">
                  <a:lumMod val="50000"/>
                </a:schemeClr>
              </a:solidFill>
              <a:latin typeface="+mj-lt"/>
              <a:cs typeface="Arial" pitchFamily="34" charset="0"/>
            </a:endParaRP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Developed to provide: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Visual explanations of ICU devices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Simplified daily plan of care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Realistic recovery expectations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Anticipatory guidance ( alarms, delirium, interventions)</a:t>
            </a:r>
          </a:p>
          <a:p>
            <a:pPr marL="0" lvl="1" defTabSz="3041755" eaLnBrk="0" hangingPunct="0">
              <a:spcAft>
                <a:spcPts val="728"/>
              </a:spcAft>
              <a:buClr>
                <a:srgbClr val="782327"/>
              </a:buClr>
              <a:buSzPct val="152000"/>
            </a:pPr>
            <a:endParaRPr lang="en-US" sz="2400" dirty="0">
              <a:solidFill>
                <a:schemeClr val="accent2">
                  <a:lumMod val="50000"/>
                </a:schemeClr>
              </a:solidFill>
              <a:latin typeface="+mj-lt"/>
              <a:cs typeface="Arial" pitchFamily="34" charset="0"/>
            </a:endParaRPr>
          </a:p>
          <a:p>
            <a:pPr marL="0" lvl="1" defTabSz="3041755" eaLnBrk="0" hangingPunct="0">
              <a:spcAft>
                <a:spcPts val="728"/>
              </a:spcAft>
              <a:buClr>
                <a:srgbClr val="782327"/>
              </a:buClr>
              <a:buSzPct val="152000"/>
            </a:pPr>
            <a:r>
              <a:rPr lang="en-US" sz="2400" b="1" dirty="0">
                <a:solidFill>
                  <a:schemeClr val="accent2">
                    <a:lumMod val="50000"/>
                  </a:schemeClr>
                </a:solidFill>
                <a:latin typeface="+mj-lt"/>
                <a:cs typeface="Arial" pitchFamily="34" charset="0"/>
              </a:rPr>
              <a:t>Designed to: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Improve comprehension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Reduce uncertainty </a:t>
            </a:r>
          </a:p>
          <a:p>
            <a:pPr marL="0" lvl="1" defTabSz="3041755" eaLnBrk="0" hangingPunct="0">
              <a:spcAft>
                <a:spcPts val="728"/>
              </a:spcAft>
              <a:buClr>
                <a:srgbClr val="782327"/>
              </a:buClr>
              <a:buSzPct val="152000"/>
            </a:pPr>
            <a:r>
              <a:rPr lang="en-US" sz="2400" dirty="0">
                <a:solidFill>
                  <a:schemeClr val="accent2">
                    <a:lumMod val="50000"/>
                  </a:schemeClr>
                </a:solidFill>
                <a:latin typeface="+mj-lt"/>
                <a:cs typeface="Arial" pitchFamily="34" charset="0"/>
              </a:rPr>
              <a:t>     • Support real-time understanding </a:t>
            </a:r>
          </a:p>
          <a:p>
            <a:pPr marL="0" lvl="1" defTabSz="3041755" eaLnBrk="0" hangingPunct="0">
              <a:spcAft>
                <a:spcPts val="728"/>
              </a:spcAft>
              <a:buClr>
                <a:srgbClr val="782327"/>
              </a:buClr>
              <a:buSzPct val="152000"/>
            </a:pPr>
            <a:endParaRPr lang="en-US" sz="1800" dirty="0">
              <a:solidFill>
                <a:schemeClr val="accent2">
                  <a:lumMod val="50000"/>
                </a:schemeClr>
              </a:solidFill>
              <a:latin typeface="+mj-lt"/>
              <a:cs typeface="Arial" pitchFamily="34" charset="0"/>
            </a:endParaRPr>
          </a:p>
        </p:txBody>
      </p:sp>
      <p:sp>
        <p:nvSpPr>
          <p:cNvPr id="11" name="Rectangle 1">
            <a:extLst>
              <a:ext uri="{FF2B5EF4-FFF2-40B4-BE49-F238E27FC236}">
                <a16:creationId xmlns:a16="http://schemas.microsoft.com/office/drawing/2014/main" id="{256788EA-C8E5-8B80-11C8-895259806D0A}"/>
              </a:ext>
            </a:extLst>
          </p:cNvPr>
          <p:cNvSpPr>
            <a:spLocks noChangeArrowheads="1"/>
          </p:cNvSpPr>
          <p:nvPr/>
        </p:nvSpPr>
        <p:spPr bwMode="auto">
          <a:xfrm>
            <a:off x="0" y="0"/>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Gaps in family understanding are not due to lack of information alone, but a lack of </a:t>
            </a:r>
            <a:r>
              <a:rPr kumimoji="0" lang="en-US" altLang="en-US" sz="1800" b="1" i="0" u="none" strike="noStrike" cap="none" normalizeH="0" baseline="0">
                <a:ln>
                  <a:noFill/>
                </a:ln>
                <a:solidFill>
                  <a:schemeClr val="tx1"/>
                </a:solidFill>
                <a:effectLst/>
                <a:latin typeface="Arial" panose="020B0604020202020204" pitchFamily="34" charset="0"/>
              </a:rPr>
              <a:t>structured, anticipatory context</a:t>
            </a:r>
            <a:r>
              <a:rPr kumimoji="0" lang="en-US" altLang="en-US"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Families are often left to interpret complex ICU environments independently during periods of high emotional and cognitive stress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Family distress is both </a:t>
            </a:r>
            <a:r>
              <a:rPr kumimoji="0" lang="en-US" altLang="en-US" sz="1800" b="1" i="0" u="none" strike="noStrike" cap="none" normalizeH="0" baseline="0">
                <a:ln>
                  <a:noFill/>
                </a:ln>
                <a:solidFill>
                  <a:schemeClr val="tx1"/>
                </a:solidFill>
                <a:effectLst/>
                <a:latin typeface="Arial" panose="020B0604020202020204" pitchFamily="34" charset="0"/>
              </a:rPr>
              <a:t>informational and experiential</a:t>
            </a:r>
            <a:r>
              <a:rPr kumimoji="0" lang="en-US" altLang="en-US" sz="1800" b="0" i="0" u="none" strike="noStrike" cap="none" normalizeH="0" baseline="0">
                <a:ln>
                  <a:noFill/>
                </a:ln>
                <a:solidFill>
                  <a:schemeClr val="tx1"/>
                </a:solidFill>
                <a:effectLst/>
                <a:latin typeface="Arial" panose="020B0604020202020204" pitchFamily="34" charset="0"/>
              </a:rPr>
              <a:t>, shaped by what families see, hear, and try to interpret in real time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These findings highlight the need to shift from reactive education to </a:t>
            </a:r>
            <a:r>
              <a:rPr kumimoji="0" lang="en-US" altLang="en-US" sz="1800" b="1" i="0" u="none" strike="noStrike" cap="none" normalizeH="0" baseline="0">
                <a:ln>
                  <a:noFill/>
                </a:ln>
                <a:solidFill>
                  <a:schemeClr val="tx1"/>
                </a:solidFill>
                <a:effectLst/>
                <a:latin typeface="Arial" panose="020B0604020202020204" pitchFamily="34" charset="0"/>
              </a:rPr>
              <a:t>proactive, structured anticipatory guidance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2">
            <a:extLst>
              <a:ext uri="{FF2B5EF4-FFF2-40B4-BE49-F238E27FC236}">
                <a16:creationId xmlns:a16="http://schemas.microsoft.com/office/drawing/2014/main" id="{2349C127-415A-2C21-8508-CDD5C3E945DA}"/>
              </a:ext>
            </a:extLst>
          </p:cNvPr>
          <p:cNvSpPr>
            <a:spLocks noChangeArrowheads="1"/>
          </p:cNvSpPr>
          <p:nvPr/>
        </p:nvSpPr>
        <p:spPr bwMode="auto">
          <a:xfrm>
            <a:off x="152400" y="152400"/>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Gaps in family understanding are not due to lack of information alone, but a lack of </a:t>
            </a:r>
            <a:r>
              <a:rPr kumimoji="0" lang="en-US" altLang="en-US" sz="1800" b="1" i="0" u="none" strike="noStrike" cap="none" normalizeH="0" baseline="0">
                <a:ln>
                  <a:noFill/>
                </a:ln>
                <a:solidFill>
                  <a:schemeClr val="tx1"/>
                </a:solidFill>
                <a:effectLst/>
                <a:latin typeface="Arial" panose="020B0604020202020204" pitchFamily="34" charset="0"/>
              </a:rPr>
              <a:t>structured, anticipatory context</a:t>
            </a:r>
            <a:r>
              <a:rPr kumimoji="0" lang="en-US" altLang="en-US"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Families are often left to interpret complex ICU environments independently during periods of high emotional and cognitive stress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Family distress is both </a:t>
            </a:r>
            <a:r>
              <a:rPr kumimoji="0" lang="en-US" altLang="en-US" sz="1800" b="1" i="0" u="none" strike="noStrike" cap="none" normalizeH="0" baseline="0">
                <a:ln>
                  <a:noFill/>
                </a:ln>
                <a:solidFill>
                  <a:schemeClr val="tx1"/>
                </a:solidFill>
                <a:effectLst/>
                <a:latin typeface="Arial" panose="020B0604020202020204" pitchFamily="34" charset="0"/>
              </a:rPr>
              <a:t>informational and experiential</a:t>
            </a:r>
            <a:r>
              <a:rPr kumimoji="0" lang="en-US" altLang="en-US" sz="1800" b="0" i="0" u="none" strike="noStrike" cap="none" normalizeH="0" baseline="0">
                <a:ln>
                  <a:noFill/>
                </a:ln>
                <a:solidFill>
                  <a:schemeClr val="tx1"/>
                </a:solidFill>
                <a:effectLst/>
                <a:latin typeface="Arial" panose="020B0604020202020204" pitchFamily="34" charset="0"/>
              </a:rPr>
              <a:t>, shaped by what families see, hear, and try to interpret in real time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These findings highlight the need to shift from reactive education to </a:t>
            </a:r>
            <a:r>
              <a:rPr kumimoji="0" lang="en-US" altLang="en-US" sz="1800" b="1" i="0" u="none" strike="noStrike" cap="none" normalizeH="0" baseline="0">
                <a:ln>
                  <a:noFill/>
                </a:ln>
                <a:solidFill>
                  <a:schemeClr val="tx1"/>
                </a:solidFill>
                <a:effectLst/>
                <a:latin typeface="Arial" panose="020B0604020202020204" pitchFamily="34" charset="0"/>
              </a:rPr>
              <a:t>proactive, structured anticipatory guidance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3">
            <a:extLst>
              <a:ext uri="{FF2B5EF4-FFF2-40B4-BE49-F238E27FC236}">
                <a16:creationId xmlns:a16="http://schemas.microsoft.com/office/drawing/2014/main" id="{C95A6298-0B78-62B7-242E-EC3808916BF5}"/>
              </a:ext>
            </a:extLst>
          </p:cNvPr>
          <p:cNvSpPr>
            <a:spLocks noChangeArrowheads="1"/>
          </p:cNvSpPr>
          <p:nvPr/>
        </p:nvSpPr>
        <p:spPr bwMode="auto">
          <a:xfrm>
            <a:off x="304800" y="304800"/>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Gaps in family understanding are not due to lack of information alone, but a lack of </a:t>
            </a:r>
            <a:r>
              <a:rPr kumimoji="0" lang="en-US" altLang="en-US" sz="1800" b="1" i="0" u="none" strike="noStrike" cap="none" normalizeH="0" baseline="0">
                <a:ln>
                  <a:noFill/>
                </a:ln>
                <a:solidFill>
                  <a:schemeClr val="tx1"/>
                </a:solidFill>
                <a:effectLst/>
                <a:latin typeface="Arial" panose="020B0604020202020204" pitchFamily="34" charset="0"/>
              </a:rPr>
              <a:t>structured, anticipatory context</a:t>
            </a:r>
            <a:r>
              <a:rPr kumimoji="0" lang="en-US" altLang="en-US" sz="18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Families are often left to interpret complex ICU environments independently during periods of high emotional and cognitive stress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Family distress is both </a:t>
            </a:r>
            <a:r>
              <a:rPr kumimoji="0" lang="en-US" altLang="en-US" sz="1800" b="1" i="0" u="none" strike="noStrike" cap="none" normalizeH="0" baseline="0">
                <a:ln>
                  <a:noFill/>
                </a:ln>
                <a:solidFill>
                  <a:schemeClr val="tx1"/>
                </a:solidFill>
                <a:effectLst/>
                <a:latin typeface="Arial" panose="020B0604020202020204" pitchFamily="34" charset="0"/>
              </a:rPr>
              <a:t>informational and experiential</a:t>
            </a:r>
            <a:r>
              <a:rPr kumimoji="0" lang="en-US" altLang="en-US" sz="1800" b="0" i="0" u="none" strike="noStrike" cap="none" normalizeH="0" baseline="0">
                <a:ln>
                  <a:noFill/>
                </a:ln>
                <a:solidFill>
                  <a:schemeClr val="tx1"/>
                </a:solidFill>
                <a:effectLst/>
                <a:latin typeface="Arial" panose="020B0604020202020204" pitchFamily="34" charset="0"/>
              </a:rPr>
              <a:t>, shaped by what families see, hear, and try to interpret in real time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These findings highlight the need to shift from reactive education to </a:t>
            </a:r>
            <a:r>
              <a:rPr kumimoji="0" lang="en-US" altLang="en-US" sz="1800" b="1" i="0" u="none" strike="noStrike" cap="none" normalizeH="0" baseline="0">
                <a:ln>
                  <a:noFill/>
                </a:ln>
                <a:solidFill>
                  <a:schemeClr val="tx1"/>
                </a:solidFill>
                <a:effectLst/>
                <a:latin typeface="Arial" panose="020B0604020202020204" pitchFamily="34" charset="0"/>
              </a:rPr>
              <a:t>proactive, structured anticipatory guidance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36661623"/>
      </p:ext>
    </p:extLst>
  </p:cSld>
  <p:clrMapOvr>
    <a:masterClrMapping/>
  </p:clrMapOvr>
</p:sld>
</file>

<file path=ppt/theme/theme1.xml><?xml version="1.0" encoding="utf-8"?>
<a:theme xmlns:a="http://schemas.openxmlformats.org/drawingml/2006/main" name="SON Stnd 1">
  <a:themeElements>
    <a:clrScheme name="SON Color Palette">
      <a:dk1>
        <a:srgbClr val="00233D"/>
      </a:dk1>
      <a:lt1>
        <a:srgbClr val="FFFFFF"/>
      </a:lt1>
      <a:dk2>
        <a:srgbClr val="7BAFD4"/>
      </a:dk2>
      <a:lt2>
        <a:srgbClr val="BED6DB"/>
      </a:lt2>
      <a:accent1>
        <a:srgbClr val="003150"/>
      </a:accent1>
      <a:accent2>
        <a:srgbClr val="A5ACAF"/>
      </a:accent2>
      <a:accent3>
        <a:srgbClr val="A5D867"/>
      </a:accent3>
      <a:accent4>
        <a:srgbClr val="E4D5D3"/>
      </a:accent4>
      <a:accent5>
        <a:srgbClr val="D6938A"/>
      </a:accent5>
      <a:accent6>
        <a:srgbClr val="EDE8C4"/>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resentation14" id="{2F98C1D4-AA61-414F-A71A-E1D2E2B59454}" vid="{36018F3F-CBFC-554A-8218-D144B00F11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9859A42727E84CAE3BC9F4C3190CFD" ma:contentTypeVersion="3" ma:contentTypeDescription="Create a new document." ma:contentTypeScope="" ma:versionID="7fa629632a3e2f2e015b0af768f89ad2">
  <xsd:schema xmlns:xsd="http://www.w3.org/2001/XMLSchema" xmlns:xs="http://www.w3.org/2001/XMLSchema" xmlns:p="http://schemas.microsoft.com/office/2006/metadata/properties" xmlns:ns2="b728e02d-9ae8-4f14-8123-c5291f222428" targetNamespace="http://schemas.microsoft.com/office/2006/metadata/properties" ma:root="true" ma:fieldsID="2807bba0651698545f7a066dd4f179d1" ns2:_="">
    <xsd:import namespace="b728e02d-9ae8-4f14-8123-c5291f22242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8e02d-9ae8-4f14-8123-c5291f2224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6183946-4082-4022-978C-E4C4716EFB75}"/>
</file>

<file path=customXml/itemProps2.xml><?xml version="1.0" encoding="utf-8"?>
<ds:datastoreItem xmlns:ds="http://schemas.openxmlformats.org/officeDocument/2006/customXml" ds:itemID="{465B03D7-8640-4F97-8473-8B5673088156}">
  <ds:schemaRefs>
    <ds:schemaRef ds:uri="http://schemas.microsoft.com/sharepoint/v3/contenttype/forms"/>
  </ds:schemaRefs>
</ds:datastoreItem>
</file>

<file path=customXml/itemProps3.xml><?xml version="1.0" encoding="utf-8"?>
<ds:datastoreItem xmlns:ds="http://schemas.openxmlformats.org/officeDocument/2006/customXml" ds:itemID="{300D432A-9D28-4694-B827-1DFDC8E4D643}">
  <ds:schemaRefs>
    <ds:schemaRef ds:uri="7e86d7e4-945d-43a1-8828-bce84e7da022"/>
    <ds:schemaRef ds:uri="http://purl.org/dc/terms/"/>
    <ds:schemaRef ds:uri="http://schemas.openxmlformats.org/package/2006/metadata/core-properties"/>
    <ds:schemaRef ds:uri="http://schemas.microsoft.com/office/2006/documentManagement/types"/>
    <ds:schemaRef ds:uri="8df628f5-26fc-432c-986f-cf366109a24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SON 72x42 3 column poster - 2026</Template>
  <TotalTime>53</TotalTime>
  <Words>922</Words>
  <Application>Microsoft Macintosh PowerPoint</Application>
  <PresentationFormat>Custom</PresentationFormat>
  <Paragraphs>88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vt:lpstr>
      <vt:lpstr>Open Sans</vt:lpstr>
      <vt:lpstr>SON Stnd 1</vt:lpstr>
      <vt:lpstr>PowerPoint Presentation</vt:lpstr>
    </vt:vector>
  </TitlesOfParts>
  <Company>UNC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Davis, Suja</dc:creator>
  <cp:lastModifiedBy>Shwaiki, Hedaiah Abdel</cp:lastModifiedBy>
  <cp:revision>2</cp:revision>
  <dcterms:created xsi:type="dcterms:W3CDTF">2026-04-07T16:58:54Z</dcterms:created>
  <dcterms:modified xsi:type="dcterms:W3CDTF">2026-04-15T03:59:29Z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0x010100AB9859A42727E84CAE3BC9F4C3190CFD</vt:lpwstr>
  </property>
</Properties>
</file>