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32918400" cy="19202400"/>
  <p:notesSz cx="6858000" cy="9144000"/>
  <p:defaultTextStyle>
    <a:defPPr>
      <a:defRPr lang="en-US"/>
    </a:defPPr>
    <a:lvl1pPr marL="0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10368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6600" userDrawn="1">
          <p15:clr>
            <a:srgbClr val="A4A3A4"/>
          </p15:clr>
        </p15:guide>
        <p15:guide id="5" pos="20446" userDrawn="1">
          <p15:clr>
            <a:srgbClr val="A4A3A4"/>
          </p15:clr>
        </p15:guide>
        <p15:guide id="6" pos="14033" userDrawn="1">
          <p15:clr>
            <a:srgbClr val="A4A3A4"/>
          </p15:clr>
        </p15:guide>
        <p15:guide id="7" pos="7032" userDrawn="1">
          <p15:clr>
            <a:srgbClr val="A4A3A4"/>
          </p15:clr>
        </p15:guide>
        <p15:guide id="8" pos="13800" userDrawn="1">
          <p15:clr>
            <a:srgbClr val="A4A3A4"/>
          </p15:clr>
        </p15:guide>
        <p15:guide id="9" pos="10296" userDrawn="1">
          <p15:clr>
            <a:srgbClr val="A4A3A4"/>
          </p15:clr>
        </p15:guide>
        <p15:guide id="10" pos="13597" userDrawn="1">
          <p15:clr>
            <a:srgbClr val="A4A3A4"/>
          </p15:clr>
        </p15:guide>
        <p15:guide id="11" pos="10440" userDrawn="1">
          <p15:clr>
            <a:srgbClr val="A4A3A4"/>
          </p15:clr>
        </p15:guide>
        <p15:guide id="12" pos="68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94B"/>
    <a:srgbClr val="7BA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48"/>
    <p:restoredTop sz="95693"/>
  </p:normalViewPr>
  <p:slideViewPr>
    <p:cSldViewPr snapToGrid="0" snapToObjects="1" showGuides="1">
      <p:cViewPr>
        <p:scale>
          <a:sx n="33" d="100"/>
          <a:sy n="33" d="100"/>
        </p:scale>
        <p:origin x="2424" y="968"/>
      </p:cViewPr>
      <p:guideLst>
        <p:guide orient="horz" pos="6048"/>
        <p:guide pos="10368"/>
        <p:guide pos="288"/>
        <p:guide pos="6600"/>
        <p:guide pos="20446"/>
        <p:guide pos="14033"/>
        <p:guide pos="7032"/>
        <p:guide pos="13800"/>
        <p:guide pos="10296"/>
        <p:guide pos="13597"/>
        <p:guide pos="10440"/>
        <p:guide pos="6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alaisha\Downloads\N692H\N692H%20Results_Tobi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/Users\alaisha\Downloads\N692H\N692H%20Results_Tobi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4 C'S SCORE</a:t>
            </a:r>
            <a:r>
              <a:rPr lang="en-US" sz="140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AI PLATFORM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Sheet1!$J$3</c:f>
              <c:strCache>
                <c:ptCount val="1"/>
                <c:pt idx="0">
                  <c:v>Correct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cat>
            <c:strRef>
              <c:f>Sheet1!$K$2:$N$2</c:f>
              <c:strCache>
                <c:ptCount val="4"/>
                <c:pt idx="0">
                  <c:v>ChatGPT</c:v>
                </c:pt>
                <c:pt idx="1">
                  <c:v>ChatGPT Plus</c:v>
                </c:pt>
                <c:pt idx="2">
                  <c:v>Google Gemini </c:v>
                </c:pt>
                <c:pt idx="3">
                  <c:v>All Platforms </c:v>
                </c:pt>
              </c:strCache>
            </c:strRef>
          </c:cat>
          <c:val>
            <c:numRef>
              <c:f>Sheet1!$K$3:$N$3</c:f>
              <c:numCache>
                <c:formatCode>General</c:formatCode>
                <c:ptCount val="4"/>
                <c:pt idx="0">
                  <c:v>4</c:v>
                </c:pt>
                <c:pt idx="1">
                  <c:v>3.9167000000000001</c:v>
                </c:pt>
                <c:pt idx="2">
                  <c:v>4.5</c:v>
                </c:pt>
                <c:pt idx="3">
                  <c:v>4.1389000000000005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2A-4742-B037-E5ECB3578658}"/>
            </c:ext>
          </c:extLst>
        </c:ser>
        <c:ser>
          <c:idx val="1"/>
          <c:order val="1"/>
          <c:tx>
            <c:strRef>
              <c:f>Sheet1!$J$4</c:f>
              <c:strCache>
                <c:ptCount val="1"/>
                <c:pt idx="0">
                  <c:v>Concise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cat>
            <c:strRef>
              <c:f>Sheet1!$K$2:$N$2</c:f>
              <c:strCache>
                <c:ptCount val="4"/>
                <c:pt idx="0">
                  <c:v>ChatGPT</c:v>
                </c:pt>
                <c:pt idx="1">
                  <c:v>ChatGPT Plus</c:v>
                </c:pt>
                <c:pt idx="2">
                  <c:v>Google Gemini </c:v>
                </c:pt>
                <c:pt idx="3">
                  <c:v>All Platforms </c:v>
                </c:pt>
              </c:strCache>
            </c:strRef>
          </c:cat>
          <c:val>
            <c:numRef>
              <c:f>Sheet1!$K$4:$N$4</c:f>
              <c:numCache>
                <c:formatCode>General</c:formatCode>
                <c:ptCount val="4"/>
                <c:pt idx="0">
                  <c:v>3.5</c:v>
                </c:pt>
                <c:pt idx="1">
                  <c:v>3.4167000000000001</c:v>
                </c:pt>
                <c:pt idx="2">
                  <c:v>3.5</c:v>
                </c:pt>
                <c:pt idx="3">
                  <c:v>3.4722333333333335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2A-4742-B037-E5ECB3578658}"/>
            </c:ext>
          </c:extLst>
        </c:ser>
        <c:ser>
          <c:idx val="2"/>
          <c:order val="2"/>
          <c:tx>
            <c:strRef>
              <c:f>Sheet1!$J$5</c:f>
              <c:strCache>
                <c:ptCount val="1"/>
                <c:pt idx="0">
                  <c:v>Comprehensive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Sheet1!$K$2:$N$2</c:f>
              <c:strCache>
                <c:ptCount val="4"/>
                <c:pt idx="0">
                  <c:v>ChatGPT</c:v>
                </c:pt>
                <c:pt idx="1">
                  <c:v>ChatGPT Plus</c:v>
                </c:pt>
                <c:pt idx="2">
                  <c:v>Google Gemini </c:v>
                </c:pt>
                <c:pt idx="3">
                  <c:v>All Platforms </c:v>
                </c:pt>
              </c:strCache>
            </c:strRef>
          </c:cat>
          <c:val>
            <c:numRef>
              <c:f>Sheet1!$K$5:$N$5</c:f>
              <c:numCache>
                <c:formatCode>General</c:formatCode>
                <c:ptCount val="4"/>
                <c:pt idx="0">
                  <c:v>5</c:v>
                </c:pt>
                <c:pt idx="1">
                  <c:v>4.75</c:v>
                </c:pt>
                <c:pt idx="2">
                  <c:v>5</c:v>
                </c:pt>
                <c:pt idx="3">
                  <c:v>4.916666666666667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2A-4742-B037-E5ECB3578658}"/>
            </c:ext>
          </c:extLst>
        </c:ser>
        <c:ser>
          <c:idx val="3"/>
          <c:order val="3"/>
          <c:tx>
            <c:strRef>
              <c:f>Sheet1!$J$6</c:f>
              <c:strCache>
                <c:ptCount val="1"/>
                <c:pt idx="0">
                  <c:v>Comprehensible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cat>
            <c:strRef>
              <c:f>Sheet1!$K$2:$N$2</c:f>
              <c:strCache>
                <c:ptCount val="4"/>
                <c:pt idx="0">
                  <c:v>ChatGPT</c:v>
                </c:pt>
                <c:pt idx="1">
                  <c:v>ChatGPT Plus</c:v>
                </c:pt>
                <c:pt idx="2">
                  <c:v>Google Gemini </c:v>
                </c:pt>
                <c:pt idx="3">
                  <c:v>All Platforms </c:v>
                </c:pt>
              </c:strCache>
            </c:strRef>
          </c:cat>
          <c:val>
            <c:numRef>
              <c:f>Sheet1!$K$6:$N$6</c:f>
              <c:numCache>
                <c:formatCode>General</c:formatCode>
                <c:ptCount val="4"/>
                <c:pt idx="0">
                  <c:v>4.0833000000000004</c:v>
                </c:pt>
                <c:pt idx="1">
                  <c:v>3.9167000000000001</c:v>
                </c:pt>
                <c:pt idx="2">
                  <c:v>3.75</c:v>
                </c:pt>
                <c:pt idx="3">
                  <c:v>3.9166666666666665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2A-4742-B037-E5ECB35786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39563952"/>
        <c:axId val="1039913904"/>
        <c:axId val="0"/>
      </c:bar3DChart>
      <c:catAx>
        <c:axId val="103956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39913904"/>
        <c:crosses val="autoZero"/>
        <c:auto val="1"/>
        <c:lblAlgn val="ctr"/>
        <c:lblOffset val="100"/>
        <c:noMultiLvlLbl val="0"/>
      </c:catAx>
      <c:valAx>
        <c:axId val="1039913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956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328262200635472"/>
          <c:y val="0.22770694272353012"/>
          <c:w val="0.16458063342472101"/>
          <c:h val="0.581301829657079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Sheet1!$J$33:$J$44</cx:f>
        <cx:lvl ptCount="12" formatCode="General">
          <cx:pt idx="0">8.6999999999999993</cx:pt>
          <cx:pt idx="1">9.4000000000000004</cx:pt>
          <cx:pt idx="2">5.9000000000000004</cx:pt>
          <cx:pt idx="3">3.2999999999999998</cx:pt>
          <cx:pt idx="4">7.2999999999999998</cx:pt>
          <cx:pt idx="5">10.4</cx:pt>
          <cx:pt idx="6">6</cx:pt>
          <cx:pt idx="7">7</cx:pt>
          <cx:pt idx="8">4</cx:pt>
          <cx:pt idx="9">6.2000000000000002</cx:pt>
          <cx:pt idx="10">5.5999999999999996</cx:pt>
          <cx:pt idx="11">6.7000000000000002</cx:pt>
        </cx:lvl>
      </cx:numDim>
    </cx:data>
    <cx:data id="1">
      <cx:numDim type="val">
        <cx:f>Sheet1!$K$33:$K$44</cx:f>
        <cx:lvl ptCount="12" formatCode="General">
          <cx:pt idx="0">7.9000000000000004</cx:pt>
          <cx:pt idx="1">9.9000000000000004</cx:pt>
          <cx:pt idx="2">6.2999999999999998</cx:pt>
          <cx:pt idx="3">3.8999999999999999</cx:pt>
          <cx:pt idx="4">7.2000000000000002</cx:pt>
          <cx:pt idx="5">8</cx:pt>
          <cx:pt idx="6">5.9000000000000004</cx:pt>
          <cx:pt idx="7">6.2999999999999998</cx:pt>
          <cx:pt idx="8">4.5</cx:pt>
          <cx:pt idx="9">6.7000000000000002</cx:pt>
          <cx:pt idx="10">5.9000000000000004</cx:pt>
          <cx:pt idx="11">5.0999999999999996</cx:pt>
        </cx:lvl>
      </cx:numDim>
    </cx:data>
    <cx:data id="2">
      <cx:numDim type="val">
        <cx:f>Sheet1!$L$33:$L$44</cx:f>
        <cx:lvl ptCount="12" formatCode="General">
          <cx:pt idx="0">10</cx:pt>
          <cx:pt idx="1">8.8000000000000007</cx:pt>
          <cx:pt idx="2">7.2999999999999998</cx:pt>
          <cx:pt idx="3">4.7999999999999998</cx:pt>
          <cx:pt idx="4">7.5</cx:pt>
          <cx:pt idx="5">7.2000000000000002</cx:pt>
          <cx:pt idx="6">7.7000000000000002</cx:pt>
          <cx:pt idx="7">7.2999999999999998</cx:pt>
          <cx:pt idx="8">4.5999999999999996</cx:pt>
          <cx:pt idx="9">7.4000000000000004</cx:pt>
          <cx:pt idx="10">7.2000000000000002</cx:pt>
          <cx:pt idx="11">7.9000000000000004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 b="1">
                <a:solidFill>
                  <a:srgbClr val="13294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400" b="1" dirty="0">
                <a:solidFill>
                  <a:srgbClr val="13294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Flesch–Kincaid Grade Level of AI-Generated Responses by Platform</a:t>
            </a:r>
            <a:endParaRPr lang="en-US" sz="1400" b="1" i="0" u="none" strike="noStrike" baseline="0" dirty="0">
              <a:solidFill>
                <a:srgbClr val="13294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x:rich>
      </cx:tx>
    </cx:title>
    <cx:plotArea>
      <cx:plotAreaRegion>
        <cx:plotSurface>
          <cx:spPr>
            <a:ln>
              <a:solidFill>
                <a:schemeClr val="tx1"/>
              </a:solidFill>
            </a:ln>
          </cx:spPr>
        </cx:plotSurface>
        <cx:series layoutId="boxWhisker" uniqueId="{F47BBA47-2626-F449-8AD6-D920E66B5B45}">
          <cx:tx>
            <cx:txData>
              <cx:f>Sheet1!$J$32</cx:f>
              <cx:v>CHATGPT</cx:v>
            </cx:txData>
          </cx:tx>
          <cx:spPr>
            <a:solidFill>
              <a:srgbClr val="C00000"/>
            </a:solidFill>
          </cx:spPr>
          <cx:dataId val="0"/>
          <cx:layoutPr>
            <cx:visibility meanLine="1" meanMarker="1" nonoutliers="0" outliers="1"/>
            <cx:statistics quartileMethod="exclusive"/>
          </cx:layoutPr>
        </cx:series>
        <cx:series layoutId="boxWhisker" uniqueId="{296D4C44-0448-5A45-94D4-4D7FEE93165E}">
          <cx:tx>
            <cx:txData>
              <cx:f>Sheet1!$K$32</cx:f>
              <cx:v>CHATGPT PLUS</cx:v>
            </cx:txData>
          </cx:tx>
          <cx:spPr>
            <a:solidFill>
              <a:schemeClr val="accent3">
                <a:lumMod val="75000"/>
              </a:schemeClr>
            </a:solidFill>
          </cx:spPr>
          <cx:dataId val="1"/>
          <cx:layoutPr>
            <cx:visibility meanLine="1" meanMarker="1" nonoutliers="0" outliers="1"/>
            <cx:statistics quartileMethod="exclusive"/>
          </cx:layoutPr>
        </cx:series>
        <cx:series layoutId="boxWhisker" uniqueId="{15DFD47F-006B-B642-BDCB-C6B075BDBC75}">
          <cx:tx>
            <cx:txData>
              <cx:f>Sheet1!$L$32</cx:f>
              <cx:v>GOOGLE GEMINI</cx:v>
            </cx:txData>
          </cx:tx>
          <cx:spPr>
            <a:solidFill>
              <a:srgbClr val="7030A0"/>
            </a:solidFill>
          </cx:spPr>
          <cx:dataId val="2"/>
          <cx:layoutPr>
            <cx:visibility meanLine="1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rgbClr val="13294B"/>
                </a:solidFill>
              </a:defRPr>
            </a:pPr>
            <a:endParaRPr lang="en-US" sz="1197" b="0" i="0" u="none" strike="noStrike" baseline="0">
              <a:solidFill>
                <a:srgbClr val="13294B"/>
              </a:solidFill>
              <a:latin typeface="Calibri" panose="020F0502020204030204"/>
            </a:endParaRPr>
          </a:p>
        </cx:txPr>
      </cx:axis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000" b="0">
              <a:solidFill>
                <a:srgbClr val="13294B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defRPr>
          </a:pPr>
          <a:endParaRPr lang="en-US" sz="1000" b="0" i="0" u="none" strike="noStrike" baseline="0">
            <a:solidFill>
              <a:srgbClr val="13294B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382F8-148A-EF48-8090-60B8A6B2861B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1143000"/>
            <a:ext cx="5289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8C42C-77DF-AB4F-89FF-81B741A34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99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4225" y="1143000"/>
            <a:ext cx="52895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trike="noStrike" baseline="0" dirty="0"/>
              <a:t>72”w x 42”h poster (PhD Posters-$64.95) Sized for SON 6ft Roll Displays. File size is 36” w x 21” h, </a:t>
            </a:r>
            <a:r>
              <a:rPr lang="en-US" b="0" strike="noStrike" baseline="0" dirty="0">
                <a:solidFill>
                  <a:srgbClr val="C00000"/>
                </a:solidFill>
              </a:rPr>
              <a:t>(</a:t>
            </a:r>
            <a:r>
              <a:rPr lang="en-US" b="0" strike="noStrike" baseline="0" dirty="0">
                <a:solidFill>
                  <a:schemeClr val="accent2">
                    <a:lumMod val="75000"/>
                  </a:schemeClr>
                </a:solidFill>
              </a:rPr>
              <a:t>IMPORTANT note for PhD Posters upon submission of poster</a:t>
            </a:r>
            <a:r>
              <a:rPr lang="en-US" b="0" strike="noStrike" baseline="0" dirty="0">
                <a:solidFill>
                  <a:srgbClr val="C00000"/>
                </a:solidFill>
              </a:rPr>
              <a:t>)</a:t>
            </a:r>
            <a:r>
              <a:rPr lang="en-US" b="1" strike="noStrike" baseline="0" dirty="0"/>
              <a:t> print at 200%; </a:t>
            </a:r>
            <a:r>
              <a:rPr lang="en-US" strike="noStrike" baseline="0" dirty="0"/>
              <a:t>Trim leaving a white 1/2” edge around all sides of poster</a:t>
            </a:r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8C42C-77DF-AB4F-89FF-81B741A3410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63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6068" y="452338"/>
            <a:ext cx="27200209" cy="101731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53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17593497"/>
            <a:ext cx="32461200" cy="1380303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flipV="1">
            <a:off x="228600" y="17547776"/>
            <a:ext cx="32461200" cy="45720"/>
          </a:xfrm>
          <a:prstGeom prst="rect">
            <a:avLst/>
          </a:prstGeom>
          <a:solidFill>
            <a:srgbClr val="0031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28600" y="226732"/>
            <a:ext cx="32461200" cy="1497315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A blue symbol with white outline  AI-generated content may be incorrect.">
            <a:extLst>
              <a:ext uri="{FF2B5EF4-FFF2-40B4-BE49-F238E27FC236}">
                <a16:creationId xmlns:a16="http://schemas.microsoft.com/office/drawing/2014/main" id="{C59D780B-C60E-18A0-4633-AC1BCC8E5D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0587" y="546992"/>
            <a:ext cx="1908082" cy="1497315"/>
          </a:xfrm>
          <a:prstGeom prst="rect">
            <a:avLst/>
          </a:prstGeom>
        </p:spPr>
      </p:pic>
      <p:sp>
        <p:nvSpPr>
          <p:cNvPr id="4" name="TextBox 15">
            <a:extLst>
              <a:ext uri="{FF2B5EF4-FFF2-40B4-BE49-F238E27FC236}">
                <a16:creationId xmlns:a16="http://schemas.microsoft.com/office/drawing/2014/main" id="{0C6FC605-429A-F85C-6294-F0E23A33535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587" y="18054547"/>
            <a:ext cx="115109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9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49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 sz="49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 sz="49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 sz="4900"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chemeClr val="bg1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The University of North Carolina at Chapel Hill</a:t>
            </a:r>
          </a:p>
        </p:txBody>
      </p:sp>
      <p:pic>
        <p:nvPicPr>
          <p:cNvPr id="8" name="Picture 7" descr="A black background with white text  AI-generated content may be incorrect.">
            <a:extLst>
              <a:ext uri="{FF2B5EF4-FFF2-40B4-BE49-F238E27FC236}">
                <a16:creationId xmlns:a16="http://schemas.microsoft.com/office/drawing/2014/main" id="{AA5D5D89-DC8C-902F-71AF-6F4BD06AA1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154776" y="17797934"/>
            <a:ext cx="3823037" cy="97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33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ftr="0" dt="0"/>
  <p:txStyles>
    <p:titleStyle>
      <a:lvl1pPr algn="ctr" defTabSz="1440144" rtl="0" eaLnBrk="1" latinLnBrk="0" hangingPunct="1">
        <a:lnSpc>
          <a:spcPct val="85000"/>
        </a:lnSpc>
        <a:spcBef>
          <a:spcPct val="0"/>
        </a:spcBef>
        <a:buNone/>
        <a:defRPr sz="6000" b="0" i="0" kern="1200" spc="-78" baseline="0">
          <a:solidFill>
            <a:schemeClr val="bg1"/>
          </a:solidFill>
          <a:latin typeface="Open Sans" charset="0"/>
          <a:ea typeface="Open Sans" charset="0"/>
          <a:cs typeface="Open Sans" charset="0"/>
        </a:defRPr>
      </a:lvl1pPr>
    </p:titleStyle>
    <p:bodyStyle>
      <a:lvl1pPr marL="144015" indent="-144015" algn="l" defTabSz="1440144" rtl="0" eaLnBrk="1" latinLnBrk="0" hangingPunct="1">
        <a:lnSpc>
          <a:spcPct val="90000"/>
        </a:lnSpc>
        <a:spcBef>
          <a:spcPts val="1890"/>
        </a:spcBef>
        <a:spcAft>
          <a:spcPts val="316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672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1pPr>
      <a:lvl2pPr marL="604862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588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2pPr>
      <a:lvl3pPr marL="892889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3pPr>
      <a:lvl4pPr marL="1180920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4pPr>
      <a:lvl5pPr marL="1468947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5pPr>
      <a:lvl6pPr marL="1732455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47450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362441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677433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1pPr>
      <a:lvl2pPr marL="72007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2pPr>
      <a:lvl3pPr marL="144014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3pPr>
      <a:lvl4pPr marL="2160217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4pPr>
      <a:lvl5pPr marL="288029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5pPr>
      <a:lvl6pPr marL="360036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6pPr>
      <a:lvl7pPr marL="432043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7pPr>
      <a:lvl8pPr marL="504050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8pPr>
      <a:lvl9pPr marL="576057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24" userDrawn="1">
          <p15:clr>
            <a:srgbClr val="F26B43"/>
          </p15:clr>
        </p15:guide>
        <p15:guide id="2" pos="144" userDrawn="1">
          <p15:clr>
            <a:srgbClr val="F26B43"/>
          </p15:clr>
        </p15:guide>
        <p15:guide id="3" pos="10368" userDrawn="1">
          <p15:clr>
            <a:srgbClr val="F26B43"/>
          </p15:clr>
        </p15:guide>
        <p15:guide id="4" pos="20592" userDrawn="1">
          <p15:clr>
            <a:srgbClr val="F26B43"/>
          </p15:clr>
        </p15:guide>
        <p15:guide id="5" orient="horz" pos="11952" userDrawn="1">
          <p15:clr>
            <a:srgbClr val="F26B43"/>
          </p15:clr>
        </p15:guide>
        <p15:guide id="6" orient="horz" pos="1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.svg"/><Relationship Id="rId18" Type="http://schemas.openxmlformats.org/officeDocument/2006/relationships/image" Target="../media/image8.png"/><Relationship Id="rId3" Type="http://schemas.openxmlformats.org/officeDocument/2006/relationships/chart" Target="../charts/chart1.xml"/><Relationship Id="rId21" Type="http://schemas.openxmlformats.org/officeDocument/2006/relationships/image" Target="../media/image11.svg"/><Relationship Id="rId12" Type="http://schemas.openxmlformats.org/officeDocument/2006/relationships/image" Target="../media/image10.png"/><Relationship Id="rId1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.svg"/><Relationship Id="rId20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15" Type="http://schemas.openxmlformats.org/officeDocument/2006/relationships/image" Target="../media/image5.svg"/><Relationship Id="rId19" Type="http://schemas.openxmlformats.org/officeDocument/2006/relationships/image" Target="../media/image9.png"/><Relationship Id="rId4" Type="http://schemas.microsoft.com/office/2014/relationships/chartEx" Target="../charts/chartEx1.xml"/><Relationship Id="rId14" Type="http://schemas.openxmlformats.org/officeDocument/2006/relationships/image" Target="../media/image4.svg"/><Relationship Id="rId2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46560" y="3515013"/>
            <a:ext cx="9622193" cy="2045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defTabSz="3041755" eaLnBrk="0" hangingPunct="0">
              <a:spcAft>
                <a:spcPts val="728"/>
              </a:spcAft>
              <a:buClr>
                <a:schemeClr val="tx1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Hypertension (HTN) is a major issue worldwide, affecting 1.4 billion people in 2024, making it a leading contributor to cardiovascular disease, disability, and death (World Health Organization, 2025).</a:t>
            </a:r>
            <a:r>
              <a:rPr lang="en-US" sz="1400" baseline="300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 </a:t>
            </a:r>
            <a:endParaRPr lang="en-US" sz="1400" dirty="0">
              <a:solidFill>
                <a:schemeClr val="accent2">
                  <a:lumMod val="50000"/>
                </a:schemeClr>
              </a:solidFill>
              <a:latin typeface="Lucida Bright" panose="02040602050505020304" pitchFamily="18" charset="77"/>
              <a:cs typeface="Arial" pitchFamily="34" charset="0"/>
            </a:endParaRPr>
          </a:p>
          <a:p>
            <a:pPr marL="342900" lvl="1" indent="-342900" defTabSz="3041755" eaLnBrk="0" hangingPunct="0">
              <a:spcAft>
                <a:spcPts val="728"/>
              </a:spcAft>
              <a:buClr>
                <a:schemeClr val="tx1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In the United States, nearly half of adults (46.7%) are affected, highlighting its widespread public health impact (Khalid et al., 2024).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chemeClr val="tx1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High blood pressure (BP) is often asymptomatic, earning the term “silent killer,” which contributes to delayed diagnosis and poor disease control.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High BP is the most modifiable risk factor, and self-care measures such as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home blood pressure monitoring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(HBPM) is an evidence-based strategy that improves outcomes for patients (Jones et al., 2025).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918597" y="1886741"/>
            <a:ext cx="27157680" cy="585644"/>
          </a:xfrm>
          <a:prstGeom prst="rect">
            <a:avLst/>
          </a:prstGeom>
        </p:spPr>
        <p:txBody>
          <a:bodyPr lIns="91440" rIns="91440">
            <a:noAutofit/>
          </a:bodyPr>
          <a:lstStyle>
            <a:lvl1pPr marL="0" indent="0" algn="r" defTabSz="1440144" rtl="0" eaLnBrk="1" latinLnBrk="0" hangingPunct="1">
              <a:lnSpc>
                <a:spcPct val="90000"/>
              </a:lnSpc>
              <a:spcBef>
                <a:spcPts val="1890"/>
              </a:spcBef>
              <a:spcAft>
                <a:spcPts val="316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3780" b="0" i="0" kern="1200" cap="all" spc="316" baseline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72007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78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44014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78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 marL="2160217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15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88029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15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5pPr>
            <a:lvl6pPr marL="360036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2043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4050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6057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solidFill>
                  <a:srgbClr val="7BAFD4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Alaisha Tobias, BSN Student &amp; Leslie L. Davis, P</a:t>
            </a:r>
            <a:r>
              <a:rPr lang="en-US" sz="4800" b="1" cap="none" dirty="0">
                <a:solidFill>
                  <a:srgbClr val="7BAFD4"/>
                </a:solidFill>
                <a:latin typeface="Aldhabi" pitchFamily="2" charset="-78"/>
                <a:cs typeface="Aldhabi" pitchFamily="2" charset="-78"/>
              </a:rPr>
              <a:t>h</a:t>
            </a:r>
            <a:r>
              <a:rPr lang="en-US" sz="4800" b="1" dirty="0">
                <a:solidFill>
                  <a:srgbClr val="7BAFD4"/>
                </a:solidFill>
                <a:latin typeface="Aldhabi" pitchFamily="2" charset="-78"/>
                <a:cs typeface="Aldhabi" pitchFamily="2" charset="-78"/>
              </a:rPr>
              <a:t>D, RN, ANP-BC, FAAN, FAANP, FACC, FAHA </a:t>
            </a:r>
          </a:p>
        </p:txBody>
      </p:sp>
      <p:sp>
        <p:nvSpPr>
          <p:cNvPr id="5" name="Title Placeholder 1"/>
          <p:cNvSpPr txBox="1">
            <a:spLocks/>
          </p:cNvSpPr>
          <p:nvPr/>
        </p:nvSpPr>
        <p:spPr>
          <a:xfrm>
            <a:off x="2876068" y="452338"/>
            <a:ext cx="29024023" cy="10173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1440144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b="0" i="0" kern="1200" spc="-78" baseline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b="1" dirty="0">
                <a:latin typeface="Lucida Bright" panose="02040602050505020304" pitchFamily="18" charset="77"/>
                <a:cs typeface="InaiMathi" pitchFamily="2" charset="0"/>
              </a:rPr>
              <a:t> </a:t>
            </a:r>
          </a:p>
          <a:p>
            <a:r>
              <a:rPr lang="en-US" sz="21600" b="1" dirty="0">
                <a:latin typeface="Aldhabi" pitchFamily="2" charset="-78"/>
                <a:cs typeface="Aldhabi" pitchFamily="2" charset="-78"/>
              </a:rPr>
              <a:t>EVALUATING THE ACCURACY OF ARTIFICIAL INTELLIGENCE TO ANSWER LAYPERSONS’ QUESTIONS ABOUT HOME BLOOD PRESSURE MONITORING 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2905340" y="3584799"/>
            <a:ext cx="9344025" cy="253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</a:pPr>
            <a:r>
              <a:rPr lang="en-US" sz="1600" b="1" dirty="0">
                <a:latin typeface="Lucida Bright" panose="02040602050505020304" pitchFamily="18" charset="77"/>
              </a:rPr>
              <a:t>When answering questions related to HPBM, AI platforms are generally accurate and comprehensive but not always concise, comprehensible, or fully aligned with current clinical guidelines.</a:t>
            </a:r>
            <a:endParaRPr lang="en-US" sz="1600" b="1" dirty="0">
              <a:solidFill>
                <a:schemeClr val="accent2">
                  <a:lumMod val="50000"/>
                </a:schemeClr>
              </a:solidFill>
              <a:latin typeface="Lucida Bright" panose="02040602050505020304" pitchFamily="18" charset="77"/>
              <a:cs typeface="Arial" pitchFamily="34" charset="0"/>
            </a:endParaRPr>
          </a:p>
          <a:p>
            <a:pPr marL="285750" lvl="1" indent="-28575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600" dirty="0">
                <a:latin typeface="Lucida Bright" panose="02040602050505020304" pitchFamily="18" charset="77"/>
              </a:rPr>
              <a:t>AI platforms have the potential to be useful patient education tools but with important limitations</a:t>
            </a:r>
          </a:p>
          <a:p>
            <a:pPr marL="285750" lvl="1" indent="-28575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600" dirty="0">
                <a:latin typeface="Lucida Bright" panose="02040602050505020304" pitchFamily="18" charset="77"/>
              </a:rPr>
              <a:t>Responses often aligned with clinical guidelines, but inaccuracies were noted when addressing recently updated recommendations </a:t>
            </a:r>
          </a:p>
          <a:p>
            <a:pPr marL="285750" lvl="1" indent="-28575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600" dirty="0">
                <a:latin typeface="Lucida Bright" panose="02040602050505020304" pitchFamily="18" charset="77"/>
              </a:rPr>
              <a:t>Results reflects a challenge with using AI in context of rapidly evolving field of healthcare, where clinical evidence and guidelines are constantly changing 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351511" y="6422355"/>
            <a:ext cx="9617242" cy="2261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The 2025 American Heart Association/American College of Cardiology (AHA/ACC) Guideline for the Prevention, Detection, Evaluation, and Management of High Blood Pressure in Adults provides updated recommendations for BP management, and is the first major update since 2017.</a:t>
            </a:r>
            <a:r>
              <a:rPr lang="en-US" sz="1400" baseline="300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4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HBPM is a Class 1A recommendation, as it provides a reliable method for assessing BP and is a better predictor of cardiovascular outcomes than office readings (Jones et al, 2025).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Despite benefits, HBPM is underutilized and frequently performed incorrectly, limiting its usefulness. This strategy requires accurate patient education and proper technique to be effective.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In recent years, laypersons have increasingly turned to Artificial Intelligence (AI) platforms such as ChatGPT and Google Gemini for health information.</a:t>
            </a: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69516" y="9147628"/>
            <a:ext cx="9364345" cy="134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Lucida Bright" panose="02040602050505020304" pitchFamily="18" charset="77"/>
            </a:endParaRPr>
          </a:p>
          <a:p>
            <a:pPr algn="ctr"/>
            <a:endParaRPr lang="en-US" sz="1400" dirty="0">
              <a:latin typeface="Lucida Bright" panose="02040602050505020304" pitchFamily="18" charset="77"/>
            </a:endParaRPr>
          </a:p>
          <a:p>
            <a:pPr algn="ctr"/>
            <a:r>
              <a:rPr lang="en-US" sz="1400" dirty="0">
                <a:latin typeface="Lucida Bright" panose="02040602050505020304" pitchFamily="18" charset="77"/>
              </a:rPr>
              <a:t>In adults with or at risk for high BP (</a:t>
            </a:r>
            <a:r>
              <a:rPr lang="en-US" sz="1400" i="1" dirty="0">
                <a:latin typeface="Lucida Bright" panose="02040602050505020304" pitchFamily="18" charset="77"/>
              </a:rPr>
              <a:t>Population</a:t>
            </a:r>
            <a:r>
              <a:rPr lang="en-US" sz="1400" dirty="0">
                <a:latin typeface="Lucida Bright" panose="02040602050505020304" pitchFamily="18" charset="77"/>
              </a:rPr>
              <a:t>), how do AI-generated responses to layperson questions about HBPM (</a:t>
            </a:r>
            <a:r>
              <a:rPr lang="en-US" sz="1400" i="1" dirty="0">
                <a:latin typeface="Lucida Bright" panose="02040602050505020304" pitchFamily="18" charset="77"/>
              </a:rPr>
              <a:t>Intervention</a:t>
            </a:r>
            <a:r>
              <a:rPr lang="en-US" sz="1400" dirty="0">
                <a:latin typeface="Lucida Bright" panose="02040602050505020304" pitchFamily="18" charset="77"/>
              </a:rPr>
              <a:t>), compared to established clinical guidelines (</a:t>
            </a:r>
            <a:r>
              <a:rPr lang="en-US" sz="1400" i="1" dirty="0">
                <a:latin typeface="Lucida Bright" panose="02040602050505020304" pitchFamily="18" charset="77"/>
              </a:rPr>
              <a:t>Comparison</a:t>
            </a:r>
            <a:r>
              <a:rPr lang="en-US" sz="1400" dirty="0">
                <a:latin typeface="Lucida Bright" panose="02040602050505020304" pitchFamily="18" charset="77"/>
              </a:rPr>
              <a:t>), measure in terms of correctness, conciseness, comprehensiveness, and comprehensibility (</a:t>
            </a:r>
            <a:r>
              <a:rPr lang="en-US" sz="1400" i="1" dirty="0">
                <a:latin typeface="Lucida Bright" panose="02040602050505020304" pitchFamily="18" charset="77"/>
              </a:rPr>
              <a:t>Outcomes</a:t>
            </a:r>
            <a:r>
              <a:rPr lang="en-US" sz="1400" dirty="0">
                <a:latin typeface="Lucida Bright" panose="02040602050505020304" pitchFamily="18" charset="77"/>
              </a:rPr>
              <a:t>)?</a:t>
            </a:r>
          </a:p>
          <a:p>
            <a:pPr algn="ctr"/>
            <a:r>
              <a:rPr lang="en-US" sz="1400" b="1" dirty="0">
                <a:latin typeface="Lucida Bright" panose="02040602050505020304" pitchFamily="18" charset="77"/>
              </a:rPr>
              <a:t> </a:t>
            </a:r>
            <a:endParaRPr lang="en-US" sz="1400" dirty="0">
              <a:latin typeface="Lucida Bright" panose="02040602050505020304" pitchFamily="18" charset="77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416559" y="11038758"/>
            <a:ext cx="11763672" cy="393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13294B"/>
              </a:buClr>
              <a:buSzPct val="152000"/>
            </a:pPr>
            <a:r>
              <a:rPr lang="en-US" sz="1400" b="1" cap="all" dirty="0">
                <a:solidFill>
                  <a:srgbClr val="458EC2"/>
                </a:solidFill>
                <a:latin typeface="Lucida Bright" panose="02040602050505020304" pitchFamily="18" charset="77"/>
                <a:ea typeface="Calibri" charset="0"/>
                <a:cs typeface="Calibri" charset="0"/>
              </a:rPr>
              <a:t>Study Design</a:t>
            </a:r>
          </a:p>
          <a:p>
            <a:pPr marL="342900" lvl="1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Quantitative exploratory descriptive study</a:t>
            </a:r>
          </a:p>
          <a:p>
            <a:pPr marL="342900" lvl="1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Evaluated how AI platforms respond to HBPM questions </a:t>
            </a:r>
          </a:p>
          <a:p>
            <a:pPr marL="342900" lvl="1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Responses were scored using the 4 C’s Model (Lautrup et al., 2023).</a:t>
            </a:r>
          </a:p>
          <a:p>
            <a:pPr marL="1570701" lvl="2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Measures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correctness, conciseness, comprehensiveness, and comprehensibility</a:t>
            </a:r>
          </a:p>
          <a:p>
            <a:pPr marL="1570701" lvl="2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Each category was scored using a 5-point Likert scale </a:t>
            </a:r>
          </a:p>
          <a:p>
            <a:pPr marL="342900" lvl="1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Readability assessed using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Flesch-Kincaid Grade Level Score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(FKGL)</a:t>
            </a:r>
          </a:p>
          <a:p>
            <a:pPr marL="342900" lvl="1" indent="-3429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IRB exempt (non-human subjects)</a:t>
            </a:r>
          </a:p>
          <a:p>
            <a:pPr marL="0" lvl="1" defTabSz="3041755" eaLnBrk="0" hangingPunct="0">
              <a:buClr>
                <a:srgbClr val="13294B"/>
              </a:buClr>
              <a:buSzPct val="152000"/>
            </a:pPr>
            <a:r>
              <a:rPr lang="en-US" sz="1400" b="1" cap="all" dirty="0">
                <a:solidFill>
                  <a:srgbClr val="458EC2"/>
                </a:solidFill>
                <a:latin typeface="Lucida Bright" panose="02040602050505020304" pitchFamily="18" charset="77"/>
                <a:ea typeface="Calibri" charset="0"/>
                <a:cs typeface="Calibri" charset="0"/>
              </a:rPr>
              <a:t>Sample </a:t>
            </a:r>
          </a:p>
          <a:p>
            <a:pPr marL="457200" lvl="1" indent="-4572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12 questions developed by the student investigator and thesis advisor based on the 2025 AHA/ACC guidelines</a:t>
            </a:r>
          </a:p>
          <a:p>
            <a:pPr marL="457200" lvl="1" indent="-4572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Each question was input into 3 AI platforms:</a:t>
            </a:r>
          </a:p>
          <a:p>
            <a:pPr marL="0" lvl="1" defTabSz="3041755" eaLnBrk="0" hangingPunct="0">
              <a:buClr>
                <a:srgbClr val="13294B"/>
              </a:buClr>
              <a:buSzPct val="152000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        1. ChatGPT (Free)</a:t>
            </a:r>
            <a:b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</a:b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        2. ChatGPT Plus ($20/month subscription)</a:t>
            </a:r>
          </a:p>
          <a:p>
            <a:pPr marL="0" lvl="1" defTabSz="3041755" eaLnBrk="0" hangingPunct="0">
              <a:buClr>
                <a:srgbClr val="13294B"/>
              </a:buClr>
              <a:buSzPct val="152000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        3. Google Gemini (Free)</a:t>
            </a:r>
          </a:p>
          <a:p>
            <a:pPr marL="0" lvl="1" defTabSz="3041755" eaLnBrk="0" hangingPunct="0">
              <a:buClr>
                <a:srgbClr val="13294B"/>
              </a:buClr>
              <a:buSzPct val="152000"/>
            </a:pPr>
            <a:r>
              <a:rPr lang="en-US" sz="1400" b="1" cap="all" dirty="0">
                <a:solidFill>
                  <a:srgbClr val="458EC2"/>
                </a:solidFill>
                <a:latin typeface="Lucida Bright" panose="02040602050505020304" pitchFamily="18" charset="77"/>
                <a:ea typeface="Calibri" charset="0"/>
                <a:cs typeface="Calibri" charset="0"/>
              </a:rPr>
              <a:t>Data analysis 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Lucida Bright" panose="02040602050505020304" pitchFamily="18" charset="77"/>
              <a:cs typeface="Arial" pitchFamily="34" charset="0"/>
            </a:endParaRPr>
          </a:p>
          <a:p>
            <a:pPr marL="457200" lvl="1" indent="-4572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36 total responses were generated and evaluated separately by the student investigator and thesis advisor.</a:t>
            </a:r>
          </a:p>
          <a:p>
            <a:pPr marL="457200" lvl="1" indent="-457200" defTabSz="3041755" eaLnBrk="0" hangingPunct="0">
              <a:buClr>
                <a:srgbClr val="13294B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Lucida Bright" panose="02040602050505020304" pitchFamily="18" charset="77"/>
                <a:cs typeface="Arial" pitchFamily="34" charset="0"/>
              </a:rPr>
              <a:t>4C’s Model and FKGL scores were assigned to each response. Discussion occurred until consensus regarding scoring was met. Scores were then reported as means (M) and standard deviations (SD).  </a:t>
            </a:r>
            <a:endParaRPr lang="en-US" sz="140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948D8-E6A8-E031-659C-3AFBF4A884E9}"/>
              </a:ext>
            </a:extLst>
          </p:cNvPr>
          <p:cNvSpPr txBox="1"/>
          <p:nvPr/>
        </p:nvSpPr>
        <p:spPr>
          <a:xfrm>
            <a:off x="467767" y="2876454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09EB21-E986-7FDF-DF57-FE5407CF9D5C}"/>
              </a:ext>
            </a:extLst>
          </p:cNvPr>
          <p:cNvSpPr txBox="1"/>
          <p:nvPr/>
        </p:nvSpPr>
        <p:spPr>
          <a:xfrm>
            <a:off x="488087" y="5638309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BACKGROUND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37F436-6FD3-E650-455E-0F1F793B8D05}"/>
              </a:ext>
            </a:extLst>
          </p:cNvPr>
          <p:cNvSpPr txBox="1"/>
          <p:nvPr/>
        </p:nvSpPr>
        <p:spPr>
          <a:xfrm>
            <a:off x="457200" y="8741810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RESEARCH QUESTION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54270B-2424-B5FB-02F1-96A6DB890837}"/>
              </a:ext>
            </a:extLst>
          </p:cNvPr>
          <p:cNvSpPr txBox="1"/>
          <p:nvPr/>
        </p:nvSpPr>
        <p:spPr>
          <a:xfrm>
            <a:off x="423518" y="10443718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METHODS  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7E0E2CDF-D3BE-C9A2-955E-AFCA5B3FDABB}"/>
              </a:ext>
            </a:extLst>
          </p:cNvPr>
          <p:cNvSpPr/>
          <p:nvPr/>
        </p:nvSpPr>
        <p:spPr>
          <a:xfrm>
            <a:off x="55627" y="15128570"/>
            <a:ext cx="3033800" cy="22916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B32798-4DC6-E387-1D9D-25DC5882C40C}"/>
              </a:ext>
            </a:extLst>
          </p:cNvPr>
          <p:cNvSpPr txBox="1"/>
          <p:nvPr/>
        </p:nvSpPr>
        <p:spPr>
          <a:xfrm>
            <a:off x="34677" y="15827001"/>
            <a:ext cx="29419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endParaRPr lang="en-US" sz="1400" b="1" dirty="0">
              <a:latin typeface="Lucida Bright" panose="02040602050505020304" pitchFamily="18" charset="77"/>
            </a:endParaRPr>
          </a:p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1400" dirty="0">
                <a:latin typeface="Lucida Bright" panose="02040602050505020304" pitchFamily="18" charset="77"/>
              </a:rPr>
              <a:t>12 HBPM questions developed </a:t>
            </a:r>
          </a:p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1400" dirty="0">
                <a:latin typeface="Lucida Bright" panose="02040602050505020304" pitchFamily="18" charset="77"/>
              </a:rPr>
              <a:t>related to BP categories, device selection, patient preparation, positioning, measurement frequency, and guidance on when to contact a clinician.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F08661B-198D-BC19-75EE-E6DF1D8D8B8C}"/>
              </a:ext>
            </a:extLst>
          </p:cNvPr>
          <p:cNvSpPr txBox="1"/>
          <p:nvPr/>
        </p:nvSpPr>
        <p:spPr>
          <a:xfrm>
            <a:off x="12698280" y="2836233"/>
            <a:ext cx="9344025" cy="584775"/>
          </a:xfrm>
          <a:prstGeom prst="rect">
            <a:avLst/>
          </a:prstGeom>
          <a:solidFill>
            <a:srgbClr val="13294B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2D4DB4F-6251-04EC-5109-309EB2E6DE0E}"/>
              </a:ext>
            </a:extLst>
          </p:cNvPr>
          <p:cNvSpPr txBox="1"/>
          <p:nvPr/>
        </p:nvSpPr>
        <p:spPr>
          <a:xfrm>
            <a:off x="22870784" y="2827773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695E2E5-B733-257C-4661-5CE029F957F2}"/>
              </a:ext>
            </a:extLst>
          </p:cNvPr>
          <p:cNvSpPr txBox="1"/>
          <p:nvPr/>
        </p:nvSpPr>
        <p:spPr>
          <a:xfrm>
            <a:off x="23211841" y="10307249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IMPLICATIONS </a:t>
            </a: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BC2978C2-616C-450F-9C79-E8543A326149}"/>
              </a:ext>
            </a:extLst>
          </p:cNvPr>
          <p:cNvSpPr txBox="1"/>
          <p:nvPr/>
        </p:nvSpPr>
        <p:spPr>
          <a:xfrm>
            <a:off x="12695142" y="8473141"/>
            <a:ext cx="4044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ucida Bright" panose="02040602050505020304" pitchFamily="18" charset="77"/>
              </a:rPr>
              <a:t>Average Mean Score: </a:t>
            </a:r>
            <a:r>
              <a:rPr lang="en-US" sz="1400" dirty="0">
                <a:latin typeface="Lucida Bright" panose="02040602050505020304" pitchFamily="18" charset="77"/>
              </a:rPr>
              <a:t>4.14 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Highest: </a:t>
            </a:r>
            <a:r>
              <a:rPr lang="en-US" sz="1400" dirty="0">
                <a:latin typeface="Lucida Bright" panose="02040602050505020304" pitchFamily="18" charset="77"/>
              </a:rPr>
              <a:t>Google Gemini (</a:t>
            </a:r>
            <a:r>
              <a:rPr lang="en-US" sz="1400" i="1" dirty="0">
                <a:latin typeface="Lucida Bright" panose="02040602050505020304" pitchFamily="18" charset="77"/>
              </a:rPr>
              <a:t>M = 4.50) 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Lowest: </a:t>
            </a:r>
            <a:r>
              <a:rPr lang="en-US" sz="1400" dirty="0">
                <a:latin typeface="Lucida Bright" panose="02040602050505020304" pitchFamily="18" charset="77"/>
              </a:rPr>
              <a:t>ChatGPT Plus (</a:t>
            </a:r>
            <a:r>
              <a:rPr lang="en-US" sz="1400" i="1" dirty="0">
                <a:latin typeface="Lucida Bright" panose="02040602050505020304" pitchFamily="18" charset="77"/>
              </a:rPr>
              <a:t>M = 3.92) </a:t>
            </a:r>
          </a:p>
          <a:p>
            <a:endParaRPr lang="en-US" sz="1400" i="1" dirty="0">
              <a:latin typeface="Lucida Bright" panose="02040602050505020304" pitchFamily="18" charset="77"/>
            </a:endParaRPr>
          </a:p>
        </p:txBody>
      </p:sp>
      <p:sp>
        <p:nvSpPr>
          <p:cNvPr id="1035" name="TextBox 1034">
            <a:extLst>
              <a:ext uri="{FF2B5EF4-FFF2-40B4-BE49-F238E27FC236}">
                <a16:creationId xmlns:a16="http://schemas.microsoft.com/office/drawing/2014/main" id="{901E450D-A522-EABC-921B-557366F15ADE}"/>
              </a:ext>
            </a:extLst>
          </p:cNvPr>
          <p:cNvSpPr txBox="1"/>
          <p:nvPr/>
        </p:nvSpPr>
        <p:spPr>
          <a:xfrm>
            <a:off x="12695142" y="8071652"/>
            <a:ext cx="4047904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CORRECT  </a:t>
            </a:r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17ECB7DB-D8C7-4807-96F4-AE15785F0BEC}"/>
              </a:ext>
            </a:extLst>
          </p:cNvPr>
          <p:cNvSpPr txBox="1"/>
          <p:nvPr/>
        </p:nvSpPr>
        <p:spPr>
          <a:xfrm>
            <a:off x="17927895" y="8093311"/>
            <a:ext cx="4047904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CONCISE  </a:t>
            </a:r>
          </a:p>
        </p:txBody>
      </p:sp>
      <p:sp>
        <p:nvSpPr>
          <p:cNvPr id="1037" name="TextBox 1036">
            <a:extLst>
              <a:ext uri="{FF2B5EF4-FFF2-40B4-BE49-F238E27FC236}">
                <a16:creationId xmlns:a16="http://schemas.microsoft.com/office/drawing/2014/main" id="{55D7EA96-BE7E-B999-02E0-19990E0D096C}"/>
              </a:ext>
            </a:extLst>
          </p:cNvPr>
          <p:cNvSpPr txBox="1"/>
          <p:nvPr/>
        </p:nvSpPr>
        <p:spPr>
          <a:xfrm>
            <a:off x="17994401" y="11429036"/>
            <a:ext cx="4044766" cy="40011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COMPREHENSIBILE   </a:t>
            </a:r>
          </a:p>
        </p:txBody>
      </p:sp>
      <p:sp>
        <p:nvSpPr>
          <p:cNvPr id="1038" name="TextBox 1037">
            <a:extLst>
              <a:ext uri="{FF2B5EF4-FFF2-40B4-BE49-F238E27FC236}">
                <a16:creationId xmlns:a16="http://schemas.microsoft.com/office/drawing/2014/main" id="{7CA7A359-3693-20A0-5D08-35A1EEADCFA3}"/>
              </a:ext>
            </a:extLst>
          </p:cNvPr>
          <p:cNvSpPr txBox="1"/>
          <p:nvPr/>
        </p:nvSpPr>
        <p:spPr>
          <a:xfrm>
            <a:off x="12695142" y="11429036"/>
            <a:ext cx="4047904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COMPREHENSIVE  </a:t>
            </a:r>
          </a:p>
        </p:txBody>
      </p:sp>
      <p:sp>
        <p:nvSpPr>
          <p:cNvPr id="1039" name="TextBox 1038">
            <a:extLst>
              <a:ext uri="{FF2B5EF4-FFF2-40B4-BE49-F238E27FC236}">
                <a16:creationId xmlns:a16="http://schemas.microsoft.com/office/drawing/2014/main" id="{0323F411-3BBC-185A-4A3A-25B4A10012A0}"/>
              </a:ext>
            </a:extLst>
          </p:cNvPr>
          <p:cNvSpPr txBox="1"/>
          <p:nvPr/>
        </p:nvSpPr>
        <p:spPr>
          <a:xfrm>
            <a:off x="15605194" y="14212993"/>
            <a:ext cx="3565767" cy="400110"/>
          </a:xfrm>
          <a:prstGeom prst="rect">
            <a:avLst/>
          </a:prstGeom>
          <a:solidFill>
            <a:srgbClr val="13294B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READABILITY   </a:t>
            </a:r>
          </a:p>
        </p:txBody>
      </p:sp>
      <p:graphicFrame>
        <p:nvGraphicFramePr>
          <p:cNvPr id="1044" name="Chart 1043">
            <a:extLst>
              <a:ext uri="{FF2B5EF4-FFF2-40B4-BE49-F238E27FC236}">
                <a16:creationId xmlns:a16="http://schemas.microsoft.com/office/drawing/2014/main" id="{CA0BDB79-D816-F628-86C9-AB42C68A59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9840945"/>
              </p:ext>
            </p:extLst>
          </p:nvPr>
        </p:nvGraphicFramePr>
        <p:xfrm>
          <a:off x="12698279" y="3409316"/>
          <a:ext cx="9344026" cy="4569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45" name="TextBox 1044">
            <a:extLst>
              <a:ext uri="{FF2B5EF4-FFF2-40B4-BE49-F238E27FC236}">
                <a16:creationId xmlns:a16="http://schemas.microsoft.com/office/drawing/2014/main" id="{C7A26F32-0191-8182-9A6A-6F4BEE00D709}"/>
              </a:ext>
            </a:extLst>
          </p:cNvPr>
          <p:cNvSpPr txBox="1"/>
          <p:nvPr/>
        </p:nvSpPr>
        <p:spPr>
          <a:xfrm>
            <a:off x="12695141" y="9339506"/>
            <a:ext cx="453740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Most responses accurate; minor inaccuracies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75% Google Gemini responses scored 5/5 </a:t>
            </a:r>
          </a:p>
          <a:p>
            <a:pPr marL="285750" lvl="0" indent="-285750">
              <a:buFont typeface="Wingdings" pitchFamily="2" charset="2"/>
              <a:buChar char="Ø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Common inaccuracies included recommending cuffless devices &amp; using incorrect terminology </a:t>
            </a: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(e.g.,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hypertensive crisis vs. emergency) </a:t>
            </a: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A6DDC89C-5692-35DF-6071-A1D163E499BD}"/>
              </a:ext>
            </a:extLst>
          </p:cNvPr>
          <p:cNvSpPr txBox="1"/>
          <p:nvPr/>
        </p:nvSpPr>
        <p:spPr>
          <a:xfrm>
            <a:off x="17994399" y="11829146"/>
            <a:ext cx="4044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ucida Bright" panose="02040602050505020304" pitchFamily="18" charset="77"/>
              </a:rPr>
              <a:t>Average Mean Score: </a:t>
            </a:r>
            <a:r>
              <a:rPr lang="en-US" sz="1400" dirty="0">
                <a:latin typeface="Lucida Bright" panose="02040602050505020304" pitchFamily="18" charset="77"/>
              </a:rPr>
              <a:t>3.92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Highest: </a:t>
            </a:r>
            <a:r>
              <a:rPr lang="en-US" sz="1400" dirty="0">
                <a:latin typeface="Lucida Bright" panose="02040602050505020304" pitchFamily="18" charset="77"/>
              </a:rPr>
              <a:t>ChatGPT (</a:t>
            </a:r>
            <a:r>
              <a:rPr lang="en-US" sz="1400" i="1" dirty="0">
                <a:latin typeface="Lucida Bright" panose="02040602050505020304" pitchFamily="18" charset="77"/>
              </a:rPr>
              <a:t>M=4.08)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Lowest: </a:t>
            </a:r>
            <a:r>
              <a:rPr lang="en-US" sz="1400" dirty="0">
                <a:latin typeface="Lucida Bright" panose="02040602050505020304" pitchFamily="18" charset="77"/>
              </a:rPr>
              <a:t>Google Gemini (</a:t>
            </a:r>
            <a:r>
              <a:rPr lang="en-US" sz="1400" i="1" dirty="0">
                <a:latin typeface="Lucida Bright" panose="02040602050505020304" pitchFamily="18" charset="77"/>
              </a:rPr>
              <a:t>M = 3.75)</a:t>
            </a:r>
          </a:p>
          <a:p>
            <a:endParaRPr lang="en-US" sz="1400" i="1" dirty="0">
              <a:latin typeface="Lucida Bright" panose="02040602050505020304" pitchFamily="18" charset="77"/>
            </a:endParaRP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3B4B7F98-8279-E19A-A1B3-89FACEF3ADE4}"/>
              </a:ext>
            </a:extLst>
          </p:cNvPr>
          <p:cNvSpPr txBox="1"/>
          <p:nvPr/>
        </p:nvSpPr>
        <p:spPr>
          <a:xfrm>
            <a:off x="17927896" y="9339506"/>
            <a:ext cx="453740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Lowest performing category 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Several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 lengthy responses; could shorten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About half included additional tables, images, and external links 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High comprehensiveness contributed to reduced conciseness 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4DF0AD52-6446-671E-4A7C-49170BDA05B7}"/>
              </a:ext>
            </a:extLst>
          </p:cNvPr>
          <p:cNvSpPr txBox="1"/>
          <p:nvPr/>
        </p:nvSpPr>
        <p:spPr>
          <a:xfrm>
            <a:off x="17931032" y="8480365"/>
            <a:ext cx="4044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ucida Bright" panose="02040602050505020304" pitchFamily="18" charset="77"/>
              </a:rPr>
              <a:t>Average Mean Score: </a:t>
            </a:r>
            <a:r>
              <a:rPr lang="en-US" sz="1400" dirty="0">
                <a:latin typeface="Lucida Bright" panose="02040602050505020304" pitchFamily="18" charset="77"/>
              </a:rPr>
              <a:t>3.47 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Highest: </a:t>
            </a:r>
            <a:r>
              <a:rPr lang="en-US" sz="1400" dirty="0">
                <a:latin typeface="Lucida Bright" panose="02040602050505020304" pitchFamily="18" charset="77"/>
              </a:rPr>
              <a:t>ChatGPT &amp; Google Gemini (</a:t>
            </a:r>
            <a:r>
              <a:rPr lang="en-US" sz="1400" i="1" dirty="0">
                <a:latin typeface="Lucida Bright" panose="02040602050505020304" pitchFamily="18" charset="77"/>
              </a:rPr>
              <a:t>M=3.50)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Lowest: </a:t>
            </a:r>
            <a:r>
              <a:rPr lang="en-US" sz="1400" dirty="0">
                <a:latin typeface="Lucida Bright" panose="02040602050505020304" pitchFamily="18" charset="77"/>
              </a:rPr>
              <a:t>ChatGPT Plus (</a:t>
            </a:r>
            <a:r>
              <a:rPr lang="en-US" sz="1400" i="1" dirty="0">
                <a:latin typeface="Lucida Bright" panose="02040602050505020304" pitchFamily="18" charset="77"/>
              </a:rPr>
              <a:t>M = 3.42)</a:t>
            </a:r>
          </a:p>
          <a:p>
            <a:endParaRPr lang="en-US" sz="1400" i="1" dirty="0">
              <a:latin typeface="Lucida Bright" panose="02040602050505020304" pitchFamily="18" charset="77"/>
            </a:endParaRP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931DDFDF-CC67-407F-E254-40B2E4A4199B}"/>
              </a:ext>
            </a:extLst>
          </p:cNvPr>
          <p:cNvSpPr txBox="1"/>
          <p:nvPr/>
        </p:nvSpPr>
        <p:spPr>
          <a:xfrm>
            <a:off x="12698279" y="11854182"/>
            <a:ext cx="4044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ucida Bright" panose="02040602050505020304" pitchFamily="18" charset="77"/>
              </a:rPr>
              <a:t>Average Mean Score: </a:t>
            </a:r>
            <a:r>
              <a:rPr lang="en-US" sz="1400" dirty="0">
                <a:latin typeface="Lucida Bright" panose="02040602050505020304" pitchFamily="18" charset="77"/>
              </a:rPr>
              <a:t>4.92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Highest: </a:t>
            </a:r>
            <a:r>
              <a:rPr lang="en-US" sz="1400" dirty="0">
                <a:latin typeface="Lucida Bright" panose="02040602050505020304" pitchFamily="18" charset="77"/>
              </a:rPr>
              <a:t>ChatGPT &amp; Google Gemini (</a:t>
            </a:r>
            <a:r>
              <a:rPr lang="en-US" sz="1400" i="1" dirty="0">
                <a:latin typeface="Lucida Bright" panose="02040602050505020304" pitchFamily="18" charset="77"/>
              </a:rPr>
              <a:t>M=5)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Lowest: </a:t>
            </a:r>
            <a:r>
              <a:rPr lang="en-US" sz="1400" dirty="0">
                <a:latin typeface="Lucida Bright" panose="02040602050505020304" pitchFamily="18" charset="77"/>
              </a:rPr>
              <a:t>ChatGPT Plus (</a:t>
            </a:r>
            <a:r>
              <a:rPr lang="en-US" sz="1400" i="1" dirty="0">
                <a:latin typeface="Lucida Bright" panose="02040602050505020304" pitchFamily="18" charset="77"/>
              </a:rPr>
              <a:t>M = 4.75)</a:t>
            </a:r>
          </a:p>
          <a:p>
            <a:endParaRPr lang="en-US" sz="1400" i="1" dirty="0">
              <a:latin typeface="Lucida Bright" panose="02040602050505020304" pitchFamily="18" charset="77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55" name="Chart 1054">
                <a:extLst>
                  <a:ext uri="{FF2B5EF4-FFF2-40B4-BE49-F238E27FC236}">
                    <a16:creationId xmlns:a16="http://schemas.microsoft.com/office/drawing/2014/main" id="{89AB9F5F-1C40-F9A9-ED87-C7516D7A93C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026123199"/>
                  </p:ext>
                </p:extLst>
              </p:nvPr>
            </p:nvGraphicFramePr>
            <p:xfrm>
              <a:off x="16411940" y="14738445"/>
              <a:ext cx="6398507" cy="274684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055" name="Chart 1054">
                <a:extLst>
                  <a:ext uri="{FF2B5EF4-FFF2-40B4-BE49-F238E27FC236}">
                    <a16:creationId xmlns:a16="http://schemas.microsoft.com/office/drawing/2014/main" id="{89AB9F5F-1C40-F9A9-ED87-C7516D7A93C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6411940" y="14738445"/>
                <a:ext cx="6398507" cy="2746845"/>
              </a:xfrm>
              <a:prstGeom prst="rect">
                <a:avLst/>
              </a:prstGeom>
            </p:spPr>
          </p:pic>
        </mc:Fallback>
      </mc:AlternateContent>
      <p:sp>
        <p:nvSpPr>
          <p:cNvPr id="1056" name="TextBox 1055">
            <a:extLst>
              <a:ext uri="{FF2B5EF4-FFF2-40B4-BE49-F238E27FC236}">
                <a16:creationId xmlns:a16="http://schemas.microsoft.com/office/drawing/2014/main" id="{35064C40-0B80-D5C2-5DEE-DCA6F9231913}"/>
              </a:ext>
            </a:extLst>
          </p:cNvPr>
          <p:cNvSpPr txBox="1"/>
          <p:nvPr/>
        </p:nvSpPr>
        <p:spPr>
          <a:xfrm>
            <a:off x="12720582" y="12666991"/>
            <a:ext cx="453740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Highest</a:t>
            </a: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 performing category</a:t>
            </a:r>
          </a:p>
          <a:p>
            <a:pPr marL="285750" lvl="0" indent="-285750">
              <a:buFont typeface="Wingdings" pitchFamily="2" charset="2"/>
              <a:buChar char="Ø"/>
              <a:defRPr/>
            </a:pP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92% of responses across platforms received a perfect score of 5 </a:t>
            </a:r>
          </a:p>
          <a:p>
            <a:pPr marL="285750" lvl="0" indent="-285750">
              <a:buFont typeface="Wingdings" pitchFamily="2" charset="2"/>
              <a:buChar char="Ø"/>
              <a:defRPr/>
            </a:pP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Responses consistently addressed all aspects of the question, even the more esoteric ones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233D"/>
              </a:solidFill>
              <a:effectLst/>
              <a:uLnTx/>
              <a:uFillTx/>
              <a:latin typeface="Lucida Bright" panose="02040602050505020304" pitchFamily="18" charset="77"/>
              <a:ea typeface="+mn-ea"/>
              <a:cs typeface="+mn-cs"/>
            </a:endParaRPr>
          </a:p>
        </p:txBody>
      </p:sp>
      <p:sp>
        <p:nvSpPr>
          <p:cNvPr id="1060" name="TextBox 1059">
            <a:extLst>
              <a:ext uri="{FF2B5EF4-FFF2-40B4-BE49-F238E27FC236}">
                <a16:creationId xmlns:a16="http://schemas.microsoft.com/office/drawing/2014/main" id="{8E877477-78F5-4927-79DB-F1CE62C21F82}"/>
              </a:ext>
            </a:extLst>
          </p:cNvPr>
          <p:cNvSpPr txBox="1"/>
          <p:nvPr/>
        </p:nvSpPr>
        <p:spPr>
          <a:xfrm>
            <a:off x="17907504" y="12685310"/>
            <a:ext cx="4537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Second-lowest performing category 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Generally clear answers that could be clarified and/or simplified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Many responses used technical terminology that might not be easily understood by laypersons </a:t>
            </a:r>
          </a:p>
        </p:txBody>
      </p:sp>
      <p:sp>
        <p:nvSpPr>
          <p:cNvPr id="1063" name="TextBox 1062">
            <a:extLst>
              <a:ext uri="{FF2B5EF4-FFF2-40B4-BE49-F238E27FC236}">
                <a16:creationId xmlns:a16="http://schemas.microsoft.com/office/drawing/2014/main" id="{4DE0CE72-1F11-8C0E-5842-B4C97AD1ED04}"/>
              </a:ext>
            </a:extLst>
          </p:cNvPr>
          <p:cNvSpPr txBox="1"/>
          <p:nvPr/>
        </p:nvSpPr>
        <p:spPr>
          <a:xfrm>
            <a:off x="12794689" y="14763950"/>
            <a:ext cx="4631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ucida Bright" panose="02040602050505020304" pitchFamily="18" charset="77"/>
              </a:rPr>
              <a:t>Average Grade Level: </a:t>
            </a:r>
            <a:r>
              <a:rPr lang="en-US" sz="1400" dirty="0">
                <a:latin typeface="Lucida Bright" panose="02040602050505020304" pitchFamily="18" charset="77"/>
              </a:rPr>
              <a:t>6</a:t>
            </a:r>
            <a:r>
              <a:rPr lang="en-US" sz="1400" baseline="30000" dirty="0">
                <a:latin typeface="Lucida Bright" panose="02040602050505020304" pitchFamily="18" charset="77"/>
              </a:rPr>
              <a:t>th</a:t>
            </a:r>
            <a:r>
              <a:rPr lang="en-US" sz="1400" dirty="0">
                <a:latin typeface="Lucida Bright" panose="02040602050505020304" pitchFamily="18" charset="77"/>
              </a:rPr>
              <a:t>-7</a:t>
            </a:r>
            <a:r>
              <a:rPr lang="en-US" sz="1400" baseline="30000" dirty="0">
                <a:latin typeface="Lucida Bright" panose="02040602050505020304" pitchFamily="18" charset="77"/>
              </a:rPr>
              <a:t>th</a:t>
            </a:r>
            <a:r>
              <a:rPr lang="en-US" sz="1400" dirty="0">
                <a:latin typeface="Lucida Bright" panose="02040602050505020304" pitchFamily="18" charset="77"/>
              </a:rPr>
              <a:t> Grade 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Highest: </a:t>
            </a:r>
            <a:r>
              <a:rPr lang="en-US" sz="1400" dirty="0">
                <a:latin typeface="Lucida Bright" panose="02040602050505020304" pitchFamily="18" charset="77"/>
              </a:rPr>
              <a:t>Google Gemini (</a:t>
            </a:r>
            <a:r>
              <a:rPr lang="en-US" sz="1400" i="1" dirty="0">
                <a:latin typeface="Lucida Bright" panose="02040602050505020304" pitchFamily="18" charset="77"/>
              </a:rPr>
              <a:t>M=7.31)</a:t>
            </a:r>
          </a:p>
          <a:p>
            <a:r>
              <a:rPr lang="en-US" sz="1400" b="1" dirty="0">
                <a:latin typeface="Lucida Bright" panose="02040602050505020304" pitchFamily="18" charset="77"/>
              </a:rPr>
              <a:t>Lowest: </a:t>
            </a:r>
            <a:r>
              <a:rPr lang="en-US" sz="1400" dirty="0">
                <a:latin typeface="Lucida Bright" panose="02040602050505020304" pitchFamily="18" charset="77"/>
              </a:rPr>
              <a:t>ChatGPT Plus (</a:t>
            </a:r>
            <a:r>
              <a:rPr lang="en-US" sz="1400" i="1" dirty="0">
                <a:latin typeface="Lucida Bright" panose="02040602050505020304" pitchFamily="18" charset="77"/>
              </a:rPr>
              <a:t>M = 6.47)</a:t>
            </a:r>
          </a:p>
          <a:p>
            <a:endParaRPr lang="en-US" sz="1400" i="1" dirty="0">
              <a:latin typeface="Lucida Bright" panose="02040602050505020304" pitchFamily="18" charset="77"/>
            </a:endParaRPr>
          </a:p>
        </p:txBody>
      </p:sp>
      <p:sp>
        <p:nvSpPr>
          <p:cNvPr id="1064" name="TextBox 1063">
            <a:extLst>
              <a:ext uri="{FF2B5EF4-FFF2-40B4-BE49-F238E27FC236}">
                <a16:creationId xmlns:a16="http://schemas.microsoft.com/office/drawing/2014/main" id="{68043EDB-325E-6C42-46BA-5FC1DC6D9B5D}"/>
              </a:ext>
            </a:extLst>
          </p:cNvPr>
          <p:cNvSpPr txBox="1"/>
          <p:nvPr/>
        </p:nvSpPr>
        <p:spPr>
          <a:xfrm>
            <a:off x="12802885" y="15606999"/>
            <a:ext cx="374241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Responses ranged from 3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rd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 to 10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th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 grade level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Some responses exceeded the recommended </a:t>
            </a:r>
            <a:r>
              <a:rPr lang="en-US" sz="1400" u="sng" dirty="0">
                <a:solidFill>
                  <a:srgbClr val="00233D"/>
                </a:solidFill>
                <a:latin typeface="Lucida Bright" panose="02040602050505020304" pitchFamily="18" charset="77"/>
              </a:rPr>
              <a:t>&lt;</a:t>
            </a: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 6</a:t>
            </a:r>
            <a:r>
              <a:rPr lang="en-US" sz="1400" baseline="30000" dirty="0">
                <a:solidFill>
                  <a:srgbClr val="00233D"/>
                </a:solidFill>
                <a:latin typeface="Lucida Bright" panose="02040602050505020304" pitchFamily="18" charset="77"/>
              </a:rPr>
              <a:t>th</a:t>
            </a: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 grade level (Wasir et al., 2023)</a:t>
            </a:r>
          </a:p>
          <a:p>
            <a:pPr marL="285750" marR="0" lvl="0" indent="-285750" algn="l" defTabSz="2501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33D"/>
                </a:solidFill>
                <a:effectLst/>
                <a:uLnTx/>
                <a:uFillTx/>
                <a:latin typeface="Lucida Bright" panose="02040602050505020304" pitchFamily="18" charset="77"/>
                <a:ea typeface="+mn-ea"/>
                <a:cs typeface="+mn-cs"/>
              </a:rPr>
              <a:t>Higher readability scores l</a:t>
            </a:r>
            <a:r>
              <a:rPr lang="en-US" sz="1400" dirty="0">
                <a:solidFill>
                  <a:srgbClr val="00233D"/>
                </a:solidFill>
                <a:latin typeface="Lucida Bright" panose="02040602050505020304" pitchFamily="18" charset="77"/>
              </a:rPr>
              <a:t>inked to longer and more complex responses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233D"/>
              </a:solidFill>
              <a:effectLst/>
              <a:uLnTx/>
              <a:uFillTx/>
              <a:latin typeface="Lucida Bright" panose="02040602050505020304" pitchFamily="18" charset="77"/>
              <a:ea typeface="+mn-ea"/>
              <a:cs typeface="+mn-cs"/>
            </a:endParaRPr>
          </a:p>
        </p:txBody>
      </p:sp>
      <p:sp>
        <p:nvSpPr>
          <p:cNvPr id="1076" name="TextBox 1075">
            <a:extLst>
              <a:ext uri="{FF2B5EF4-FFF2-40B4-BE49-F238E27FC236}">
                <a16:creationId xmlns:a16="http://schemas.microsoft.com/office/drawing/2014/main" id="{923C010A-C6CB-13BA-8985-48768DBD7231}"/>
              </a:ext>
            </a:extLst>
          </p:cNvPr>
          <p:cNvSpPr txBox="1"/>
          <p:nvPr/>
        </p:nvSpPr>
        <p:spPr>
          <a:xfrm>
            <a:off x="10193549" y="3839701"/>
            <a:ext cx="168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Lucida Bright" panose="02040602050505020304" pitchFamily="18" charset="77"/>
              </a:rPr>
              <a:t>IMPACTS OF HYPERTENSION</a:t>
            </a:r>
          </a:p>
        </p:txBody>
      </p:sp>
      <p:sp>
        <p:nvSpPr>
          <p:cNvPr id="1082" name="TextBox 1081">
            <a:extLst>
              <a:ext uri="{FF2B5EF4-FFF2-40B4-BE49-F238E27FC236}">
                <a16:creationId xmlns:a16="http://schemas.microsoft.com/office/drawing/2014/main" id="{A66BACC5-2512-36D0-07ED-3A1C6B5501AD}"/>
              </a:ext>
            </a:extLst>
          </p:cNvPr>
          <p:cNvSpPr txBox="1"/>
          <p:nvPr/>
        </p:nvSpPr>
        <p:spPr>
          <a:xfrm>
            <a:off x="22905340" y="6186929"/>
            <a:ext cx="480568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en-US" sz="1600" dirty="0">
                <a:latin typeface="Lucida Bright" panose="02040602050505020304" pitchFamily="18" charset="77"/>
              </a:rPr>
              <a:t>Responses demonstrated high correctness (accuracy) and comprehensiveness </a:t>
            </a: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en-US" sz="1600" dirty="0">
                <a:latin typeface="Lucida Bright" panose="02040602050505020304" pitchFamily="18" charset="77"/>
              </a:rPr>
              <a:t>Complete and detailed responses were produced for most questions </a:t>
            </a: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en-US" sz="1600" dirty="0">
                <a:latin typeface="Lucida Bright" panose="02040602050505020304" pitchFamily="18" charset="77"/>
              </a:rPr>
              <a:t>Performance was consistent across platforms; no major differences between free vs. paid tools</a:t>
            </a: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en-US" sz="1600" dirty="0">
                <a:latin typeface="Lucida Bright" panose="02040602050505020304" pitchFamily="18" charset="77"/>
              </a:rPr>
              <a:t>Results align with previous research investigating AI responses to laypersons' medical questions. </a:t>
            </a: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endParaRPr lang="en-US" sz="1400" dirty="0">
              <a:latin typeface="Lucida Bright" panose="02040602050505020304" pitchFamily="18" charset="77"/>
            </a:endParaRP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endParaRPr lang="en-US" sz="1400" dirty="0">
              <a:latin typeface="Lucida Bright" panose="02040602050505020304" pitchFamily="18" charset="77"/>
            </a:endParaRPr>
          </a:p>
          <a:p>
            <a:pPr>
              <a:buClr>
                <a:srgbClr val="00B050"/>
              </a:buClr>
            </a:pPr>
            <a:endParaRPr lang="en-US" sz="1400" dirty="0">
              <a:latin typeface="Lucida Bright" panose="02040602050505020304" pitchFamily="18" charset="77"/>
            </a:endParaRPr>
          </a:p>
          <a:p>
            <a:pPr>
              <a:buClr>
                <a:srgbClr val="00B050"/>
              </a:buClr>
            </a:pPr>
            <a:endParaRPr lang="en-US" sz="1400" dirty="0">
              <a:latin typeface="Lucida Bright" panose="02040602050505020304" pitchFamily="18" charset="77"/>
            </a:endParaRPr>
          </a:p>
          <a:p>
            <a:pPr>
              <a:buClr>
                <a:srgbClr val="00B050"/>
              </a:buClr>
            </a:pPr>
            <a:endParaRPr lang="en-US" sz="1400" dirty="0">
              <a:latin typeface="Lucida Bright" panose="02040602050505020304" pitchFamily="18" charset="77"/>
            </a:endParaRPr>
          </a:p>
        </p:txBody>
      </p:sp>
      <p:sp>
        <p:nvSpPr>
          <p:cNvPr id="1084" name="TextBox 1083">
            <a:extLst>
              <a:ext uri="{FF2B5EF4-FFF2-40B4-BE49-F238E27FC236}">
                <a16:creationId xmlns:a16="http://schemas.microsoft.com/office/drawing/2014/main" id="{1F711132-71AF-70EE-4AC4-C2295E1F1B30}"/>
              </a:ext>
            </a:extLst>
          </p:cNvPr>
          <p:cNvSpPr txBox="1"/>
          <p:nvPr/>
        </p:nvSpPr>
        <p:spPr>
          <a:xfrm>
            <a:off x="27696605" y="5960235"/>
            <a:ext cx="521790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System Font Regular"/>
              <a:buChar char="X"/>
            </a:pPr>
            <a:endParaRPr lang="en-US" sz="1400" dirty="0">
              <a:latin typeface="Lucida Bright" panose="02040602050505020304" pitchFamily="18" charset="77"/>
            </a:endParaRPr>
          </a:p>
          <a:p>
            <a:pPr marL="285750" indent="-285750">
              <a:buClr>
                <a:srgbClr val="C00000"/>
              </a:buClr>
              <a:buFont typeface="System Font Regular"/>
              <a:buChar char="X"/>
            </a:pPr>
            <a:r>
              <a:rPr lang="en-US" sz="1600" dirty="0">
                <a:latin typeface="Lucida Bright" panose="02040602050505020304" pitchFamily="18" charset="77"/>
              </a:rPr>
              <a:t>Responses were often lengthy and complex, limiting their usefulness for laypersons </a:t>
            </a:r>
          </a:p>
          <a:p>
            <a:pPr marL="285750" indent="-285750">
              <a:buClr>
                <a:srgbClr val="C00000"/>
              </a:buClr>
              <a:buFont typeface="System Font Regular"/>
              <a:buChar char="X"/>
            </a:pPr>
            <a:r>
              <a:rPr lang="en-US" sz="1600" dirty="0">
                <a:latin typeface="Lucida Bright" panose="02040602050505020304" pitchFamily="18" charset="77"/>
              </a:rPr>
              <a:t>Higher reading levels and technical language may reduce accessibility, particularly for individuals with lower health literacy </a:t>
            </a:r>
          </a:p>
          <a:p>
            <a:pPr marL="285750" indent="-285750">
              <a:buClr>
                <a:srgbClr val="C00000"/>
              </a:buClr>
              <a:buFont typeface="System Font Regular"/>
              <a:buChar char="X"/>
            </a:pPr>
            <a:r>
              <a:rPr lang="en-US" sz="1600" dirty="0">
                <a:latin typeface="Lucida Bright" panose="02040602050505020304" pitchFamily="18" charset="77"/>
              </a:rPr>
              <a:t>Inaccuracies noted in responses regarding updated BP categories and guidance on when to seek care highlight risks in clinical decision-making </a:t>
            </a:r>
          </a:p>
          <a:p>
            <a:pPr marL="285750" indent="-285750">
              <a:buClr>
                <a:srgbClr val="C00000"/>
              </a:buClr>
              <a:buFont typeface="System Font Regular"/>
              <a:buChar char="X"/>
            </a:pPr>
            <a:r>
              <a:rPr lang="en-US" sz="1600" dirty="0">
                <a:latin typeface="Lucida Bright" panose="02040602050505020304" pitchFamily="18" charset="77"/>
              </a:rPr>
              <a:t>Failure to clearly distinguish between conditions requiring urgent vs routine care may cause lead to delayed care or overutilization of healthcare resources </a:t>
            </a:r>
          </a:p>
          <a:p>
            <a:pPr marL="285750" indent="-285750">
              <a:buClr>
                <a:srgbClr val="C00000"/>
              </a:buClr>
              <a:buFont typeface="System Font Regular"/>
              <a:buChar char="X"/>
            </a:pPr>
            <a:endParaRPr lang="en-US" sz="1600" dirty="0">
              <a:latin typeface="Lucida Bright" panose="02040602050505020304" pitchFamily="18" charset="77"/>
            </a:endParaRPr>
          </a:p>
          <a:p>
            <a:endParaRPr lang="en-US" sz="1600" dirty="0">
              <a:latin typeface="Lucida Bright" panose="02040602050505020304" pitchFamily="18" charset="77"/>
            </a:endParaRPr>
          </a:p>
          <a:p>
            <a:pPr marL="285750" indent="-285750">
              <a:buFont typeface="System Font Regular"/>
              <a:buChar char="X"/>
            </a:pPr>
            <a:endParaRPr lang="en-US" sz="1400" dirty="0">
              <a:latin typeface="Lucida Bright" panose="02040602050505020304" pitchFamily="18" charset="77"/>
            </a:endParaRPr>
          </a:p>
        </p:txBody>
      </p:sp>
      <p:sp>
        <p:nvSpPr>
          <p:cNvPr id="1094" name="TextBox 1093">
            <a:extLst>
              <a:ext uri="{FF2B5EF4-FFF2-40B4-BE49-F238E27FC236}">
                <a16:creationId xmlns:a16="http://schemas.microsoft.com/office/drawing/2014/main" id="{7F0CF92A-E125-F291-F0DA-DCA3C31D560C}"/>
              </a:ext>
            </a:extLst>
          </p:cNvPr>
          <p:cNvSpPr txBox="1"/>
          <p:nvPr/>
        </p:nvSpPr>
        <p:spPr>
          <a:xfrm>
            <a:off x="23127959" y="9434472"/>
            <a:ext cx="95689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Lucida Bright" panose="02040602050505020304" pitchFamily="18" charset="77"/>
              </a:rPr>
              <a:t>AI platforms may serve as an accessible tool to support patient learning and self-care, but they should be viewed as a supplementary resource that supports, rather than replaces, guidance from healthcare professionals.</a:t>
            </a:r>
          </a:p>
        </p:txBody>
      </p:sp>
      <p:sp>
        <p:nvSpPr>
          <p:cNvPr id="1095" name="TextBox 1094">
            <a:extLst>
              <a:ext uri="{FF2B5EF4-FFF2-40B4-BE49-F238E27FC236}">
                <a16:creationId xmlns:a16="http://schemas.microsoft.com/office/drawing/2014/main" id="{B23027CC-9FF4-CC3E-E5CB-B9FC5C795B64}"/>
              </a:ext>
            </a:extLst>
          </p:cNvPr>
          <p:cNvSpPr txBox="1"/>
          <p:nvPr/>
        </p:nvSpPr>
        <p:spPr>
          <a:xfrm>
            <a:off x="23510820" y="11608887"/>
            <a:ext cx="2015054" cy="707886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</a:rPr>
              <a:t>NURSING EDUCATION</a:t>
            </a:r>
          </a:p>
        </p:txBody>
      </p:sp>
      <p:sp>
        <p:nvSpPr>
          <p:cNvPr id="1099" name="TextBox 1098">
            <a:extLst>
              <a:ext uri="{FF2B5EF4-FFF2-40B4-BE49-F238E27FC236}">
                <a16:creationId xmlns:a16="http://schemas.microsoft.com/office/drawing/2014/main" id="{192F46CB-22DC-2938-4483-CD2AB06A38FB}"/>
              </a:ext>
            </a:extLst>
          </p:cNvPr>
          <p:cNvSpPr txBox="1"/>
          <p:nvPr/>
        </p:nvSpPr>
        <p:spPr>
          <a:xfrm>
            <a:off x="23510820" y="12722493"/>
            <a:ext cx="2015054" cy="707886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</a:rPr>
              <a:t>NURSING PRACTICE </a:t>
            </a:r>
          </a:p>
        </p:txBody>
      </p:sp>
      <p:sp>
        <p:nvSpPr>
          <p:cNvPr id="1100" name="TextBox 1099">
            <a:extLst>
              <a:ext uri="{FF2B5EF4-FFF2-40B4-BE49-F238E27FC236}">
                <a16:creationId xmlns:a16="http://schemas.microsoft.com/office/drawing/2014/main" id="{3C67F50D-2876-4D8B-1B97-704691DA0A1B}"/>
              </a:ext>
            </a:extLst>
          </p:cNvPr>
          <p:cNvSpPr txBox="1"/>
          <p:nvPr/>
        </p:nvSpPr>
        <p:spPr>
          <a:xfrm>
            <a:off x="23521921" y="13977675"/>
            <a:ext cx="2015054" cy="707886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Lucida Bright" panose="02040602050505020304" pitchFamily="18" charset="77"/>
              </a:rPr>
              <a:t>NURSING RESEARCH</a:t>
            </a:r>
          </a:p>
        </p:txBody>
      </p:sp>
      <p:pic>
        <p:nvPicPr>
          <p:cNvPr id="1104" name="Graphic 1103" descr="Classroom outline">
            <a:extLst>
              <a:ext uri="{FF2B5EF4-FFF2-40B4-BE49-F238E27FC236}">
                <a16:creationId xmlns:a16="http://schemas.microsoft.com/office/drawing/2014/main" id="{D7533665-69C3-BA3E-BE95-0E09BCD7341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5561999" y="11513879"/>
            <a:ext cx="914400" cy="914400"/>
          </a:xfrm>
          <a:prstGeom prst="rect">
            <a:avLst/>
          </a:prstGeom>
        </p:spPr>
      </p:pic>
      <p:pic>
        <p:nvPicPr>
          <p:cNvPr id="1106" name="Graphic 1105" descr="Stethoscope outline">
            <a:extLst>
              <a:ext uri="{FF2B5EF4-FFF2-40B4-BE49-F238E27FC236}">
                <a16:creationId xmlns:a16="http://schemas.microsoft.com/office/drawing/2014/main" id="{745D79E0-F6BB-6F6C-BCF5-DCC7C65F94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5561999" y="12722493"/>
            <a:ext cx="914400" cy="914400"/>
          </a:xfrm>
          <a:prstGeom prst="rect">
            <a:avLst/>
          </a:prstGeom>
        </p:spPr>
      </p:pic>
      <p:pic>
        <p:nvPicPr>
          <p:cNvPr id="1108" name="Graphic 1107" descr="Microscope outline">
            <a:extLst>
              <a:ext uri="{FF2B5EF4-FFF2-40B4-BE49-F238E27FC236}">
                <a16:creationId xmlns:a16="http://schemas.microsoft.com/office/drawing/2014/main" id="{9D301D79-4DA7-B058-17DB-4DB89CEBB59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5526879" y="13818932"/>
            <a:ext cx="914400" cy="914400"/>
          </a:xfrm>
          <a:prstGeom prst="rect">
            <a:avLst/>
          </a:prstGeom>
        </p:spPr>
      </p:pic>
      <p:sp>
        <p:nvSpPr>
          <p:cNvPr id="1109" name="Right Arrow 1108">
            <a:extLst>
              <a:ext uri="{FF2B5EF4-FFF2-40B4-BE49-F238E27FC236}">
                <a16:creationId xmlns:a16="http://schemas.microsoft.com/office/drawing/2014/main" id="{45FF87D9-E6E9-3A37-9D96-BE94662C7CE0}"/>
              </a:ext>
            </a:extLst>
          </p:cNvPr>
          <p:cNvSpPr/>
          <p:nvPr/>
        </p:nvSpPr>
        <p:spPr>
          <a:xfrm>
            <a:off x="26441280" y="11746897"/>
            <a:ext cx="883403" cy="353943"/>
          </a:xfrm>
          <a:prstGeom prst="rightArrow">
            <a:avLst/>
          </a:prstGeom>
          <a:solidFill>
            <a:srgbClr val="1329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0" name="Right Arrow 1109">
            <a:extLst>
              <a:ext uri="{FF2B5EF4-FFF2-40B4-BE49-F238E27FC236}">
                <a16:creationId xmlns:a16="http://schemas.microsoft.com/office/drawing/2014/main" id="{10671EB5-BCA3-F050-F1AB-E08A2240894A}"/>
              </a:ext>
            </a:extLst>
          </p:cNvPr>
          <p:cNvSpPr/>
          <p:nvPr/>
        </p:nvSpPr>
        <p:spPr>
          <a:xfrm>
            <a:off x="26441279" y="14062167"/>
            <a:ext cx="883403" cy="353943"/>
          </a:xfrm>
          <a:prstGeom prst="rightArrow">
            <a:avLst/>
          </a:prstGeom>
          <a:solidFill>
            <a:srgbClr val="1329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1" name="Right Arrow 1110">
            <a:extLst>
              <a:ext uri="{FF2B5EF4-FFF2-40B4-BE49-F238E27FC236}">
                <a16:creationId xmlns:a16="http://schemas.microsoft.com/office/drawing/2014/main" id="{3F75654A-CE9F-C40C-CA9F-8F929256DC09}"/>
              </a:ext>
            </a:extLst>
          </p:cNvPr>
          <p:cNvSpPr/>
          <p:nvPr/>
        </p:nvSpPr>
        <p:spPr>
          <a:xfrm>
            <a:off x="26441279" y="12904532"/>
            <a:ext cx="883403" cy="353943"/>
          </a:xfrm>
          <a:prstGeom prst="rightArrow">
            <a:avLst/>
          </a:prstGeom>
          <a:solidFill>
            <a:srgbClr val="1329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4" name="Rounded Rectangle 1113">
            <a:extLst>
              <a:ext uri="{FF2B5EF4-FFF2-40B4-BE49-F238E27FC236}">
                <a16:creationId xmlns:a16="http://schemas.microsoft.com/office/drawing/2014/main" id="{6062E0D0-7389-0718-2110-4367B71A6FD5}"/>
              </a:ext>
            </a:extLst>
          </p:cNvPr>
          <p:cNvSpPr/>
          <p:nvPr/>
        </p:nvSpPr>
        <p:spPr>
          <a:xfrm>
            <a:off x="27657274" y="12545329"/>
            <a:ext cx="4814709" cy="913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Bright" panose="02040602050505020304" pitchFamily="18" charset="77"/>
              </a:rPr>
              <a:t>Nurses must verify and clarify AI-generated health information to ensure safe and accurate HBPM and other self-care practices </a:t>
            </a:r>
          </a:p>
        </p:txBody>
      </p:sp>
      <p:sp>
        <p:nvSpPr>
          <p:cNvPr id="1115" name="Rounded Rectangle 1114">
            <a:extLst>
              <a:ext uri="{FF2B5EF4-FFF2-40B4-BE49-F238E27FC236}">
                <a16:creationId xmlns:a16="http://schemas.microsoft.com/office/drawing/2014/main" id="{F5A001B1-52A7-360D-C080-F444ACB436FC}"/>
              </a:ext>
            </a:extLst>
          </p:cNvPr>
          <p:cNvSpPr/>
          <p:nvPr/>
        </p:nvSpPr>
        <p:spPr>
          <a:xfrm>
            <a:off x="27657276" y="11467110"/>
            <a:ext cx="4814709" cy="913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Bright" panose="02040602050505020304" pitchFamily="18" charset="77"/>
              </a:rPr>
              <a:t>As lifelong learners, nurses must stay abreast of current guidelines to recognize &amp; address any misinformation AI or other online resources may provide </a:t>
            </a:r>
          </a:p>
        </p:txBody>
      </p:sp>
      <p:sp>
        <p:nvSpPr>
          <p:cNvPr id="1121" name="Rounded Rectangle 1120">
            <a:extLst>
              <a:ext uri="{FF2B5EF4-FFF2-40B4-BE49-F238E27FC236}">
                <a16:creationId xmlns:a16="http://schemas.microsoft.com/office/drawing/2014/main" id="{433015D7-7D4C-E495-5FA1-B35621DAA9C9}"/>
              </a:ext>
            </a:extLst>
          </p:cNvPr>
          <p:cNvSpPr/>
          <p:nvPr/>
        </p:nvSpPr>
        <p:spPr>
          <a:xfrm>
            <a:off x="27657274" y="13819813"/>
            <a:ext cx="4814709" cy="913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Bright" panose="02040602050505020304" pitchFamily="18" charset="77"/>
              </a:rPr>
              <a:t>Future research should continue to evaluate AI as a patient education tool to guide future development of tools that better support laypersons </a:t>
            </a:r>
            <a:r>
              <a:rPr lang="en-US" sz="1400" dirty="0">
                <a:latin typeface="Lucida Bright" panose="02040602050505020304" pitchFamily="18" charset="77"/>
              </a:rPr>
              <a:t>understanding and self-care practices.</a:t>
            </a:r>
          </a:p>
        </p:txBody>
      </p:sp>
      <p:pic>
        <p:nvPicPr>
          <p:cNvPr id="1141" name="Graphic 1140" descr="Checklist with solid fill">
            <a:extLst>
              <a:ext uri="{FF2B5EF4-FFF2-40B4-BE49-F238E27FC236}">
                <a16:creationId xmlns:a16="http://schemas.microsoft.com/office/drawing/2014/main" id="{0C7C605E-FD77-42F4-745D-F3E854079B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19249" y="15128570"/>
            <a:ext cx="914400" cy="1019441"/>
          </a:xfrm>
          <a:prstGeom prst="rect">
            <a:avLst/>
          </a:prstGeom>
        </p:spPr>
      </p:pic>
      <p:sp>
        <p:nvSpPr>
          <p:cNvPr id="1148" name="Rounded Rectangle 1147">
            <a:extLst>
              <a:ext uri="{FF2B5EF4-FFF2-40B4-BE49-F238E27FC236}">
                <a16:creationId xmlns:a16="http://schemas.microsoft.com/office/drawing/2014/main" id="{CD4D1FC5-535A-7D26-317C-29167A4CAABA}"/>
              </a:ext>
            </a:extLst>
          </p:cNvPr>
          <p:cNvSpPr/>
          <p:nvPr/>
        </p:nvSpPr>
        <p:spPr>
          <a:xfrm>
            <a:off x="3143972" y="15163110"/>
            <a:ext cx="3033800" cy="22916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9" name="TextBox 1148">
            <a:extLst>
              <a:ext uri="{FF2B5EF4-FFF2-40B4-BE49-F238E27FC236}">
                <a16:creationId xmlns:a16="http://schemas.microsoft.com/office/drawing/2014/main" id="{E73598B9-8429-E0E5-33BB-CC2263C0637B}"/>
              </a:ext>
            </a:extLst>
          </p:cNvPr>
          <p:cNvSpPr txBox="1"/>
          <p:nvPr/>
        </p:nvSpPr>
        <p:spPr>
          <a:xfrm>
            <a:off x="3307244" y="16348478"/>
            <a:ext cx="2819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ucida Bright" panose="02040602050505020304" pitchFamily="18" charset="77"/>
              </a:rPr>
              <a:t>Questions were entered into ChatGPT, ChatGPT Plus ($), &amp; Google Gemini, and responses were collected.</a:t>
            </a:r>
          </a:p>
        </p:txBody>
      </p:sp>
      <p:pic>
        <p:nvPicPr>
          <p:cNvPr id="1147" name="Picture 30" descr="Gemini Logo PNG (Free Download)">
            <a:extLst>
              <a:ext uri="{FF2B5EF4-FFF2-40B4-BE49-F238E27FC236}">
                <a16:creationId xmlns:a16="http://schemas.microsoft.com/office/drawing/2014/main" id="{7723C69D-3AF4-0B30-DE0E-BFB0FE730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118" y="15241003"/>
            <a:ext cx="974389" cy="97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2" name="Picture 24" descr="Chatgpt Logo Stock Illustrations – 433 Chatgpt Logo Stock ...">
            <a:extLst>
              <a:ext uri="{FF2B5EF4-FFF2-40B4-BE49-F238E27FC236}">
                <a16:creationId xmlns:a16="http://schemas.microsoft.com/office/drawing/2014/main" id="{AEBEA767-B8BD-7FDC-67EE-FDFC718AB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939" y="15503562"/>
            <a:ext cx="687301" cy="61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3" name="Picture 26" descr="subscribe or upgrade to ChatGPT Plus ...">
            <a:extLst>
              <a:ext uri="{FF2B5EF4-FFF2-40B4-BE49-F238E27FC236}">
                <a16:creationId xmlns:a16="http://schemas.microsoft.com/office/drawing/2014/main" id="{CA799631-31F8-FB75-568A-4792026FA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30" y="15547265"/>
            <a:ext cx="629025" cy="60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0" name="Rounded Rectangle 1149">
            <a:extLst>
              <a:ext uri="{FF2B5EF4-FFF2-40B4-BE49-F238E27FC236}">
                <a16:creationId xmlns:a16="http://schemas.microsoft.com/office/drawing/2014/main" id="{7D036FE8-7A3F-D0EB-8E58-F17E24956153}"/>
              </a:ext>
            </a:extLst>
          </p:cNvPr>
          <p:cNvSpPr/>
          <p:nvPr/>
        </p:nvSpPr>
        <p:spPr>
          <a:xfrm>
            <a:off x="6231639" y="15135769"/>
            <a:ext cx="3033800" cy="22916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1" name="TextBox 1150">
            <a:extLst>
              <a:ext uri="{FF2B5EF4-FFF2-40B4-BE49-F238E27FC236}">
                <a16:creationId xmlns:a16="http://schemas.microsoft.com/office/drawing/2014/main" id="{4C2EDDAB-4758-0DBD-6A9F-779D3C335C0A}"/>
              </a:ext>
            </a:extLst>
          </p:cNvPr>
          <p:cNvSpPr txBox="1"/>
          <p:nvPr/>
        </p:nvSpPr>
        <p:spPr>
          <a:xfrm>
            <a:off x="6413094" y="16388383"/>
            <a:ext cx="2819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ucida Bright" panose="02040602050505020304" pitchFamily="18" charset="77"/>
              </a:rPr>
              <a:t>Student investigator and thesis advisor independently evaluated responses using 4 C’s criteria </a:t>
            </a:r>
          </a:p>
        </p:txBody>
      </p:sp>
      <p:sp>
        <p:nvSpPr>
          <p:cNvPr id="1152" name="Rounded Rectangle 1151">
            <a:extLst>
              <a:ext uri="{FF2B5EF4-FFF2-40B4-BE49-F238E27FC236}">
                <a16:creationId xmlns:a16="http://schemas.microsoft.com/office/drawing/2014/main" id="{EA1E45E1-684E-CE64-8E02-EC8C1D4E069F}"/>
              </a:ext>
            </a:extLst>
          </p:cNvPr>
          <p:cNvSpPr/>
          <p:nvPr/>
        </p:nvSpPr>
        <p:spPr>
          <a:xfrm>
            <a:off x="9299530" y="15099108"/>
            <a:ext cx="3033800" cy="22916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4" name="TextBox 1153">
            <a:extLst>
              <a:ext uri="{FF2B5EF4-FFF2-40B4-BE49-F238E27FC236}">
                <a16:creationId xmlns:a16="http://schemas.microsoft.com/office/drawing/2014/main" id="{03AB2D3A-0B84-9289-A12E-E38BA08D5E86}"/>
              </a:ext>
            </a:extLst>
          </p:cNvPr>
          <p:cNvSpPr txBox="1"/>
          <p:nvPr/>
        </p:nvSpPr>
        <p:spPr>
          <a:xfrm>
            <a:off x="9339230" y="16563921"/>
            <a:ext cx="3033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ucida Bright" panose="02040602050505020304" pitchFamily="18" charset="77"/>
              </a:rPr>
              <a:t>Data analyzed using descriptive statistics (M± SD)</a:t>
            </a:r>
          </a:p>
        </p:txBody>
      </p:sp>
      <p:pic>
        <p:nvPicPr>
          <p:cNvPr id="1146" name="Graphic 1145" descr="Bar chart with solid fill">
            <a:extLst>
              <a:ext uri="{FF2B5EF4-FFF2-40B4-BE49-F238E27FC236}">
                <a16:creationId xmlns:a16="http://schemas.microsoft.com/office/drawing/2014/main" id="{55172E77-E3A8-7582-A4CE-E5D647D321C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260614" y="15205650"/>
            <a:ext cx="1247648" cy="1247648"/>
          </a:xfrm>
          <a:prstGeom prst="rect">
            <a:avLst/>
          </a:prstGeom>
        </p:spPr>
      </p:pic>
      <p:pic>
        <p:nvPicPr>
          <p:cNvPr id="1159" name="Graphic 1158" descr="Doctor female with solid fill">
            <a:extLst>
              <a:ext uri="{FF2B5EF4-FFF2-40B4-BE49-F238E27FC236}">
                <a16:creationId xmlns:a16="http://schemas.microsoft.com/office/drawing/2014/main" id="{5234464F-1049-2001-8427-32A80D78DE5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394196" y="15205650"/>
            <a:ext cx="1214189" cy="1214189"/>
          </a:xfrm>
          <a:prstGeom prst="rect">
            <a:avLst/>
          </a:prstGeom>
        </p:spPr>
      </p:pic>
      <p:pic>
        <p:nvPicPr>
          <p:cNvPr id="1160" name="Graphic 1159" descr="Doctor female with solid fill">
            <a:extLst>
              <a:ext uri="{FF2B5EF4-FFF2-40B4-BE49-F238E27FC236}">
                <a16:creationId xmlns:a16="http://schemas.microsoft.com/office/drawing/2014/main" id="{72A3368B-64E3-5781-3E34-89B2E07233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950537" y="15230073"/>
            <a:ext cx="1214189" cy="1214189"/>
          </a:xfrm>
          <a:prstGeom prst="rect">
            <a:avLst/>
          </a:prstGeom>
        </p:spPr>
      </p:pic>
      <p:sp>
        <p:nvSpPr>
          <p:cNvPr id="1167" name="TextBox 1166">
            <a:extLst>
              <a:ext uri="{FF2B5EF4-FFF2-40B4-BE49-F238E27FC236}">
                <a16:creationId xmlns:a16="http://schemas.microsoft.com/office/drawing/2014/main" id="{049B0397-95F1-3F87-DD58-BC1314A0E309}"/>
              </a:ext>
            </a:extLst>
          </p:cNvPr>
          <p:cNvSpPr txBox="1"/>
          <p:nvPr/>
        </p:nvSpPr>
        <p:spPr>
          <a:xfrm>
            <a:off x="13309974" y="18124374"/>
            <a:ext cx="1172197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Bright" panose="02040602050505020304" pitchFamily="18" charset="77"/>
                <a:cs typeface="Times New Roman" panose="02020603050405020304" pitchFamily="18" charset="0"/>
              </a:rPr>
              <a:t> </a:t>
            </a:r>
          </a:p>
          <a:p>
            <a:r>
              <a:rPr lang="en-US" sz="1600" b="1" i="1" dirty="0">
                <a:solidFill>
                  <a:schemeClr val="bg1"/>
                </a:solidFill>
                <a:latin typeface="Lucida Bright" panose="02040602050505020304" pitchFamily="18" charset="77"/>
                <a:cs typeface="Times New Roman" panose="02020603050405020304" pitchFamily="18" charset="0"/>
              </a:rPr>
              <a:t>This project was supported by the Honors Undergraduate Research Fund administered by Honors Carolina</a:t>
            </a:r>
            <a:r>
              <a:rPr lang="en-US" sz="1400" i="1" dirty="0">
                <a:latin typeface="Lucida Bright" panose="02040602050505020304" pitchFamily="18" charset="77"/>
                <a:cs typeface="Times New Roman" panose="02020603050405020304" pitchFamily="18" charset="0"/>
              </a:rPr>
              <a:t>.</a:t>
            </a:r>
          </a:p>
          <a:p>
            <a:endParaRPr lang="en-US" sz="1400" i="1" dirty="0">
              <a:latin typeface="Lucida Bright" panose="02040602050505020304" pitchFamily="18" charset="77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DE05E0-DE1F-6CD1-0B21-36A618B73396}"/>
              </a:ext>
            </a:extLst>
          </p:cNvPr>
          <p:cNvSpPr txBox="1"/>
          <p:nvPr/>
        </p:nvSpPr>
        <p:spPr>
          <a:xfrm>
            <a:off x="23127960" y="15076089"/>
            <a:ext cx="9344025" cy="584775"/>
          </a:xfrm>
          <a:prstGeom prst="rect">
            <a:avLst/>
          </a:prstGeom>
          <a:solidFill>
            <a:srgbClr val="7BAFD4"/>
          </a:solidFill>
        </p:spPr>
        <p:txBody>
          <a:bodyPr wrap="square" rtlCol="0">
            <a:spAutoFit/>
          </a:bodyPr>
          <a:lstStyle/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200" b="1" dirty="0">
                <a:solidFill>
                  <a:schemeClr val="bg1"/>
                </a:solidFill>
                <a:latin typeface="Lucida Bright" panose="02040602050505020304" pitchFamily="18" charset="77"/>
                <a:ea typeface="Baskerville" panose="02020502070401020303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850DEE-F4B9-EBD4-A759-129E695110DD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6829396" y="15865925"/>
            <a:ext cx="1655755" cy="161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661623"/>
      </p:ext>
    </p:extLst>
  </p:cSld>
  <p:clrMapOvr>
    <a:masterClrMapping/>
  </p:clrMapOvr>
</p:sld>
</file>

<file path=ppt/theme/theme1.xml><?xml version="1.0" encoding="utf-8"?>
<a:theme xmlns:a="http://schemas.openxmlformats.org/drawingml/2006/main" name="SON Stnd 1">
  <a:themeElements>
    <a:clrScheme name="SON Color Palette">
      <a:dk1>
        <a:srgbClr val="00233D"/>
      </a:dk1>
      <a:lt1>
        <a:srgbClr val="FFFFFF"/>
      </a:lt1>
      <a:dk2>
        <a:srgbClr val="7BAFD4"/>
      </a:dk2>
      <a:lt2>
        <a:srgbClr val="BED6DB"/>
      </a:lt2>
      <a:accent1>
        <a:srgbClr val="003150"/>
      </a:accent1>
      <a:accent2>
        <a:srgbClr val="A5ACAF"/>
      </a:accent2>
      <a:accent3>
        <a:srgbClr val="A5D867"/>
      </a:accent3>
      <a:accent4>
        <a:srgbClr val="E4D5D3"/>
      </a:accent4>
      <a:accent5>
        <a:srgbClr val="D6938A"/>
      </a:accent5>
      <a:accent6>
        <a:srgbClr val="EDE8C4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4" id="{2F98C1D4-AA61-414F-A71A-E1D2E2B59454}" vid="{36018F3F-CBFC-554A-8218-D144B00F11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9859A42727E84CAE3BC9F4C3190CFD" ma:contentTypeVersion="3" ma:contentTypeDescription="Create a new document." ma:contentTypeScope="" ma:versionID="7fa629632a3e2f2e015b0af768f89ad2">
  <xsd:schema xmlns:xsd="http://www.w3.org/2001/XMLSchema" xmlns:xs="http://www.w3.org/2001/XMLSchema" xmlns:p="http://schemas.microsoft.com/office/2006/metadata/properties" xmlns:ns2="b728e02d-9ae8-4f14-8123-c5291f222428" targetNamespace="http://schemas.microsoft.com/office/2006/metadata/properties" ma:root="true" ma:fieldsID="2807bba0651698545f7a066dd4f179d1" ns2:_="">
    <xsd:import namespace="b728e02d-9ae8-4f14-8123-c5291f2224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8e02d-9ae8-4f14-8123-c5291f2224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0D432A-9D28-4694-B827-1DFDC8E4D643}">
  <ds:schemaRefs>
    <ds:schemaRef ds:uri="7e86d7e4-945d-43a1-8828-bce84e7da02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df628f5-26fc-432c-986f-cf366109a24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26351A6-DF17-4B52-8919-114A6A14E797}"/>
</file>

<file path=customXml/itemProps3.xml><?xml version="1.0" encoding="utf-8"?>
<ds:datastoreItem xmlns:ds="http://schemas.openxmlformats.org/officeDocument/2006/customXml" ds:itemID="{465B03D7-8640-4F97-8473-8B56730881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SON 72x42 3 column poster - 2026</Template>
  <TotalTime>1830</TotalTime>
  <Words>1284</Words>
  <Application>Microsoft Macintosh PowerPoint</Application>
  <PresentationFormat>Custom</PresentationFormat>
  <Paragraphs>112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Aldhabi</vt:lpstr>
      <vt:lpstr>Arial</vt:lpstr>
      <vt:lpstr>Calibri</vt:lpstr>
      <vt:lpstr>Georgia</vt:lpstr>
      <vt:lpstr>Lucida Bright</vt:lpstr>
      <vt:lpstr>Open Sans</vt:lpstr>
      <vt:lpstr>System Font Regular</vt:lpstr>
      <vt:lpstr>Times New Roman</vt:lpstr>
      <vt:lpstr>Wingdings</vt:lpstr>
      <vt:lpstr>SON Stnd 1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Davis, Suja</dc:creator>
  <cp:lastModifiedBy>Tobias, Alaisha Irene</cp:lastModifiedBy>
  <cp:revision>11</cp:revision>
  <dcterms:created xsi:type="dcterms:W3CDTF">2026-04-07T16:58:54Z</dcterms:created>
  <dcterms:modified xsi:type="dcterms:W3CDTF">2026-04-15T00:40:51Z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0x010100AB9859A42727E84CAE3BC9F4C3190CFD</vt:lpwstr>
  </property>
  <property fmtid="{D5CDD505-2E9C-101B-9397-08002B2CF9AE}" pid="3" name="data-panorama-remediation-history">
    <vt:lpwstr>[{"pageNumber":0,"geomIndex":131,"lastGeomIndex":144,"textElement":"Author’s Name","tableIndex":-1,"rowIndex":-1,"cellIndex":-1,"fontColor":"#458ec2","identifiers":{"PARAGRAPH_ID":"2","RUN_ID":"0","SLIDE_ID":"0"},"issueDetails":{"luminance25":"1.0","isHeader":"true","luminance75":"1.0","textColor":"7bafd4"},"issueTypeId":"LowContrastIssue:PPTX","dismiss":false,"pageNumbers":[1],"coordinatesList":[[1152.18994140625,181.5799560546875,292.6800537109375,18.09000015258789]]},{"pageNumber":0,"geomIndex":154,"lastGeomIndex":174,"textElement":"Result Section Heads","tableIndex":-1,"rowIndex":-1,"cellIndex":-1,"fontColor":"#458ec2","identifiers":{"PARAGRAPH_ID":"4","RUN_ID":"0","SLIDE_ID":"0"},"issueDetails":{"luminance25":"1.0","isHeader":"true","luminance75":"1.0","textColor":"7bafd4"},"issueTypeId":"LowContrastIssue:PPTX","dismiss":false,"pageNumbers":[1],"coordinatesList":[[884.3300170898438,445.3199462890625,271.01629638671875,13.979999542236328]]},{"pageNumber":0,"geomIndex":809,"lastGeomIndex":821,"textElement":"Study Design","tableIndex":-1,"rowIndex":-1,"cellIndex":-1,"fontColor":"#458ec2","identifiers":{"PARAGRAPH_ID":"15","RUN_ID":"0","SLIDE_ID":"0"},"issueDetails":{"luminance25":"1.0","isHeader":"true","luminance75":"1.0","textColor":"7bafd4"},"issueTypeId":"LowContrastIssue:PPTX","dismiss":false,"pageNumbers":[1],"coordinatesList":[[40.12799835205078,789.1400146484375,173.46382904052734,13.979999542236328]]},{"pageNumber":0,"geomIndex":939,"lastGeomIndex":945,"textElement":"Sample","tableIndex":-1,"rowIndex":-1,"cellIndex":-1,"fontColor":"#458ec2","identifiers":{"PARAGRAPH_ID":"18","RUN_ID":"0","SLIDE_ID":"0"},"issueDetails":{"luminance25":"1.0","isHeader":"true","luminance75":"1.0","textColor":"7bafd4"},"issueTypeId":"LowContrastIssue:PPTX","dismiss":false,"pageNumbers":[1],"coordinatesList":[[40.12799835205078,909.1400146484375,98.8115005493164,13.991999626159668]]},{"pageNumber":0,"geomIndex":1007,"lastGeomIndex":1026,"textElement":"Other Section Heads","tableIndex":-1,"rowIndex":-1,"cellIndex":-1,"fontColor":"#458ec2","identifiers":{"PARAGRAPH_ID":"21","RUN_ID":"0","SLIDE_ID":"0"},"issueDetails":{"luminance25":"1.0","isHeader":"true","luminance75":"1.0","textColor":"7bafd4"},"issueTypeId":"LowContrastIssue:PPTX","dismiss":false,"pageNumbers":[1],"coordinatesList":[[40.12799835205078,1043.570068359375,272.13472747802734,13.979999542236328]]},{"isReadingOrderVerified":"true","pageNumber":0,"geomIndex":-1,"issueTypeId":"ReadingOrderIssue:PPTX","dismiss":false,"pageNumbers":[1],"coordinatesList":[[10.0,10.0,2.0,2.0]]}]</vt:lpwstr>
  </property>
  <property fmtid="{D5CDD505-2E9C-101B-9397-08002B2CF9AE}" pid="4" name="ReadingOrderVerifiedPages">
    <vt:lpwstr>1</vt:lpwstr>
  </property>
</Properties>
</file>