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4"/>
  </p:sldMasterIdLst>
  <p:notesMasterIdLst>
    <p:notesMasterId r:id="rId6"/>
  </p:notesMasterIdLst>
  <p:sldIdLst>
    <p:sldId id="256" r:id="rId5"/>
  </p:sldIdLst>
  <p:sldSz cx="32918400" cy="19202400"/>
  <p:notesSz cx="6858000" cy="9144000"/>
  <p:defaultTextStyle>
    <a:defPPr>
      <a:defRPr lang="en-US"/>
    </a:defPPr>
    <a:lvl1pPr marL="0" algn="l" defTabSz="2501798" rtl="0" eaLnBrk="1" latinLnBrk="0" hangingPunct="1">
      <a:defRPr sz="4925" kern="1200">
        <a:solidFill>
          <a:schemeClr val="tx1"/>
        </a:solidFill>
        <a:latin typeface="+mn-lt"/>
        <a:ea typeface="+mn-ea"/>
        <a:cs typeface="+mn-cs"/>
      </a:defRPr>
    </a:lvl1pPr>
    <a:lvl2pPr marL="1250899" algn="l" defTabSz="2501798" rtl="0" eaLnBrk="1" latinLnBrk="0" hangingPunct="1">
      <a:defRPr sz="4925" kern="1200">
        <a:solidFill>
          <a:schemeClr val="tx1"/>
        </a:solidFill>
        <a:latin typeface="+mn-lt"/>
        <a:ea typeface="+mn-ea"/>
        <a:cs typeface="+mn-cs"/>
      </a:defRPr>
    </a:lvl2pPr>
    <a:lvl3pPr marL="2501798" algn="l" defTabSz="2501798" rtl="0" eaLnBrk="1" latinLnBrk="0" hangingPunct="1">
      <a:defRPr sz="4925" kern="1200">
        <a:solidFill>
          <a:schemeClr val="tx1"/>
        </a:solidFill>
        <a:latin typeface="+mn-lt"/>
        <a:ea typeface="+mn-ea"/>
        <a:cs typeface="+mn-cs"/>
      </a:defRPr>
    </a:lvl3pPr>
    <a:lvl4pPr marL="3752698" algn="l" defTabSz="2501798" rtl="0" eaLnBrk="1" latinLnBrk="0" hangingPunct="1">
      <a:defRPr sz="4925" kern="1200">
        <a:solidFill>
          <a:schemeClr val="tx1"/>
        </a:solidFill>
        <a:latin typeface="+mn-lt"/>
        <a:ea typeface="+mn-ea"/>
        <a:cs typeface="+mn-cs"/>
      </a:defRPr>
    </a:lvl4pPr>
    <a:lvl5pPr marL="5003597" algn="l" defTabSz="2501798" rtl="0" eaLnBrk="1" latinLnBrk="0" hangingPunct="1">
      <a:defRPr sz="4925" kern="1200">
        <a:solidFill>
          <a:schemeClr val="tx1"/>
        </a:solidFill>
        <a:latin typeface="+mn-lt"/>
        <a:ea typeface="+mn-ea"/>
        <a:cs typeface="+mn-cs"/>
      </a:defRPr>
    </a:lvl5pPr>
    <a:lvl6pPr marL="6254496" algn="l" defTabSz="2501798" rtl="0" eaLnBrk="1" latinLnBrk="0" hangingPunct="1">
      <a:defRPr sz="4925" kern="1200">
        <a:solidFill>
          <a:schemeClr val="tx1"/>
        </a:solidFill>
        <a:latin typeface="+mn-lt"/>
        <a:ea typeface="+mn-ea"/>
        <a:cs typeface="+mn-cs"/>
      </a:defRPr>
    </a:lvl6pPr>
    <a:lvl7pPr marL="7505395" algn="l" defTabSz="2501798" rtl="0" eaLnBrk="1" latinLnBrk="0" hangingPunct="1">
      <a:defRPr sz="4925" kern="1200">
        <a:solidFill>
          <a:schemeClr val="tx1"/>
        </a:solidFill>
        <a:latin typeface="+mn-lt"/>
        <a:ea typeface="+mn-ea"/>
        <a:cs typeface="+mn-cs"/>
      </a:defRPr>
    </a:lvl7pPr>
    <a:lvl8pPr marL="8756294" algn="l" defTabSz="2501798" rtl="0" eaLnBrk="1" latinLnBrk="0" hangingPunct="1">
      <a:defRPr sz="4925" kern="1200">
        <a:solidFill>
          <a:schemeClr val="tx1"/>
        </a:solidFill>
        <a:latin typeface="+mn-lt"/>
        <a:ea typeface="+mn-ea"/>
        <a:cs typeface="+mn-cs"/>
      </a:defRPr>
    </a:lvl8pPr>
    <a:lvl9pPr marL="10007194" algn="l" defTabSz="2501798" rtl="0" eaLnBrk="1" latinLnBrk="0" hangingPunct="1">
      <a:defRPr sz="492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048" userDrawn="1">
          <p15:clr>
            <a:srgbClr val="A4A3A4"/>
          </p15:clr>
        </p15:guide>
        <p15:guide id="2" pos="10368" userDrawn="1">
          <p15:clr>
            <a:srgbClr val="A4A3A4"/>
          </p15:clr>
        </p15:guide>
        <p15:guide id="3" pos="288" userDrawn="1">
          <p15:clr>
            <a:srgbClr val="A4A3A4"/>
          </p15:clr>
        </p15:guide>
        <p15:guide id="4" pos="6600" userDrawn="1">
          <p15:clr>
            <a:srgbClr val="A4A3A4"/>
          </p15:clr>
        </p15:guide>
        <p15:guide id="5" pos="20446" userDrawn="1">
          <p15:clr>
            <a:srgbClr val="A4A3A4"/>
          </p15:clr>
        </p15:guide>
        <p15:guide id="6" pos="14033" userDrawn="1">
          <p15:clr>
            <a:srgbClr val="A4A3A4"/>
          </p15:clr>
        </p15:guide>
        <p15:guide id="7" pos="7032" userDrawn="1">
          <p15:clr>
            <a:srgbClr val="A4A3A4"/>
          </p15:clr>
        </p15:guide>
        <p15:guide id="8" pos="13800" userDrawn="1">
          <p15:clr>
            <a:srgbClr val="A4A3A4"/>
          </p15:clr>
        </p15:guide>
        <p15:guide id="9" pos="10296" userDrawn="1">
          <p15:clr>
            <a:srgbClr val="A4A3A4"/>
          </p15:clr>
        </p15:guide>
        <p15:guide id="10" pos="13597" userDrawn="1">
          <p15:clr>
            <a:srgbClr val="A4A3A4"/>
          </p15:clr>
        </p15:guide>
        <p15:guide id="11" pos="10440" userDrawn="1">
          <p15:clr>
            <a:srgbClr val="A4A3A4"/>
          </p15:clr>
        </p15:guide>
        <p15:guide id="12" pos="683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94B"/>
    <a:srgbClr val="7BAF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AA4B29-6001-9648-8CE1-B145CB3BEE18}" v="6" dt="2026-04-08T17:29:15.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71"/>
    <p:restoredTop sz="95693"/>
  </p:normalViewPr>
  <p:slideViewPr>
    <p:cSldViewPr snapToGrid="0" snapToObjects="1" showGuides="1">
      <p:cViewPr>
        <p:scale>
          <a:sx n="41" d="100"/>
          <a:sy n="41" d="100"/>
        </p:scale>
        <p:origin x="-2712" y="-640"/>
      </p:cViewPr>
      <p:guideLst>
        <p:guide orient="horz" pos="6048"/>
        <p:guide pos="10368"/>
        <p:guide pos="288"/>
        <p:guide pos="6600"/>
        <p:guide pos="20446"/>
        <p:guide pos="14033"/>
        <p:guide pos="7032"/>
        <p:guide pos="13800"/>
        <p:guide pos="10296"/>
        <p:guide pos="13597"/>
        <p:guide pos="10440"/>
        <p:guide pos="683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u, Katherine Avery" userId="5ac0c518-de5a-4655-ae43-be9bf08b0f8e" providerId="ADAL" clId="{3064F169-AD51-507F-9EFE-2ABDAB929B47}"/>
    <pc:docChg chg="modSld">
      <pc:chgData name="Yu, Katherine Avery" userId="5ac0c518-de5a-4655-ae43-be9bf08b0f8e" providerId="ADAL" clId="{3064F169-AD51-507F-9EFE-2ABDAB929B47}" dt="2026-04-08T17:29:21.529" v="284" actId="1038"/>
      <pc:docMkLst>
        <pc:docMk/>
      </pc:docMkLst>
      <pc:sldChg chg="addSp modSp mod">
        <pc:chgData name="Yu, Katherine Avery" userId="5ac0c518-de5a-4655-ae43-be9bf08b0f8e" providerId="ADAL" clId="{3064F169-AD51-507F-9EFE-2ABDAB929B47}" dt="2026-04-08T17:29:21.529" v="284" actId="1038"/>
        <pc:sldMkLst>
          <pc:docMk/>
          <pc:sldMk cId="1336661623" sldId="256"/>
        </pc:sldMkLst>
        <pc:spChg chg="add mod">
          <ac:chgData name="Yu, Katherine Avery" userId="5ac0c518-de5a-4655-ae43-be9bf08b0f8e" providerId="ADAL" clId="{3064F169-AD51-507F-9EFE-2ABDAB929B47}" dt="2026-04-08T17:17:40.847" v="260" actId="1038"/>
          <ac:spMkLst>
            <pc:docMk/>
            <pc:sldMk cId="1336661623" sldId="256"/>
            <ac:spMk id="3" creationId="{0DFBFFBB-4FAD-68E7-3F23-9F7032C7989D}"/>
          </ac:spMkLst>
        </pc:spChg>
        <pc:spChg chg="add mod">
          <ac:chgData name="Yu, Katherine Avery" userId="5ac0c518-de5a-4655-ae43-be9bf08b0f8e" providerId="ADAL" clId="{3064F169-AD51-507F-9EFE-2ABDAB929B47}" dt="2026-04-08T17:29:21.529" v="284" actId="1038"/>
          <ac:spMkLst>
            <pc:docMk/>
            <pc:sldMk cId="1336661623" sldId="256"/>
            <ac:spMk id="4" creationId="{FF9577D2-B3AB-8CF7-A2C4-B0B1768CA260}"/>
          </ac:spMkLst>
        </pc:spChg>
        <pc:spChg chg="mod">
          <ac:chgData name="Yu, Katherine Avery" userId="5ac0c518-de5a-4655-ae43-be9bf08b0f8e" providerId="ADAL" clId="{3064F169-AD51-507F-9EFE-2ABDAB929B47}" dt="2026-04-08T17:08:15.518" v="4" actId="20577"/>
          <ac:spMkLst>
            <pc:docMk/>
            <pc:sldMk cId="1336661623" sldId="256"/>
            <ac:spMk id="6" creationId="{A0A2A7EC-C20D-7177-0A4B-B8819BC4BB7E}"/>
          </ac:spMkLst>
        </pc:spChg>
        <pc:spChg chg="mod">
          <ac:chgData name="Yu, Katherine Avery" userId="5ac0c518-de5a-4655-ae43-be9bf08b0f8e" providerId="ADAL" clId="{3064F169-AD51-507F-9EFE-2ABDAB929B47}" dt="2026-04-08T17:12:29.641" v="35" actId="20577"/>
          <ac:spMkLst>
            <pc:docMk/>
            <pc:sldMk cId="1336661623" sldId="256"/>
            <ac:spMk id="10" creationId="{A45D90FE-AA3F-EDBE-C2E5-08ED9FD2EB00}"/>
          </ac:spMkLst>
        </pc:spChg>
        <pc:spChg chg="mod">
          <ac:chgData name="Yu, Katherine Avery" userId="5ac0c518-de5a-4655-ae43-be9bf08b0f8e" providerId="ADAL" clId="{3064F169-AD51-507F-9EFE-2ABDAB929B47}" dt="2026-04-08T17:14:33.274" v="88" actId="20577"/>
          <ac:spMkLst>
            <pc:docMk/>
            <pc:sldMk cId="1336661623" sldId="256"/>
            <ac:spMk id="14" creationId="{329F6B86-865E-E985-9772-430A651219BA}"/>
          </ac:spMkLst>
        </pc:spChg>
        <pc:spChg chg="mod">
          <ac:chgData name="Yu, Katherine Avery" userId="5ac0c518-de5a-4655-ae43-be9bf08b0f8e" providerId="ADAL" clId="{3064F169-AD51-507F-9EFE-2ABDAB929B47}" dt="2026-04-08T17:21:01.727" v="274" actId="14100"/>
          <ac:spMkLst>
            <pc:docMk/>
            <pc:sldMk cId="1336661623" sldId="256"/>
            <ac:spMk id="18" creationId="{44A3AB13-9271-5E8C-EA23-BC1DF1A7A378}"/>
          </ac:spMkLst>
        </pc:spChg>
        <pc:spChg chg="mod">
          <ac:chgData name="Yu, Katherine Avery" userId="5ac0c518-de5a-4655-ae43-be9bf08b0f8e" providerId="ADAL" clId="{3064F169-AD51-507F-9EFE-2ABDAB929B47}" dt="2026-04-08T17:13:45.134" v="66" actId="20577"/>
          <ac:spMkLst>
            <pc:docMk/>
            <pc:sldMk cId="1336661623" sldId="256"/>
            <ac:spMk id="19" creationId="{76069EA4-45AF-92AD-5162-7CA7B4540411}"/>
          </ac:spMkLst>
        </pc:spChg>
        <pc:spChg chg="mod">
          <ac:chgData name="Yu, Katherine Avery" userId="5ac0c518-de5a-4655-ae43-be9bf08b0f8e" providerId="ADAL" clId="{3064F169-AD51-507F-9EFE-2ABDAB929B47}" dt="2026-04-08T17:14:45.051" v="89" actId="20577"/>
          <ac:spMkLst>
            <pc:docMk/>
            <pc:sldMk cId="1336661623" sldId="256"/>
            <ac:spMk id="26" creationId="{956F4288-69F5-9102-8660-10296E99AB0D}"/>
          </ac:spMkLst>
        </pc:spChg>
        <pc:spChg chg="mod">
          <ac:chgData name="Yu, Katherine Avery" userId="5ac0c518-de5a-4655-ae43-be9bf08b0f8e" providerId="ADAL" clId="{3064F169-AD51-507F-9EFE-2ABDAB929B47}" dt="2026-04-08T17:20:17.697" v="273" actId="1038"/>
          <ac:spMkLst>
            <pc:docMk/>
            <pc:sldMk cId="1336661623" sldId="256"/>
            <ac:spMk id="28" creationId="{5FFD835D-4AC8-9246-C9BE-F059528CE007}"/>
          </ac:spMkLst>
        </pc:spChg>
        <pc:graphicFrameChg chg="mod">
          <ac:chgData name="Yu, Katherine Avery" userId="5ac0c518-de5a-4655-ae43-be9bf08b0f8e" providerId="ADAL" clId="{3064F169-AD51-507F-9EFE-2ABDAB929B47}" dt="2026-04-08T17:13:55.875" v="71" actId="1036"/>
          <ac:graphicFrameMkLst>
            <pc:docMk/>
            <pc:sldMk cId="1336661623" sldId="256"/>
            <ac:graphicFrameMk id="25" creationId="{3FE36D0B-C7B5-901D-4D25-B6E399C9A219}"/>
          </ac:graphicFrameMkLst>
        </pc:graphicFrameChg>
        <pc:picChg chg="mod">
          <ac:chgData name="Yu, Katherine Avery" userId="5ac0c518-de5a-4655-ae43-be9bf08b0f8e" providerId="ADAL" clId="{3064F169-AD51-507F-9EFE-2ABDAB929B47}" dt="2026-04-08T17:29:15.947" v="275" actId="14100"/>
          <ac:picMkLst>
            <pc:docMk/>
            <pc:sldMk cId="1336661623" sldId="256"/>
            <ac:picMk id="29" creationId="{0401B8BF-29D2-B332-28F0-EDF457934F79}"/>
          </ac:picMkLst>
        </pc:picChg>
        <pc:picChg chg="mod">
          <ac:chgData name="Yu, Katherine Avery" userId="5ac0c518-de5a-4655-ae43-be9bf08b0f8e" providerId="ADAL" clId="{3064F169-AD51-507F-9EFE-2ABDAB929B47}" dt="2026-04-08T17:19:49.965" v="265" actId="1036"/>
          <ac:picMkLst>
            <pc:docMk/>
            <pc:sldMk cId="1336661623" sldId="256"/>
            <ac:picMk id="30" creationId="{75CBDEBC-4464-CA8C-EDA2-61998C6721DB}"/>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unchcs-my.sharepoint.com/personal/u347430_unch_unc_edu/Documents/Master%20Data%20Extraction_Yu%20(FINAL%20graph).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unchcs-my.sharepoint.com/personal/u347430_unch_unc_edu/Documents/Master%20Data%20Extraction_Yu%20(FINAL%20graph).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clustered"/>
        <c:varyColors val="0"/>
        <c:ser>
          <c:idx val="0"/>
          <c:order val="0"/>
          <c:tx>
            <c:strRef>
              <c:f>Sheet5!$P$2</c:f>
              <c:strCache>
                <c:ptCount val="1"/>
                <c:pt idx="0">
                  <c:v>Number of Studies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Sheet5!$O$3:$O$9</c:f>
              <c:strCache>
                <c:ptCount val="7"/>
                <c:pt idx="0">
                  <c:v>Web and Digital-Based</c:v>
                </c:pt>
                <c:pt idx="1">
                  <c:v>Therapeutic</c:v>
                </c:pt>
                <c:pt idx="2">
                  <c:v>Cognitive-Behaviorial</c:v>
                </c:pt>
                <c:pt idx="3">
                  <c:v>Family-Integrated</c:v>
                </c:pt>
                <c:pt idx="4">
                  <c:v>Educational</c:v>
                </c:pt>
                <c:pt idx="5">
                  <c:v>Mindfulness-Based</c:v>
                </c:pt>
                <c:pt idx="6">
                  <c:v>Resilience Training</c:v>
                </c:pt>
              </c:strCache>
            </c:strRef>
          </c:cat>
          <c:val>
            <c:numRef>
              <c:f>Sheet5!$P$3:$P$9</c:f>
              <c:numCache>
                <c:formatCode>General</c:formatCode>
                <c:ptCount val="7"/>
                <c:pt idx="0">
                  <c:v>13</c:v>
                </c:pt>
                <c:pt idx="1">
                  <c:v>12</c:v>
                </c:pt>
                <c:pt idx="2">
                  <c:v>8</c:v>
                </c:pt>
                <c:pt idx="3">
                  <c:v>6</c:v>
                </c:pt>
                <c:pt idx="4">
                  <c:v>5</c:v>
                </c:pt>
                <c:pt idx="5">
                  <c:v>5</c:v>
                </c:pt>
                <c:pt idx="6">
                  <c:v>2</c:v>
                </c:pt>
              </c:numCache>
            </c:numRef>
          </c:val>
          <c:extLst>
            <c:ext xmlns:c16="http://schemas.microsoft.com/office/drawing/2014/chart" uri="{C3380CC4-5D6E-409C-BE32-E72D297353CC}">
              <c16:uniqueId val="{00000000-975A-6342-BF89-47C0C0182A01}"/>
            </c:ext>
          </c:extLst>
        </c:ser>
        <c:dLbls>
          <c:dLblPos val="inEnd"/>
          <c:showLegendKey val="0"/>
          <c:showVal val="1"/>
          <c:showCatName val="0"/>
          <c:showSerName val="0"/>
          <c:showPercent val="0"/>
          <c:showBubbleSize val="0"/>
        </c:dLbls>
        <c:gapWidth val="182"/>
        <c:axId val="1917505919"/>
        <c:axId val="1917509055"/>
      </c:barChart>
      <c:catAx>
        <c:axId val="1917505919"/>
        <c:scaling>
          <c:orientation val="minMax"/>
        </c:scaling>
        <c:delete val="0"/>
        <c:axPos val="l"/>
        <c:title>
          <c:tx>
            <c:rich>
              <a:bodyPr rot="-5400000" spcFirstLastPara="1" vertOverflow="ellipsis" vert="horz" wrap="square" anchor="ctr" anchorCtr="1"/>
              <a:lstStyle/>
              <a:p>
                <a:pPr>
                  <a:defRPr sz="1000" b="1" i="0" u="none" strike="noStrike" kern="1200" baseline="0">
                    <a:solidFill>
                      <a:schemeClr val="accent2">
                        <a:lumMod val="50000"/>
                      </a:schemeClr>
                    </a:solidFill>
                    <a:latin typeface="+mn-lt"/>
                    <a:ea typeface="+mn-ea"/>
                    <a:cs typeface="+mn-cs"/>
                  </a:defRPr>
                </a:pPr>
                <a:r>
                  <a:rPr lang="en-US" b="1">
                    <a:solidFill>
                      <a:schemeClr val="accent2">
                        <a:lumMod val="50000"/>
                      </a:schemeClr>
                    </a:solidFill>
                  </a:rPr>
                  <a:t>Type of Intervention</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accent2">
                      <a:lumMod val="50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spc="0" baseline="0">
                <a:solidFill>
                  <a:schemeClr val="accent2">
                    <a:lumMod val="50000"/>
                  </a:schemeClr>
                </a:solidFill>
                <a:latin typeface="+mn-lt"/>
                <a:ea typeface="+mn-ea"/>
                <a:cs typeface="+mn-cs"/>
              </a:defRPr>
            </a:pPr>
            <a:endParaRPr lang="en-US"/>
          </a:p>
        </c:txPr>
        <c:crossAx val="1917509055"/>
        <c:crosses val="autoZero"/>
        <c:auto val="1"/>
        <c:lblAlgn val="ctr"/>
        <c:lblOffset val="100"/>
        <c:noMultiLvlLbl val="0"/>
      </c:catAx>
      <c:valAx>
        <c:axId val="1917509055"/>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1" i="0" u="none" strike="noStrike" kern="1200" baseline="0">
                    <a:solidFill>
                      <a:schemeClr val="accent2">
                        <a:lumMod val="50000"/>
                      </a:schemeClr>
                    </a:solidFill>
                    <a:latin typeface="+mn-lt"/>
                    <a:ea typeface="+mn-ea"/>
                    <a:cs typeface="+mn-cs"/>
                  </a:defRPr>
                </a:pPr>
                <a:r>
                  <a:rPr lang="en-US" b="1">
                    <a:solidFill>
                      <a:schemeClr val="accent2">
                        <a:lumMod val="50000"/>
                      </a:schemeClr>
                    </a:solidFill>
                  </a:rPr>
                  <a:t>Number of Studies</a:t>
                </a:r>
              </a:p>
            </c:rich>
          </c:tx>
          <c:overlay val="0"/>
          <c:spPr>
            <a:noFill/>
            <a:ln>
              <a:noFill/>
            </a:ln>
            <a:effectLst/>
          </c:spPr>
          <c:txPr>
            <a:bodyPr rot="0" spcFirstLastPara="1" vertOverflow="ellipsis" vert="horz" wrap="square" anchor="ctr" anchorCtr="1"/>
            <a:lstStyle/>
            <a:p>
              <a:pPr>
                <a:defRPr sz="1000" b="1" i="0" u="none" strike="noStrike" kern="1200" baseline="0">
                  <a:solidFill>
                    <a:schemeClr val="accent2">
                      <a:lumMod val="50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accent2">
                    <a:lumMod val="50000"/>
                  </a:schemeClr>
                </a:solidFill>
                <a:latin typeface="+mn-lt"/>
                <a:ea typeface="+mn-ea"/>
                <a:cs typeface="+mn-cs"/>
              </a:defRPr>
            </a:pPr>
            <a:endParaRPr lang="en-US"/>
          </a:p>
        </c:txPr>
        <c:crossAx val="19175059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Sheet5!$G$2</c:f>
              <c:strCache>
                <c:ptCount val="1"/>
                <c:pt idx="0">
                  <c:v>Number of Studies</c:v>
                </c:pt>
              </c:strCache>
            </c:strRef>
          </c:tx>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Sheet5!$F$3:$F$16</c:f>
              <c:strCache>
                <c:ptCount val="14"/>
                <c:pt idx="0">
                  <c:v>Anxiety</c:v>
                </c:pt>
                <c:pt idx="1">
                  <c:v>Caregiver Burden</c:v>
                </c:pt>
                <c:pt idx="2">
                  <c:v>Cortisol Levels</c:v>
                </c:pt>
                <c:pt idx="3">
                  <c:v>Depression</c:v>
                </c:pt>
                <c:pt idx="4">
                  <c:v>Distress</c:v>
                </c:pt>
                <c:pt idx="5">
                  <c:v>Family Caregiver Task Inventory</c:v>
                </c:pt>
                <c:pt idx="6">
                  <c:v>Family Function</c:v>
                </c:pt>
                <c:pt idx="7">
                  <c:v>Insomnia</c:v>
                </c:pt>
                <c:pt idx="8">
                  <c:v>PTSD</c:v>
                </c:pt>
                <c:pt idx="9">
                  <c:v>QOL</c:v>
                </c:pt>
                <c:pt idx="10">
                  <c:v>Resilience</c:v>
                </c:pt>
                <c:pt idx="11">
                  <c:v>Self-efficacy</c:v>
                </c:pt>
                <c:pt idx="12">
                  <c:v>Well-being</c:v>
                </c:pt>
                <c:pt idx="13">
                  <c:v>Ways of Coping</c:v>
                </c:pt>
              </c:strCache>
            </c:strRef>
          </c:cat>
          <c:val>
            <c:numRef>
              <c:f>Sheet5!$G$3:$G$16</c:f>
              <c:numCache>
                <c:formatCode>General</c:formatCode>
                <c:ptCount val="14"/>
                <c:pt idx="0">
                  <c:v>25</c:v>
                </c:pt>
                <c:pt idx="1">
                  <c:v>9</c:v>
                </c:pt>
                <c:pt idx="2">
                  <c:v>4</c:v>
                </c:pt>
                <c:pt idx="3">
                  <c:v>23</c:v>
                </c:pt>
                <c:pt idx="4">
                  <c:v>6</c:v>
                </c:pt>
                <c:pt idx="5">
                  <c:v>5</c:v>
                </c:pt>
                <c:pt idx="6">
                  <c:v>5</c:v>
                </c:pt>
                <c:pt idx="7">
                  <c:v>3</c:v>
                </c:pt>
                <c:pt idx="8">
                  <c:v>8</c:v>
                </c:pt>
                <c:pt idx="9">
                  <c:v>8</c:v>
                </c:pt>
                <c:pt idx="10">
                  <c:v>5</c:v>
                </c:pt>
                <c:pt idx="11">
                  <c:v>12</c:v>
                </c:pt>
                <c:pt idx="12">
                  <c:v>11</c:v>
                </c:pt>
                <c:pt idx="13">
                  <c:v>12</c:v>
                </c:pt>
              </c:numCache>
            </c:numRef>
          </c:val>
          <c:extLst>
            <c:ext xmlns:c16="http://schemas.microsoft.com/office/drawing/2014/chart" uri="{C3380CC4-5D6E-409C-BE32-E72D297353CC}">
              <c16:uniqueId val="{00000000-D06C-5F42-9F35-5C30C13F45A0}"/>
            </c:ext>
          </c:extLst>
        </c:ser>
        <c:dLbls>
          <c:dLblPos val="inEnd"/>
          <c:showLegendKey val="0"/>
          <c:showVal val="1"/>
          <c:showCatName val="0"/>
          <c:showSerName val="0"/>
          <c:showPercent val="0"/>
          <c:showBubbleSize val="0"/>
        </c:dLbls>
        <c:gapWidth val="100"/>
        <c:overlap val="-24"/>
        <c:axId val="591215488"/>
        <c:axId val="529544320"/>
      </c:barChart>
      <c:catAx>
        <c:axId val="591215488"/>
        <c:scaling>
          <c:orientation val="minMax"/>
        </c:scaling>
        <c:delete val="0"/>
        <c:axPos val="b"/>
        <c:title>
          <c:tx>
            <c:rich>
              <a:bodyPr rot="0" spcFirstLastPara="1" vertOverflow="ellipsis" vert="horz" wrap="square" anchor="ctr" anchorCtr="1"/>
              <a:lstStyle/>
              <a:p>
                <a:pPr>
                  <a:defRPr sz="900" b="1" i="0" u="none" strike="noStrike" kern="1200" baseline="0">
                    <a:solidFill>
                      <a:schemeClr val="tx1"/>
                    </a:solidFill>
                    <a:latin typeface="+mn-lt"/>
                    <a:ea typeface="+mn-ea"/>
                    <a:cs typeface="+mn-cs"/>
                  </a:defRPr>
                </a:pPr>
                <a:r>
                  <a:rPr lang="en-US" b="1">
                    <a:solidFill>
                      <a:schemeClr val="tx1"/>
                    </a:solidFill>
                  </a:rPr>
                  <a:t>Psychological Outcome</a:t>
                </a:r>
              </a:p>
            </c:rich>
          </c:tx>
          <c:overlay val="0"/>
          <c:spPr>
            <a:noFill/>
            <a:ln>
              <a:noFill/>
            </a:ln>
            <a:effectLst/>
          </c:spPr>
          <c:txPr>
            <a:bodyPr rot="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29544320"/>
        <c:crosses val="autoZero"/>
        <c:auto val="1"/>
        <c:lblAlgn val="ctr"/>
        <c:lblOffset val="100"/>
        <c:noMultiLvlLbl val="0"/>
      </c:catAx>
      <c:valAx>
        <c:axId val="529544320"/>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900" b="1" i="0" u="none" strike="noStrike" kern="1200" baseline="0">
                    <a:solidFill>
                      <a:schemeClr val="tx1"/>
                    </a:solidFill>
                    <a:latin typeface="+mn-lt"/>
                    <a:ea typeface="+mn-ea"/>
                    <a:cs typeface="+mn-cs"/>
                  </a:defRPr>
                </a:pPr>
                <a:r>
                  <a:rPr lang="en-US">
                    <a:solidFill>
                      <a:schemeClr val="tx1"/>
                    </a:solidFill>
                  </a:rPr>
                  <a:t>Number of Studies</a:t>
                </a:r>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9121548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Reversed" id="21">
  <a:schemeClr val="accent1"/>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B382F8-148A-EF48-8090-60B8A6B2861B}" type="datetimeFigureOut">
              <a:rPr lang="en-US" smtClean="0"/>
              <a:t>4/8/26</a:t>
            </a:fld>
            <a:endParaRPr lang="en-US"/>
          </a:p>
        </p:txBody>
      </p:sp>
      <p:sp>
        <p:nvSpPr>
          <p:cNvPr id="4" name="Slide Image Placeholder 3"/>
          <p:cNvSpPr>
            <a:spLocks noGrp="1" noRot="1" noChangeAspect="1"/>
          </p:cNvSpPr>
          <p:nvPr>
            <p:ph type="sldImg" idx="2"/>
          </p:nvPr>
        </p:nvSpPr>
        <p:spPr>
          <a:xfrm>
            <a:off x="784225" y="1143000"/>
            <a:ext cx="52895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F8C42C-77DF-AB4F-89FF-81B741A34100}" type="slidenum">
              <a:rPr lang="en-US" smtClean="0"/>
              <a:t>‹#›</a:t>
            </a:fld>
            <a:endParaRPr lang="en-US"/>
          </a:p>
        </p:txBody>
      </p:sp>
    </p:spTree>
    <p:extLst>
      <p:ext uri="{BB962C8B-B14F-4D97-AF65-F5344CB8AC3E}">
        <p14:creationId xmlns:p14="http://schemas.microsoft.com/office/powerpoint/2010/main" val="1558991171"/>
      </p:ext>
    </p:extLst>
  </p:cSld>
  <p:clrMap bg1="lt1" tx1="dk1" bg2="lt2" tx2="dk2" accent1="accent1" accent2="accent2" accent3="accent3" accent4="accent4" accent5="accent5" accent6="accent6" hlink="hlink" folHlink="folHlink"/>
  <p:notesStyle>
    <a:lvl1pPr marL="0" algn="l" defTabSz="2501798" rtl="0" eaLnBrk="1" latinLnBrk="0" hangingPunct="1">
      <a:defRPr sz="3283" kern="1200">
        <a:solidFill>
          <a:schemeClr val="tx1"/>
        </a:solidFill>
        <a:latin typeface="+mn-lt"/>
        <a:ea typeface="+mn-ea"/>
        <a:cs typeface="+mn-cs"/>
      </a:defRPr>
    </a:lvl1pPr>
    <a:lvl2pPr marL="1250899" algn="l" defTabSz="2501798" rtl="0" eaLnBrk="1" latinLnBrk="0" hangingPunct="1">
      <a:defRPr sz="3283" kern="1200">
        <a:solidFill>
          <a:schemeClr val="tx1"/>
        </a:solidFill>
        <a:latin typeface="+mn-lt"/>
        <a:ea typeface="+mn-ea"/>
        <a:cs typeface="+mn-cs"/>
      </a:defRPr>
    </a:lvl2pPr>
    <a:lvl3pPr marL="2501798" algn="l" defTabSz="2501798" rtl="0" eaLnBrk="1" latinLnBrk="0" hangingPunct="1">
      <a:defRPr sz="3283" kern="1200">
        <a:solidFill>
          <a:schemeClr val="tx1"/>
        </a:solidFill>
        <a:latin typeface="+mn-lt"/>
        <a:ea typeface="+mn-ea"/>
        <a:cs typeface="+mn-cs"/>
      </a:defRPr>
    </a:lvl3pPr>
    <a:lvl4pPr marL="3752698" algn="l" defTabSz="2501798" rtl="0" eaLnBrk="1" latinLnBrk="0" hangingPunct="1">
      <a:defRPr sz="3283" kern="1200">
        <a:solidFill>
          <a:schemeClr val="tx1"/>
        </a:solidFill>
        <a:latin typeface="+mn-lt"/>
        <a:ea typeface="+mn-ea"/>
        <a:cs typeface="+mn-cs"/>
      </a:defRPr>
    </a:lvl4pPr>
    <a:lvl5pPr marL="5003597" algn="l" defTabSz="2501798" rtl="0" eaLnBrk="1" latinLnBrk="0" hangingPunct="1">
      <a:defRPr sz="3283" kern="1200">
        <a:solidFill>
          <a:schemeClr val="tx1"/>
        </a:solidFill>
        <a:latin typeface="+mn-lt"/>
        <a:ea typeface="+mn-ea"/>
        <a:cs typeface="+mn-cs"/>
      </a:defRPr>
    </a:lvl5pPr>
    <a:lvl6pPr marL="6254496" algn="l" defTabSz="2501798" rtl="0" eaLnBrk="1" latinLnBrk="0" hangingPunct="1">
      <a:defRPr sz="3283" kern="1200">
        <a:solidFill>
          <a:schemeClr val="tx1"/>
        </a:solidFill>
        <a:latin typeface="+mn-lt"/>
        <a:ea typeface="+mn-ea"/>
        <a:cs typeface="+mn-cs"/>
      </a:defRPr>
    </a:lvl6pPr>
    <a:lvl7pPr marL="7505395" algn="l" defTabSz="2501798" rtl="0" eaLnBrk="1" latinLnBrk="0" hangingPunct="1">
      <a:defRPr sz="3283" kern="1200">
        <a:solidFill>
          <a:schemeClr val="tx1"/>
        </a:solidFill>
        <a:latin typeface="+mn-lt"/>
        <a:ea typeface="+mn-ea"/>
        <a:cs typeface="+mn-cs"/>
      </a:defRPr>
    </a:lvl7pPr>
    <a:lvl8pPr marL="8756294" algn="l" defTabSz="2501798" rtl="0" eaLnBrk="1" latinLnBrk="0" hangingPunct="1">
      <a:defRPr sz="3283" kern="1200">
        <a:solidFill>
          <a:schemeClr val="tx1"/>
        </a:solidFill>
        <a:latin typeface="+mn-lt"/>
        <a:ea typeface="+mn-ea"/>
        <a:cs typeface="+mn-cs"/>
      </a:defRPr>
    </a:lvl8pPr>
    <a:lvl9pPr marL="10007194" algn="l" defTabSz="2501798" rtl="0" eaLnBrk="1" latinLnBrk="0" hangingPunct="1">
      <a:defRPr sz="328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84225" y="1143000"/>
            <a:ext cx="5289550" cy="3086100"/>
          </a:xfrm>
        </p:spPr>
        <p:txBody>
          <a:bodyPr/>
          <a:lstStyle/>
          <a:p>
            <a:endParaRPr lang="en-US"/>
          </a:p>
        </p:txBody>
      </p:sp>
      <p:sp>
        <p:nvSpPr>
          <p:cNvPr id="3" name="Notes Placeholder 2"/>
          <p:cNvSpPr>
            <a:spLocks noGrp="1"/>
          </p:cNvSpPr>
          <p:nvPr>
            <p:ph type="body" idx="1"/>
          </p:nvPr>
        </p:nvSpPr>
        <p:spPr/>
        <p:txBody>
          <a:bodyPr/>
          <a:lstStyle/>
          <a:p>
            <a:r>
              <a:rPr lang="en-US" strike="noStrike" baseline="0" dirty="0"/>
              <a:t>72”w x 42”h poster (PhD Posters-$64.95) Sized for SON 6ft Roll Displays. File size is 36” w x 21” h, </a:t>
            </a:r>
            <a:r>
              <a:rPr lang="en-US" b="0" strike="noStrike" baseline="0" dirty="0">
                <a:solidFill>
                  <a:srgbClr val="C00000"/>
                </a:solidFill>
              </a:rPr>
              <a:t>(</a:t>
            </a:r>
            <a:r>
              <a:rPr lang="en-US" b="0" strike="noStrike" baseline="0" dirty="0">
                <a:solidFill>
                  <a:schemeClr val="accent2">
                    <a:lumMod val="75000"/>
                  </a:schemeClr>
                </a:solidFill>
              </a:rPr>
              <a:t>IMPORTANT note for PhD Posters upon submission of poster</a:t>
            </a:r>
            <a:r>
              <a:rPr lang="en-US" b="0" strike="noStrike" baseline="0" dirty="0">
                <a:solidFill>
                  <a:srgbClr val="C00000"/>
                </a:solidFill>
              </a:rPr>
              <a:t>)</a:t>
            </a:r>
            <a:r>
              <a:rPr lang="en-US" b="1" strike="noStrike" baseline="0" dirty="0"/>
              <a:t> print at 200%; </a:t>
            </a:r>
            <a:r>
              <a:rPr lang="en-US" strike="noStrike" baseline="0" dirty="0"/>
              <a:t>Trim leaving a </a:t>
            </a:r>
            <a:r>
              <a:rPr lang="en-US" strike="noStrike" baseline="0"/>
              <a:t>white 1/2” </a:t>
            </a:r>
            <a:r>
              <a:rPr lang="en-US" strike="noStrike" baseline="0" dirty="0"/>
              <a:t>edge around all sides of poster</a:t>
            </a:r>
            <a:endParaRPr lang="en-US" strike="noStrike" dirty="0"/>
          </a:p>
        </p:txBody>
      </p:sp>
      <p:sp>
        <p:nvSpPr>
          <p:cNvPr id="4" name="Slide Number Placeholder 3"/>
          <p:cNvSpPr>
            <a:spLocks noGrp="1"/>
          </p:cNvSpPr>
          <p:nvPr>
            <p:ph type="sldNum" sz="quarter" idx="10"/>
          </p:nvPr>
        </p:nvSpPr>
        <p:spPr/>
        <p:txBody>
          <a:bodyPr/>
          <a:lstStyle/>
          <a:p>
            <a:fld id="{BAF8C42C-77DF-AB4F-89FF-81B741A34100}" type="slidenum">
              <a:rPr lang="en-US" smtClean="0"/>
              <a:t>1</a:t>
            </a:fld>
            <a:endParaRPr lang="en-US"/>
          </a:p>
        </p:txBody>
      </p:sp>
    </p:spTree>
    <p:extLst>
      <p:ext uri="{BB962C8B-B14F-4D97-AF65-F5344CB8AC3E}">
        <p14:creationId xmlns:p14="http://schemas.microsoft.com/office/powerpoint/2010/main" val="516633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76068" y="452338"/>
            <a:ext cx="27200209" cy="1017318"/>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537053436"/>
      </p:ext>
    </p:extLst>
  </p:cSld>
  <p:clrMapOvr>
    <a:masterClrMapping/>
  </p:clrMapOvr>
  <p:extLst>
    <p:ext uri="{DCECCB84-F9BA-43D5-87BE-67443E8EF086}">
      <p15:sldGuideLst xmlns:p15="http://schemas.microsoft.com/office/powerpoint/2012/main">
        <p15:guide id="1" orient="horz" pos="14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28600" y="17593497"/>
            <a:ext cx="32461200" cy="1380303"/>
          </a:xfrm>
          <a:prstGeom prst="rect">
            <a:avLst/>
          </a:prstGeom>
          <a:solidFill>
            <a:srgbClr val="7BAFD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flipV="1">
            <a:off x="228600" y="17547776"/>
            <a:ext cx="32461200" cy="45720"/>
          </a:xfrm>
          <a:prstGeom prst="rect">
            <a:avLst/>
          </a:prstGeom>
          <a:solidFill>
            <a:srgbClr val="0031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Rectangle 4"/>
          <p:cNvSpPr/>
          <p:nvPr userDrawn="1"/>
        </p:nvSpPr>
        <p:spPr>
          <a:xfrm>
            <a:off x="228600" y="226732"/>
            <a:ext cx="32461200" cy="1497315"/>
          </a:xfrm>
          <a:prstGeom prst="rect">
            <a:avLst/>
          </a:prstGeom>
          <a:solidFill>
            <a:srgbClr val="1329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blue symbol with white outline&#10;&#10;AI-generated content may be incorrect.">
            <a:extLst>
              <a:ext uri="{FF2B5EF4-FFF2-40B4-BE49-F238E27FC236}">
                <a16:creationId xmlns:a16="http://schemas.microsoft.com/office/drawing/2014/main" id="{C59D780B-C60E-18A0-4633-AC1BCC8E5D06}"/>
              </a:ext>
            </a:extLst>
          </p:cNvPr>
          <p:cNvPicPr>
            <a:picLocks noChangeAspect="1"/>
          </p:cNvPicPr>
          <p:nvPr userDrawn="1"/>
        </p:nvPicPr>
        <p:blipFill>
          <a:blip r:embed="rId3"/>
          <a:stretch>
            <a:fillRect/>
          </a:stretch>
        </p:blipFill>
        <p:spPr>
          <a:xfrm>
            <a:off x="940587" y="546992"/>
            <a:ext cx="1908082" cy="1497315"/>
          </a:xfrm>
          <a:prstGeom prst="rect">
            <a:avLst/>
          </a:prstGeom>
        </p:spPr>
      </p:pic>
      <p:sp>
        <p:nvSpPr>
          <p:cNvPr id="4" name="TextBox 15">
            <a:extLst>
              <a:ext uri="{FF2B5EF4-FFF2-40B4-BE49-F238E27FC236}">
                <a16:creationId xmlns:a16="http://schemas.microsoft.com/office/drawing/2014/main" id="{0C6FC605-429A-F85C-6294-F0E23A33535A}"/>
              </a:ext>
            </a:extLst>
          </p:cNvPr>
          <p:cNvSpPr txBox="1">
            <a:spLocks noChangeArrowheads="1"/>
          </p:cNvSpPr>
          <p:nvPr userDrawn="1"/>
        </p:nvSpPr>
        <p:spPr bwMode="auto">
          <a:xfrm>
            <a:off x="940587" y="18054547"/>
            <a:ext cx="115109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900">
                <a:solidFill>
                  <a:schemeClr val="tx1"/>
                </a:solidFill>
                <a:latin typeface="Calibri" charset="0"/>
              </a:defRPr>
            </a:lvl1pPr>
            <a:lvl2pPr marL="742950" indent="-285750">
              <a:defRPr sz="4900">
                <a:solidFill>
                  <a:schemeClr val="tx1"/>
                </a:solidFill>
                <a:latin typeface="Calibri" charset="0"/>
              </a:defRPr>
            </a:lvl2pPr>
            <a:lvl3pPr marL="1143000" indent="-228600">
              <a:defRPr sz="4900">
                <a:solidFill>
                  <a:schemeClr val="tx1"/>
                </a:solidFill>
                <a:latin typeface="Calibri" charset="0"/>
              </a:defRPr>
            </a:lvl3pPr>
            <a:lvl4pPr marL="1600200" indent="-228600">
              <a:defRPr sz="4900">
                <a:solidFill>
                  <a:schemeClr val="tx1"/>
                </a:solidFill>
                <a:latin typeface="Calibri" charset="0"/>
              </a:defRPr>
            </a:lvl4pPr>
            <a:lvl5pPr marL="2057400" indent="-228600">
              <a:defRPr sz="4900">
                <a:solidFill>
                  <a:schemeClr val="tx1"/>
                </a:solidFill>
                <a:latin typeface="Calibri" charset="0"/>
              </a:defRPr>
            </a:lvl5pPr>
            <a:lvl6pPr marL="2514600" indent="-228600" defTabSz="2500313" fontAlgn="base">
              <a:spcBef>
                <a:spcPct val="0"/>
              </a:spcBef>
              <a:spcAft>
                <a:spcPct val="0"/>
              </a:spcAft>
              <a:defRPr sz="4900">
                <a:solidFill>
                  <a:schemeClr val="tx1"/>
                </a:solidFill>
                <a:latin typeface="Calibri" charset="0"/>
              </a:defRPr>
            </a:lvl6pPr>
            <a:lvl7pPr marL="2971800" indent="-228600" defTabSz="2500313" fontAlgn="base">
              <a:spcBef>
                <a:spcPct val="0"/>
              </a:spcBef>
              <a:spcAft>
                <a:spcPct val="0"/>
              </a:spcAft>
              <a:defRPr sz="4900">
                <a:solidFill>
                  <a:schemeClr val="tx1"/>
                </a:solidFill>
                <a:latin typeface="Calibri" charset="0"/>
              </a:defRPr>
            </a:lvl7pPr>
            <a:lvl8pPr marL="3429000" indent="-228600" defTabSz="2500313" fontAlgn="base">
              <a:spcBef>
                <a:spcPct val="0"/>
              </a:spcBef>
              <a:spcAft>
                <a:spcPct val="0"/>
              </a:spcAft>
              <a:defRPr sz="4900">
                <a:solidFill>
                  <a:schemeClr val="tx1"/>
                </a:solidFill>
                <a:latin typeface="Calibri" charset="0"/>
              </a:defRPr>
            </a:lvl8pPr>
            <a:lvl9pPr marL="3886200" indent="-228600" defTabSz="2500313" fontAlgn="base">
              <a:spcBef>
                <a:spcPct val="0"/>
              </a:spcBef>
              <a:spcAft>
                <a:spcPct val="0"/>
              </a:spcAft>
              <a:defRPr sz="4900">
                <a:solidFill>
                  <a:schemeClr val="tx1"/>
                </a:solidFill>
                <a:latin typeface="Calibri" charset="0"/>
              </a:defRPr>
            </a:lvl9pPr>
          </a:lstStyle>
          <a:p>
            <a:pPr eaLnBrk="1" hangingPunct="1"/>
            <a:r>
              <a:rPr lang="en-US" altLang="x-none" sz="2400" dirty="0">
                <a:solidFill>
                  <a:schemeClr val="bg1"/>
                </a:solidFill>
                <a:latin typeface="Georgia" panose="02040502050405020303" pitchFamily="18" charset="0"/>
                <a:ea typeface="Open Sans" panose="020B0606030504020204" pitchFamily="34" charset="0"/>
                <a:cs typeface="Open Sans" panose="020B0606030504020204" pitchFamily="34" charset="0"/>
              </a:rPr>
              <a:t>The University of North Carolina at Chapel Hill</a:t>
            </a:r>
          </a:p>
        </p:txBody>
      </p:sp>
      <p:pic>
        <p:nvPicPr>
          <p:cNvPr id="8" name="Picture 7" descr="A black background with white text&#10;&#10;AI-generated content may be incorrect.">
            <a:extLst>
              <a:ext uri="{FF2B5EF4-FFF2-40B4-BE49-F238E27FC236}">
                <a16:creationId xmlns:a16="http://schemas.microsoft.com/office/drawing/2014/main" id="{AA5D5D89-DC8C-902F-71AF-6F4BD06AA173}"/>
              </a:ext>
            </a:extLst>
          </p:cNvPr>
          <p:cNvPicPr>
            <a:picLocks noChangeAspect="1"/>
          </p:cNvPicPr>
          <p:nvPr userDrawn="1"/>
        </p:nvPicPr>
        <p:blipFill>
          <a:blip r:embed="rId4"/>
          <a:stretch>
            <a:fillRect/>
          </a:stretch>
        </p:blipFill>
        <p:spPr>
          <a:xfrm>
            <a:off x="28154776" y="17797934"/>
            <a:ext cx="3823037" cy="971428"/>
          </a:xfrm>
          <a:prstGeom prst="rect">
            <a:avLst/>
          </a:prstGeom>
        </p:spPr>
      </p:pic>
    </p:spTree>
    <p:extLst>
      <p:ext uri="{BB962C8B-B14F-4D97-AF65-F5344CB8AC3E}">
        <p14:creationId xmlns:p14="http://schemas.microsoft.com/office/powerpoint/2010/main" val="1986336899"/>
      </p:ext>
    </p:extLst>
  </p:cSld>
  <p:clrMap bg1="lt1" tx1="dk1" bg2="lt2" tx2="dk2" accent1="accent1" accent2="accent2" accent3="accent3" accent4="accent4" accent5="accent5" accent6="accent6" hlink="hlink" folHlink="folHlink"/>
  <p:sldLayoutIdLst>
    <p:sldLayoutId id="2147483677" r:id="rId1"/>
  </p:sldLayoutIdLst>
  <p:hf sldNum="0" hdr="0" ftr="0" dt="0"/>
  <p:txStyles>
    <p:titleStyle>
      <a:lvl1pPr algn="ctr" defTabSz="1440144" rtl="0" eaLnBrk="1" latinLnBrk="0" hangingPunct="1">
        <a:lnSpc>
          <a:spcPct val="85000"/>
        </a:lnSpc>
        <a:spcBef>
          <a:spcPct val="0"/>
        </a:spcBef>
        <a:buNone/>
        <a:defRPr sz="6000" b="0" i="0" kern="1200" spc="-78" baseline="0">
          <a:solidFill>
            <a:schemeClr val="bg1"/>
          </a:solidFill>
          <a:latin typeface="Open Sans" charset="0"/>
          <a:ea typeface="Open Sans" charset="0"/>
          <a:cs typeface="Open Sans" charset="0"/>
        </a:defRPr>
      </a:lvl1pPr>
    </p:titleStyle>
    <p:bodyStyle>
      <a:lvl1pPr marL="144015" indent="-144015" algn="l"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Char char=" "/>
        <a:defRPr sz="6720" b="0" i="0" kern="1200">
          <a:solidFill>
            <a:srgbClr val="003150"/>
          </a:solidFill>
          <a:latin typeface="Open Sans" charset="0"/>
          <a:ea typeface="Open Sans" charset="0"/>
          <a:cs typeface="Open Sans" charset="0"/>
        </a:defRPr>
      </a:lvl1pPr>
      <a:lvl2pPr marL="604862" indent="-288030" algn="l" defTabSz="1440144" rtl="0" eaLnBrk="1" latinLnBrk="0" hangingPunct="1">
        <a:lnSpc>
          <a:spcPct val="90000"/>
        </a:lnSpc>
        <a:spcBef>
          <a:spcPts val="316"/>
        </a:spcBef>
        <a:spcAft>
          <a:spcPts val="630"/>
        </a:spcAft>
        <a:buClr>
          <a:srgbClr val="5998C8"/>
        </a:buClr>
        <a:buFont typeface="Arial" charset="0"/>
        <a:buChar char="•"/>
        <a:defRPr sz="5880" b="0" i="0" kern="1200">
          <a:solidFill>
            <a:srgbClr val="003150"/>
          </a:solidFill>
          <a:latin typeface="Open Sans" charset="0"/>
          <a:ea typeface="Open Sans" charset="0"/>
          <a:cs typeface="Open Sans" charset="0"/>
        </a:defRPr>
      </a:lvl2pPr>
      <a:lvl3pPr marL="892889"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3pPr>
      <a:lvl4pPr marL="1180920"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4pPr>
      <a:lvl5pPr marL="1468947"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5pPr>
      <a:lvl6pPr marL="1732455"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6pPr>
      <a:lvl7pPr marL="2047450"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7pPr>
      <a:lvl8pPr marL="2362441"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8pPr>
      <a:lvl9pPr marL="2677433"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9pPr>
    </p:bodyStyle>
    <p:otherStyle>
      <a:defPPr>
        <a:defRPr lang="en-US"/>
      </a:defPPr>
      <a:lvl1pPr marL="0" algn="l" defTabSz="1440144" rtl="0" eaLnBrk="1" latinLnBrk="0" hangingPunct="1">
        <a:defRPr sz="2836" kern="1200">
          <a:solidFill>
            <a:schemeClr val="tx1"/>
          </a:solidFill>
          <a:latin typeface="+mn-lt"/>
          <a:ea typeface="+mn-ea"/>
          <a:cs typeface="+mn-cs"/>
        </a:defRPr>
      </a:lvl1pPr>
      <a:lvl2pPr marL="720070" algn="l" defTabSz="1440144" rtl="0" eaLnBrk="1" latinLnBrk="0" hangingPunct="1">
        <a:defRPr sz="2836" kern="1200">
          <a:solidFill>
            <a:schemeClr val="tx1"/>
          </a:solidFill>
          <a:latin typeface="+mn-lt"/>
          <a:ea typeface="+mn-ea"/>
          <a:cs typeface="+mn-cs"/>
        </a:defRPr>
      </a:lvl2pPr>
      <a:lvl3pPr marL="1440144" algn="l" defTabSz="1440144" rtl="0" eaLnBrk="1" latinLnBrk="0" hangingPunct="1">
        <a:defRPr sz="2836" kern="1200">
          <a:solidFill>
            <a:schemeClr val="tx1"/>
          </a:solidFill>
          <a:latin typeface="+mn-lt"/>
          <a:ea typeface="+mn-ea"/>
          <a:cs typeface="+mn-cs"/>
        </a:defRPr>
      </a:lvl3pPr>
      <a:lvl4pPr marL="2160217" algn="l" defTabSz="1440144" rtl="0" eaLnBrk="1" latinLnBrk="0" hangingPunct="1">
        <a:defRPr sz="2836" kern="1200">
          <a:solidFill>
            <a:schemeClr val="tx1"/>
          </a:solidFill>
          <a:latin typeface="+mn-lt"/>
          <a:ea typeface="+mn-ea"/>
          <a:cs typeface="+mn-cs"/>
        </a:defRPr>
      </a:lvl4pPr>
      <a:lvl5pPr marL="2880290" algn="l" defTabSz="1440144" rtl="0" eaLnBrk="1" latinLnBrk="0" hangingPunct="1">
        <a:defRPr sz="2836" kern="1200">
          <a:solidFill>
            <a:schemeClr val="tx1"/>
          </a:solidFill>
          <a:latin typeface="+mn-lt"/>
          <a:ea typeface="+mn-ea"/>
          <a:cs typeface="+mn-cs"/>
        </a:defRPr>
      </a:lvl5pPr>
      <a:lvl6pPr marL="3600360" algn="l" defTabSz="1440144" rtl="0" eaLnBrk="1" latinLnBrk="0" hangingPunct="1">
        <a:defRPr sz="2836" kern="1200">
          <a:solidFill>
            <a:schemeClr val="tx1"/>
          </a:solidFill>
          <a:latin typeface="+mn-lt"/>
          <a:ea typeface="+mn-ea"/>
          <a:cs typeface="+mn-cs"/>
        </a:defRPr>
      </a:lvl6pPr>
      <a:lvl7pPr marL="4320434" algn="l" defTabSz="1440144" rtl="0" eaLnBrk="1" latinLnBrk="0" hangingPunct="1">
        <a:defRPr sz="2836" kern="1200">
          <a:solidFill>
            <a:schemeClr val="tx1"/>
          </a:solidFill>
          <a:latin typeface="+mn-lt"/>
          <a:ea typeface="+mn-ea"/>
          <a:cs typeface="+mn-cs"/>
        </a:defRPr>
      </a:lvl7pPr>
      <a:lvl8pPr marL="5040504" algn="l" defTabSz="1440144" rtl="0" eaLnBrk="1" latinLnBrk="0" hangingPunct="1">
        <a:defRPr sz="2836" kern="1200">
          <a:solidFill>
            <a:schemeClr val="tx1"/>
          </a:solidFill>
          <a:latin typeface="+mn-lt"/>
          <a:ea typeface="+mn-ea"/>
          <a:cs typeface="+mn-cs"/>
        </a:defRPr>
      </a:lvl8pPr>
      <a:lvl9pPr marL="5760574" algn="l" defTabSz="1440144" rtl="0" eaLnBrk="1" latinLnBrk="0" hangingPunct="1">
        <a:defRPr sz="283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024" userDrawn="1">
          <p15:clr>
            <a:srgbClr val="F26B43"/>
          </p15:clr>
        </p15:guide>
        <p15:guide id="2" pos="144" userDrawn="1">
          <p15:clr>
            <a:srgbClr val="F26B43"/>
          </p15:clr>
        </p15:guide>
        <p15:guide id="3" pos="10368" userDrawn="1">
          <p15:clr>
            <a:srgbClr val="F26B43"/>
          </p15:clr>
        </p15:guide>
        <p15:guide id="4" pos="20592" userDrawn="1">
          <p15:clr>
            <a:srgbClr val="F26B43"/>
          </p15:clr>
        </p15:guide>
        <p15:guide id="5" orient="horz" pos="11952" userDrawn="1">
          <p15:clr>
            <a:srgbClr val="F26B43"/>
          </p15:clr>
        </p15:guide>
        <p15:guide id="6" orient="horz" pos="144"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10" Type="http://schemas.openxmlformats.org/officeDocument/2006/relationships/image" Target="../media/image8.png"/><Relationship Id="rId4" Type="http://schemas.openxmlformats.org/officeDocument/2006/relationships/image" Target="../media/image4.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0">
            <a:extLst>
              <a:ext uri="{FF2B5EF4-FFF2-40B4-BE49-F238E27FC236}">
                <a16:creationId xmlns:a16="http://schemas.microsoft.com/office/drawing/2014/main" id="{F80688DD-BB20-0E78-CEA6-44E8B4EB0C54}"/>
              </a:ext>
            </a:extLst>
          </p:cNvPr>
          <p:cNvSpPr>
            <a:spLocks noGrp="1"/>
          </p:cNvSpPr>
          <p:nvPr>
            <p:ph type="title"/>
          </p:nvPr>
        </p:nvSpPr>
        <p:spPr>
          <a:xfrm>
            <a:off x="-481263" y="693857"/>
            <a:ext cx="35383108" cy="1162649"/>
          </a:xfrm>
        </p:spPr>
        <p:txBody>
          <a:bodyPr/>
          <a:lstStyle/>
          <a:p>
            <a:r>
              <a:rPr lang="en-US" sz="5400" b="1" dirty="0">
                <a:latin typeface="Cambria" panose="02040503050406030204" pitchFamily="18" charset="0"/>
              </a:rPr>
              <a:t>Nonpharmacological Interventions for Caregivers of Pediatric Patients: A Systematic Review</a:t>
            </a:r>
            <a:endParaRPr lang="en-US" sz="4400" dirty="0">
              <a:latin typeface="Cambria" panose="02040503050406030204" pitchFamily="18" charset="0"/>
            </a:endParaRPr>
          </a:p>
        </p:txBody>
      </p:sp>
      <p:sp>
        <p:nvSpPr>
          <p:cNvPr id="6" name="Subtitle 2">
            <a:extLst>
              <a:ext uri="{FF2B5EF4-FFF2-40B4-BE49-F238E27FC236}">
                <a16:creationId xmlns:a16="http://schemas.microsoft.com/office/drawing/2014/main" id="{A0A2A7EC-C20D-7177-0A4B-B8819BC4BB7E}"/>
              </a:ext>
            </a:extLst>
          </p:cNvPr>
          <p:cNvSpPr txBox="1">
            <a:spLocks/>
          </p:cNvSpPr>
          <p:nvPr/>
        </p:nvSpPr>
        <p:spPr>
          <a:xfrm>
            <a:off x="1461769" y="2193390"/>
            <a:ext cx="29994861" cy="1608589"/>
          </a:xfrm>
          <a:prstGeom prst="rect">
            <a:avLst/>
          </a:prstGeom>
          <a:solidFill>
            <a:schemeClr val="accent1">
              <a:lumMod val="10000"/>
              <a:lumOff val="90000"/>
            </a:schemeClr>
          </a:solidFill>
          <a:ln w="44450">
            <a:solidFill>
              <a:schemeClr val="tx1">
                <a:lumMod val="10000"/>
                <a:lumOff val="90000"/>
              </a:schemeClr>
            </a:solidFill>
          </a:ln>
        </p:spPr>
        <p:txBody>
          <a:bodyPr lIns="91440" rIns="91440">
            <a:noAutofit/>
          </a:bodyPr>
          <a:lstStyle>
            <a:lvl1pPr marL="0" indent="0" algn="r"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None/>
              <a:defRPr sz="3780" b="0" i="0" kern="1200" cap="all" spc="316" baseline="0">
                <a:solidFill>
                  <a:schemeClr val="tx2"/>
                </a:solidFill>
                <a:latin typeface="Open Sans Light" charset="0"/>
                <a:ea typeface="Open Sans Light" charset="0"/>
                <a:cs typeface="Open Sans Light" charset="0"/>
              </a:defRPr>
            </a:lvl1pPr>
            <a:lvl2pPr marL="720070"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2pPr>
            <a:lvl3pPr marL="1440144"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3pPr>
            <a:lvl4pPr marL="2160217"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4pPr>
            <a:lvl5pPr marL="2880290"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5pPr>
            <a:lvl6pPr marL="3600360"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6pPr>
            <a:lvl7pPr marL="432043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7pPr>
            <a:lvl8pPr marL="504050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8pPr>
            <a:lvl9pPr marL="576057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9pPr>
          </a:lstStyle>
          <a:p>
            <a:pPr algn="ctr">
              <a:lnSpc>
                <a:spcPct val="100000"/>
              </a:lnSpc>
              <a:spcBef>
                <a:spcPts val="0"/>
              </a:spcBef>
              <a:spcAft>
                <a:spcPts val="0"/>
              </a:spcAft>
            </a:pPr>
            <a:r>
              <a:rPr lang="en-US" sz="3200" b="1" spc="0" dirty="0">
                <a:solidFill>
                  <a:srgbClr val="002060"/>
                </a:solidFill>
                <a:latin typeface="Cambria" panose="02040503050406030204" pitchFamily="18" charset="0"/>
              </a:rPr>
              <a:t>Katherine Yu</a:t>
            </a:r>
            <a:r>
              <a:rPr lang="en-US" sz="3200" b="1" spc="0" baseline="30000" dirty="0">
                <a:solidFill>
                  <a:srgbClr val="002060"/>
                </a:solidFill>
                <a:latin typeface="Cambria" panose="02040503050406030204" pitchFamily="18" charset="0"/>
              </a:rPr>
              <a:t>1</a:t>
            </a:r>
            <a:r>
              <a:rPr lang="en-US" sz="3200" b="1" spc="0" dirty="0">
                <a:solidFill>
                  <a:srgbClr val="002060"/>
                </a:solidFill>
                <a:latin typeface="Cambria" panose="02040503050406030204" pitchFamily="18" charset="0"/>
              </a:rPr>
              <a:t>, Student Nurse; Ya-Ke Wu</a:t>
            </a:r>
            <a:r>
              <a:rPr lang="en-US" sz="3200" b="1" spc="0" baseline="30000" dirty="0">
                <a:solidFill>
                  <a:srgbClr val="002060"/>
                </a:solidFill>
                <a:latin typeface="Cambria" panose="02040503050406030204" pitchFamily="18" charset="0"/>
              </a:rPr>
              <a:t>1,2</a:t>
            </a:r>
            <a:r>
              <a:rPr lang="en-US" sz="3200" b="1" spc="0" dirty="0">
                <a:solidFill>
                  <a:srgbClr val="002060"/>
                </a:solidFill>
                <a:latin typeface="Cambria" panose="02040503050406030204" pitchFamily="18" charset="0"/>
              </a:rPr>
              <a:t>, PhD, MSN, RN </a:t>
            </a:r>
          </a:p>
          <a:p>
            <a:pPr algn="ctr">
              <a:lnSpc>
                <a:spcPct val="100000"/>
              </a:lnSpc>
              <a:spcBef>
                <a:spcPts val="0"/>
              </a:spcBef>
              <a:spcAft>
                <a:spcPts val="0"/>
              </a:spcAft>
            </a:pPr>
            <a:r>
              <a:rPr lang="en-US" sz="3200" b="1" spc="0" baseline="30000" dirty="0">
                <a:solidFill>
                  <a:srgbClr val="002060"/>
                </a:solidFill>
                <a:latin typeface="Cambria" panose="02040503050406030204" pitchFamily="18" charset="0"/>
              </a:rPr>
              <a:t>1</a:t>
            </a:r>
            <a:r>
              <a:rPr lang="en-US" sz="3200" b="1" spc="0" dirty="0">
                <a:solidFill>
                  <a:srgbClr val="002060"/>
                </a:solidFill>
                <a:latin typeface="Cambria" panose="02040503050406030204" pitchFamily="18" charset="0"/>
              </a:rPr>
              <a:t>The University of North Carolina at Chapel Hill, School of Nursing </a:t>
            </a:r>
          </a:p>
          <a:p>
            <a:pPr algn="ctr">
              <a:lnSpc>
                <a:spcPct val="100000"/>
              </a:lnSpc>
              <a:spcBef>
                <a:spcPts val="0"/>
              </a:spcBef>
              <a:spcAft>
                <a:spcPts val="0"/>
              </a:spcAft>
            </a:pPr>
            <a:r>
              <a:rPr lang="en-US" sz="3200" b="1" spc="0" baseline="30000" dirty="0">
                <a:solidFill>
                  <a:srgbClr val="002060"/>
                </a:solidFill>
                <a:latin typeface="Cambria" panose="02040503050406030204" pitchFamily="18" charset="0"/>
              </a:rPr>
              <a:t>2</a:t>
            </a:r>
            <a:r>
              <a:rPr lang="en-US" sz="3200" b="1" spc="0" dirty="0">
                <a:solidFill>
                  <a:srgbClr val="002060"/>
                </a:solidFill>
                <a:latin typeface="Cambria" panose="02040503050406030204" pitchFamily="18" charset="0"/>
              </a:rPr>
              <a:t>The University of North Carolina at Chapel Hill, Department of Psychiatry </a:t>
            </a:r>
          </a:p>
          <a:p>
            <a:pPr algn="ctr">
              <a:lnSpc>
                <a:spcPct val="100000"/>
              </a:lnSpc>
              <a:spcBef>
                <a:spcPts val="0"/>
              </a:spcBef>
              <a:spcAft>
                <a:spcPts val="0"/>
              </a:spcAft>
            </a:pPr>
            <a:r>
              <a:rPr lang="en-US" sz="700" b="1" spc="0" dirty="0">
                <a:solidFill>
                  <a:srgbClr val="002060"/>
                </a:solidFill>
                <a:latin typeface="Cambria" panose="02040503050406030204" pitchFamily="18" charset="0"/>
              </a:rPr>
              <a:t>, </a:t>
            </a:r>
          </a:p>
        </p:txBody>
      </p:sp>
      <p:sp>
        <p:nvSpPr>
          <p:cNvPr id="9" name="Text Box 9">
            <a:extLst>
              <a:ext uri="{FF2B5EF4-FFF2-40B4-BE49-F238E27FC236}">
                <a16:creationId xmlns:a16="http://schemas.microsoft.com/office/drawing/2014/main" id="{B6DE2139-E291-13B1-3AD7-DE780689451E}"/>
              </a:ext>
            </a:extLst>
          </p:cNvPr>
          <p:cNvSpPr txBox="1">
            <a:spLocks noChangeArrowheads="1"/>
          </p:cNvSpPr>
          <p:nvPr/>
        </p:nvSpPr>
        <p:spPr bwMode="auto">
          <a:xfrm>
            <a:off x="524847" y="4199597"/>
            <a:ext cx="8426647" cy="545199"/>
          </a:xfrm>
          <a:prstGeom prst="rect">
            <a:avLst/>
          </a:prstGeom>
          <a:solidFill>
            <a:srgbClr val="002060"/>
          </a:solid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Introduction</a:t>
            </a:r>
          </a:p>
        </p:txBody>
      </p:sp>
      <p:sp>
        <p:nvSpPr>
          <p:cNvPr id="10" name="Text Box 9">
            <a:extLst>
              <a:ext uri="{FF2B5EF4-FFF2-40B4-BE49-F238E27FC236}">
                <a16:creationId xmlns:a16="http://schemas.microsoft.com/office/drawing/2014/main" id="{A45D90FE-AA3F-EDBE-C2E5-08ED9FD2EB00}"/>
              </a:ext>
            </a:extLst>
          </p:cNvPr>
          <p:cNvSpPr txBox="1">
            <a:spLocks noChangeArrowheads="1"/>
          </p:cNvSpPr>
          <p:nvPr/>
        </p:nvSpPr>
        <p:spPr bwMode="auto">
          <a:xfrm>
            <a:off x="524847" y="4901784"/>
            <a:ext cx="8426647" cy="5307272"/>
          </a:xfrm>
          <a:prstGeom prst="rect">
            <a:avLst/>
          </a:prstGeom>
          <a:solidFill>
            <a:schemeClr val="tx1">
              <a:lumMod val="10000"/>
              <a:lumOff val="90000"/>
            </a:schemeClr>
          </a:solidFill>
          <a:ln w="317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342900" marR="0" lvl="0" indent="-342900">
              <a:lnSpc>
                <a:spcPct val="107000"/>
              </a:lnSpc>
              <a:spcBef>
                <a:spcPts val="0"/>
              </a:spcBef>
              <a:spcAft>
                <a:spcPts val="0"/>
              </a:spcAft>
              <a:buFont typeface="Symbol" panose="05050102010706020507" pitchFamily="18" charset="2"/>
              <a:buChar char=""/>
            </a:pPr>
            <a:r>
              <a:rPr lang="en-US" sz="2000" dirty="0">
                <a:solidFill>
                  <a:srgbClr val="000000"/>
                </a:solidFill>
                <a:cs typeface="Times New Roman" panose="02020603050405020304" pitchFamily="18" charset="0"/>
              </a:rPr>
              <a:t>Caregivers are at a higher risk for adverse mental health outcomes, as the demands of caregiving lead to parents feeling overwhelmed by their responsibilities (Soh et al., 2025)</a:t>
            </a:r>
          </a:p>
          <a:p>
            <a:pPr marL="342900" indent="-342900">
              <a:lnSpc>
                <a:spcPct val="107000"/>
              </a:lnSpc>
              <a:buFont typeface="Symbol" panose="05050102010706020507" pitchFamily="18" charset="2"/>
              <a:buChar char=""/>
            </a:pPr>
            <a:r>
              <a:rPr lang="en-US" sz="2000" dirty="0">
                <a:solidFill>
                  <a:srgbClr val="000000"/>
                </a:solidFill>
                <a:cs typeface="Times New Roman" panose="02020603050405020304" pitchFamily="18" charset="0"/>
              </a:rPr>
              <a:t>Forty nine percent of caregivers face chronic depression and have low self-esteem; however, parents of pediatric patients encounter more significant challenges than those caring for adults because children with illnesses struggle to progress to the next developmental milestone (Piran et al., 2017; Woodgate et al., 2015)</a:t>
            </a:r>
          </a:p>
          <a:p>
            <a:pPr marL="342900" marR="0" lvl="0" indent="-342900">
              <a:lnSpc>
                <a:spcPct val="107000"/>
              </a:lnSpc>
              <a:spcBef>
                <a:spcPts val="0"/>
              </a:spcBef>
              <a:spcAft>
                <a:spcPts val="0"/>
              </a:spcAft>
              <a:buFont typeface="Symbol" panose="05050102010706020507" pitchFamily="18" charset="2"/>
              <a:buChar char=""/>
            </a:pPr>
            <a:r>
              <a:rPr lang="en-US" sz="2000" dirty="0">
                <a:solidFill>
                  <a:srgbClr val="000000"/>
                </a:solidFill>
                <a:cs typeface="Times New Roman" panose="02020603050405020304" pitchFamily="18" charset="0"/>
              </a:rPr>
              <a:t>Caregivers of children with complex medical conditions have self-reported feeling tired, anxious, and face social isolation due to the responsibilities of providing continuous care and managing other family and household tasks (Hirt et al., 2023)</a:t>
            </a:r>
          </a:p>
          <a:p>
            <a:pPr marL="342900" marR="0" lvl="0" indent="-342900">
              <a:lnSpc>
                <a:spcPct val="107000"/>
              </a:lnSpc>
              <a:spcBef>
                <a:spcPts val="0"/>
              </a:spcBef>
              <a:spcAft>
                <a:spcPts val="0"/>
              </a:spcAft>
              <a:buFont typeface="Symbol" panose="05050102010706020507" pitchFamily="18" charset="2"/>
              <a:buChar char=""/>
            </a:pPr>
            <a:r>
              <a:rPr lang="en-US" sz="2000" b="1" dirty="0">
                <a:solidFill>
                  <a:srgbClr val="000000"/>
                </a:solidFill>
                <a:cs typeface="Times New Roman" panose="02020603050405020304" pitchFamily="18" charset="0"/>
              </a:rPr>
              <a:t>The purpose of this review was to synthesize current literature the focuses on nonpharmacological interventions for caregivers of pediatric patients with chronic and complex illness and their impacts on psychological outcomes</a:t>
            </a:r>
          </a:p>
        </p:txBody>
      </p:sp>
      <p:sp>
        <p:nvSpPr>
          <p:cNvPr id="11" name="Text Box 9">
            <a:extLst>
              <a:ext uri="{FF2B5EF4-FFF2-40B4-BE49-F238E27FC236}">
                <a16:creationId xmlns:a16="http://schemas.microsoft.com/office/drawing/2014/main" id="{52B2EE2A-3C24-CBA0-526A-8B3FBC6700EA}"/>
              </a:ext>
            </a:extLst>
          </p:cNvPr>
          <p:cNvSpPr txBox="1">
            <a:spLocks noChangeArrowheads="1"/>
          </p:cNvSpPr>
          <p:nvPr/>
        </p:nvSpPr>
        <p:spPr bwMode="auto">
          <a:xfrm>
            <a:off x="524847" y="10645244"/>
            <a:ext cx="8426647" cy="545199"/>
          </a:xfrm>
          <a:prstGeom prst="rect">
            <a:avLst/>
          </a:prstGeom>
          <a:solidFill>
            <a:srgbClr val="002060"/>
          </a:solid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METHODS</a:t>
            </a:r>
          </a:p>
        </p:txBody>
      </p:sp>
      <p:sp>
        <p:nvSpPr>
          <p:cNvPr id="12" name="Text Box 9">
            <a:extLst>
              <a:ext uri="{FF2B5EF4-FFF2-40B4-BE49-F238E27FC236}">
                <a16:creationId xmlns:a16="http://schemas.microsoft.com/office/drawing/2014/main" id="{FC73ED5E-DAEC-9DB9-7A8A-D368026AF767}"/>
              </a:ext>
            </a:extLst>
          </p:cNvPr>
          <p:cNvSpPr txBox="1">
            <a:spLocks noChangeArrowheads="1"/>
          </p:cNvSpPr>
          <p:nvPr/>
        </p:nvSpPr>
        <p:spPr bwMode="auto">
          <a:xfrm>
            <a:off x="524847" y="11190443"/>
            <a:ext cx="8426647" cy="6208287"/>
          </a:xfrm>
          <a:prstGeom prst="rect">
            <a:avLst/>
          </a:prstGeom>
          <a:noFill/>
          <a:ln w="6350">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2000" b="1" u="sng" dirty="0">
                <a:solidFill>
                  <a:srgbClr val="000000"/>
                </a:solidFill>
                <a:ea typeface="Calibri" charset="0"/>
                <a:cs typeface="Times New Roman" panose="02020603050405020304" pitchFamily="18" charset="0"/>
              </a:rPr>
              <a:t>Study Design: </a:t>
            </a:r>
            <a:r>
              <a:rPr lang="en-US" sz="2000" dirty="0">
                <a:solidFill>
                  <a:srgbClr val="000000"/>
                </a:solidFill>
                <a:ea typeface="Calibri" charset="0"/>
                <a:cs typeface="Times New Roman" panose="02020603050405020304" pitchFamily="18" charset="0"/>
              </a:rPr>
              <a:t> </a:t>
            </a:r>
          </a:p>
          <a:p>
            <a:pPr marL="0" lvl="1" defTabSz="3041755" eaLnBrk="0" hangingPunct="0">
              <a:buClr>
                <a:srgbClr val="782327"/>
              </a:buClr>
              <a:buSzPct val="152000"/>
            </a:pPr>
            <a:r>
              <a:rPr lang="en-US" sz="2000" dirty="0">
                <a:solidFill>
                  <a:srgbClr val="000000"/>
                </a:solidFill>
                <a:cs typeface="Times New Roman" panose="02020603050405020304" pitchFamily="18" charset="0"/>
              </a:rPr>
              <a:t>A systematic review was conducted to examine nonpharmacological interventions implemented on caregivers of pediatric patients. </a:t>
            </a:r>
          </a:p>
          <a:p>
            <a:pPr marL="0" lvl="1" defTabSz="3041755" eaLnBrk="0" hangingPunct="0">
              <a:buClr>
                <a:srgbClr val="782327"/>
              </a:buClr>
              <a:buSzPct val="152000"/>
            </a:pPr>
            <a:r>
              <a:rPr lang="en-US" sz="2000" b="1" u="sng" dirty="0">
                <a:solidFill>
                  <a:srgbClr val="000000"/>
                </a:solidFill>
                <a:ea typeface="Calibri" charset="0"/>
                <a:cs typeface="Times New Roman" panose="02020603050405020304" pitchFamily="18" charset="0"/>
              </a:rPr>
              <a:t>Database:  </a:t>
            </a:r>
          </a:p>
          <a:p>
            <a:pPr marL="0" lvl="1" defTabSz="3041755" eaLnBrk="0" hangingPunct="0">
              <a:buClr>
                <a:srgbClr val="782327"/>
              </a:buClr>
              <a:buSzPct val="152000"/>
            </a:pPr>
            <a:r>
              <a:rPr lang="en-US" sz="2000" dirty="0">
                <a:solidFill>
                  <a:srgbClr val="000000"/>
                </a:solidFill>
                <a:cs typeface="Times New Roman" panose="02020603050405020304" pitchFamily="18" charset="0"/>
              </a:rPr>
              <a:t>PubMed and PsycINFO electronic databases were used to identify studies published from 2022 through 2025. Reference lists of collected studies were searched for additional eligible studies. </a:t>
            </a:r>
          </a:p>
          <a:p>
            <a:pPr marL="0" lvl="1" defTabSz="3041755" eaLnBrk="0" hangingPunct="0">
              <a:buClr>
                <a:srgbClr val="782327"/>
              </a:buClr>
              <a:buSzPct val="152000"/>
            </a:pPr>
            <a:r>
              <a:rPr lang="en-US" sz="2000" b="1" u="sng" dirty="0">
                <a:solidFill>
                  <a:srgbClr val="000000"/>
                </a:solidFill>
                <a:ea typeface="Calibri" charset="0"/>
                <a:cs typeface="Times New Roman" panose="02020603050405020304" pitchFamily="18" charset="0"/>
              </a:rPr>
              <a:t>Inclusion Criteria: </a:t>
            </a:r>
          </a:p>
          <a:p>
            <a:pPr marL="0" lvl="1" defTabSz="3041755" eaLnBrk="0" hangingPunct="0">
              <a:buClr>
                <a:srgbClr val="782327"/>
              </a:buClr>
              <a:buSzPct val="152000"/>
            </a:pPr>
            <a:r>
              <a:rPr lang="en-US" sz="2000" dirty="0">
                <a:solidFill>
                  <a:srgbClr val="000000"/>
                </a:solidFill>
                <a:cs typeface="Times New Roman" panose="02020603050405020304" pitchFamily="18" charset="0"/>
              </a:rPr>
              <a:t>Randomized controlled trials and quasi-experimental studies that 1) evaluated interventions aimed at reducing burden among adult caregivers of pediatric patients requiring hospitalization or post-discharge support and 2) assessed psychological outcomes</a:t>
            </a:r>
          </a:p>
          <a:p>
            <a:pPr marL="0" lvl="1" defTabSz="3041755" eaLnBrk="0" hangingPunct="0">
              <a:buClr>
                <a:srgbClr val="782327"/>
              </a:buClr>
              <a:buSzPct val="152000"/>
            </a:pPr>
            <a:r>
              <a:rPr lang="en-US" sz="2000" b="1" u="sng" dirty="0">
                <a:solidFill>
                  <a:srgbClr val="000000"/>
                </a:solidFill>
                <a:cs typeface="Times New Roman" panose="02020603050405020304" pitchFamily="18" charset="0"/>
              </a:rPr>
              <a:t>Exclusion Criteria: </a:t>
            </a:r>
          </a:p>
          <a:p>
            <a:pPr marL="0" lvl="1" defTabSz="3041755" eaLnBrk="0" hangingPunct="0">
              <a:buClr>
                <a:srgbClr val="782327"/>
              </a:buClr>
              <a:buSzPct val="152000"/>
            </a:pPr>
            <a:r>
              <a:rPr lang="en-US" sz="2000" dirty="0">
                <a:solidFill>
                  <a:srgbClr val="000000"/>
                </a:solidFill>
                <a:cs typeface="Times New Roman" panose="02020603050405020304" pitchFamily="18" charset="0"/>
              </a:rPr>
              <a:t>Articles only presenting study protocols, qualitative studies, review articles, present expert opinions, dissertation or thesis, and studies lacking full-text availability in English</a:t>
            </a:r>
          </a:p>
          <a:p>
            <a:pPr marL="0" lvl="1" defTabSz="3041755" eaLnBrk="0" hangingPunct="0">
              <a:buClr>
                <a:srgbClr val="782327"/>
              </a:buClr>
              <a:buSzPct val="152000"/>
            </a:pPr>
            <a:r>
              <a:rPr lang="en-US" sz="2000" b="1" u="sng" dirty="0">
                <a:solidFill>
                  <a:srgbClr val="000000"/>
                </a:solidFill>
                <a:cs typeface="Times New Roman" panose="02020603050405020304" pitchFamily="18" charset="0"/>
              </a:rPr>
              <a:t>Quality appraisal: </a:t>
            </a:r>
          </a:p>
          <a:p>
            <a:pPr marL="0" lvl="1" defTabSz="3041755" eaLnBrk="0" hangingPunct="0">
              <a:buClr>
                <a:srgbClr val="782327"/>
              </a:buClr>
              <a:buSzPct val="152000"/>
            </a:pPr>
            <a:r>
              <a:rPr lang="en-US" sz="2000" dirty="0">
                <a:solidFill>
                  <a:srgbClr val="000000"/>
                </a:solidFill>
                <a:cs typeface="Times New Roman" panose="02020603050405020304" pitchFamily="18" charset="0"/>
              </a:rPr>
              <a:t>A quality appraisal of the included studies was conducted following the Joanna Briggs Institute Systematic Reviews Tool (sum score range from 0 to 9, a higher sum score indicate a good overall quality).</a:t>
            </a:r>
          </a:p>
        </p:txBody>
      </p:sp>
      <p:sp>
        <p:nvSpPr>
          <p:cNvPr id="13" name="Text Box 9">
            <a:extLst>
              <a:ext uri="{FF2B5EF4-FFF2-40B4-BE49-F238E27FC236}">
                <a16:creationId xmlns:a16="http://schemas.microsoft.com/office/drawing/2014/main" id="{4726161A-0B67-174E-BA05-A67037C78239}"/>
              </a:ext>
            </a:extLst>
          </p:cNvPr>
          <p:cNvSpPr txBox="1">
            <a:spLocks noChangeArrowheads="1"/>
          </p:cNvSpPr>
          <p:nvPr/>
        </p:nvSpPr>
        <p:spPr bwMode="auto">
          <a:xfrm>
            <a:off x="23966905" y="4201393"/>
            <a:ext cx="8426647" cy="543403"/>
          </a:xfrm>
          <a:prstGeom prst="rect">
            <a:avLst/>
          </a:prstGeom>
          <a:solidFill>
            <a:srgbClr val="002060"/>
          </a:solidFill>
          <a:ln w="6350">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Conclusions</a:t>
            </a:r>
          </a:p>
        </p:txBody>
      </p:sp>
      <p:sp>
        <p:nvSpPr>
          <p:cNvPr id="14" name="TextBox 13">
            <a:extLst>
              <a:ext uri="{FF2B5EF4-FFF2-40B4-BE49-F238E27FC236}">
                <a16:creationId xmlns:a16="http://schemas.microsoft.com/office/drawing/2014/main" id="{329F6B86-865E-E985-9772-430A651219BA}"/>
              </a:ext>
            </a:extLst>
          </p:cNvPr>
          <p:cNvSpPr txBox="1"/>
          <p:nvPr/>
        </p:nvSpPr>
        <p:spPr>
          <a:xfrm>
            <a:off x="23966904" y="4850984"/>
            <a:ext cx="8426648" cy="4524315"/>
          </a:xfrm>
          <a:prstGeom prst="rect">
            <a:avLst/>
          </a:prstGeom>
          <a:solidFill>
            <a:schemeClr val="accent1">
              <a:lumMod val="10000"/>
              <a:lumOff val="90000"/>
            </a:schemeClr>
          </a:solidFill>
          <a:ln w="3175">
            <a:noFill/>
          </a:ln>
        </p:spPr>
        <p:txBody>
          <a:bodyPr wrap="square" rtlCol="0">
            <a:spAutoFit/>
          </a:bodyPr>
          <a:lstStyle/>
          <a:p>
            <a:pPr marL="342900" indent="-342900">
              <a:buFont typeface="Arial" panose="020B0604020202020204" pitchFamily="34" charset="0"/>
              <a:buChar char="•"/>
            </a:pPr>
            <a:r>
              <a:rPr lang="en-US" sz="2400" dirty="0"/>
              <a:t>Most studies in our review found that the interventions were successful at reducing psychological effects such as stress, anxiety, depression, PTSD, quality of life, ways of coping, resilience, and burden</a:t>
            </a:r>
          </a:p>
          <a:p>
            <a:pPr marL="342900" indent="-342900">
              <a:buFont typeface="Arial" panose="020B0604020202020204" pitchFamily="34" charset="0"/>
              <a:buChar char="•"/>
            </a:pPr>
            <a:r>
              <a:rPr lang="en-US" sz="2400" dirty="0"/>
              <a:t>However, it is recommended that additional research is conducted on interventions for reducing caregiver burden in pediatric patients that contain larger sample sizes, extended follow-up periods, and beyond the hospital setting. </a:t>
            </a:r>
          </a:p>
          <a:p>
            <a:pPr marL="342900" indent="-342900">
              <a:buFont typeface="Arial" panose="020B0604020202020204" pitchFamily="34" charset="0"/>
              <a:buChar char="•"/>
            </a:pPr>
            <a:r>
              <a:rPr lang="en-US" sz="2400" dirty="0"/>
              <a:t>Future research should investigate interventions that incorporate pharmacological therapies, test interventions outside of the hospital setting, and compare the psychological outcomes in male versus female caregivers. </a:t>
            </a:r>
          </a:p>
        </p:txBody>
      </p:sp>
      <p:pic>
        <p:nvPicPr>
          <p:cNvPr id="15" name="Picture 14" descr="A flowchart of information&#10;&#10;AI-generated content may be incorrect.">
            <a:extLst>
              <a:ext uri="{FF2B5EF4-FFF2-40B4-BE49-F238E27FC236}">
                <a16:creationId xmlns:a16="http://schemas.microsoft.com/office/drawing/2014/main" id="{5944163D-1061-C492-F435-D48BB3914DAD}"/>
              </a:ext>
            </a:extLst>
          </p:cNvPr>
          <p:cNvPicPr>
            <a:picLocks noChangeAspect="1"/>
          </p:cNvPicPr>
          <p:nvPr/>
        </p:nvPicPr>
        <p:blipFill>
          <a:blip r:embed="rId3"/>
          <a:stretch>
            <a:fillRect/>
          </a:stretch>
        </p:blipFill>
        <p:spPr>
          <a:xfrm>
            <a:off x="23966904" y="9601200"/>
            <a:ext cx="8355761" cy="5209933"/>
          </a:xfrm>
          <a:prstGeom prst="rect">
            <a:avLst/>
          </a:prstGeom>
        </p:spPr>
      </p:pic>
      <p:sp>
        <p:nvSpPr>
          <p:cNvPr id="17" name="TextBox 16">
            <a:extLst>
              <a:ext uri="{FF2B5EF4-FFF2-40B4-BE49-F238E27FC236}">
                <a16:creationId xmlns:a16="http://schemas.microsoft.com/office/drawing/2014/main" id="{2C0003F1-12A8-BFAD-E34A-9CE130F98223}"/>
              </a:ext>
            </a:extLst>
          </p:cNvPr>
          <p:cNvSpPr txBox="1"/>
          <p:nvPr/>
        </p:nvSpPr>
        <p:spPr>
          <a:xfrm>
            <a:off x="23921593" y="14760333"/>
            <a:ext cx="10346069" cy="461665"/>
          </a:xfrm>
          <a:prstGeom prst="rect">
            <a:avLst/>
          </a:prstGeom>
          <a:noFill/>
        </p:spPr>
        <p:txBody>
          <a:bodyPr wrap="square" rtlCol="0">
            <a:spAutoFit/>
          </a:bodyPr>
          <a:lstStyle/>
          <a:p>
            <a:r>
              <a:rPr lang="en-US" sz="2400" b="1" dirty="0"/>
              <a:t>Figure 1:  Flowchart of the inclusion procedure in a PRISMA diagram </a:t>
            </a:r>
            <a:endParaRPr lang="en-US" sz="2400" dirty="0"/>
          </a:p>
        </p:txBody>
      </p:sp>
      <p:sp>
        <p:nvSpPr>
          <p:cNvPr id="18" name="Text Box 9">
            <a:extLst>
              <a:ext uri="{FF2B5EF4-FFF2-40B4-BE49-F238E27FC236}">
                <a16:creationId xmlns:a16="http://schemas.microsoft.com/office/drawing/2014/main" id="{44A3AB13-9271-5E8C-EA23-BC1DF1A7A378}"/>
              </a:ext>
            </a:extLst>
          </p:cNvPr>
          <p:cNvSpPr txBox="1">
            <a:spLocks noChangeArrowheads="1"/>
          </p:cNvSpPr>
          <p:nvPr/>
        </p:nvSpPr>
        <p:spPr bwMode="auto">
          <a:xfrm>
            <a:off x="9450824" y="10645243"/>
            <a:ext cx="14016752" cy="545199"/>
          </a:xfrm>
          <a:prstGeom prst="rect">
            <a:avLst/>
          </a:prstGeom>
          <a:solidFill>
            <a:schemeClr val="tx1">
              <a:lumMod val="10000"/>
              <a:lumOff val="90000"/>
            </a:schemeClr>
          </a:solidFill>
          <a:ln w="6350">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latin typeface="Calibri" charset="0"/>
                <a:ea typeface="Calibri" charset="0"/>
                <a:cs typeface="Calibri" charset="0"/>
              </a:rPr>
              <a:t>Results</a:t>
            </a:r>
          </a:p>
        </p:txBody>
      </p:sp>
      <p:sp>
        <p:nvSpPr>
          <p:cNvPr id="19" name="TextBox 18">
            <a:extLst>
              <a:ext uri="{FF2B5EF4-FFF2-40B4-BE49-F238E27FC236}">
                <a16:creationId xmlns:a16="http://schemas.microsoft.com/office/drawing/2014/main" id="{76069EA4-45AF-92AD-5162-7CA7B4540411}"/>
              </a:ext>
            </a:extLst>
          </p:cNvPr>
          <p:cNvSpPr txBox="1"/>
          <p:nvPr/>
        </p:nvSpPr>
        <p:spPr>
          <a:xfrm>
            <a:off x="9450823" y="11271122"/>
            <a:ext cx="14016751" cy="6186309"/>
          </a:xfrm>
          <a:prstGeom prst="rect">
            <a:avLst/>
          </a:prstGeom>
          <a:solidFill>
            <a:srgbClr val="002060"/>
          </a:solidFill>
          <a:ln>
            <a:noFill/>
          </a:ln>
        </p:spPr>
        <p:txBody>
          <a:bodyPr wrap="square" rtlCol="0">
            <a:spAutoFit/>
          </a:bodyPr>
          <a:lstStyle/>
          <a:p>
            <a:pPr marL="342900" indent="-342900">
              <a:buFont typeface="Arial" panose="020B0604020202020204" pitchFamily="34" charset="0"/>
              <a:buChar char="•"/>
            </a:pPr>
            <a:r>
              <a:rPr lang="en-US" sz="2200" dirty="0">
                <a:solidFill>
                  <a:schemeClr val="bg1"/>
                </a:solidFill>
              </a:rPr>
              <a:t>Fifty-one studies met the eligibility criteria, comprising of 47 randomized controlled trials and 4 quasi-experimental studies. A total of 7,330 participants were included, representing parents, mothers, and other primary caregivers.</a:t>
            </a:r>
          </a:p>
          <a:p>
            <a:pPr marL="342900" indent="-342900">
              <a:buFont typeface="Arial" panose="020B0604020202020204" pitchFamily="34" charset="0"/>
              <a:buChar char="•"/>
            </a:pPr>
            <a:r>
              <a:rPr lang="en-US" sz="2200" dirty="0">
                <a:solidFill>
                  <a:schemeClr val="bg1"/>
                </a:solidFill>
              </a:rPr>
              <a:t>The average percentage of female caregivers was 78.89, and the average percentage of male caregivers was 20.27 </a:t>
            </a:r>
            <a:r>
              <a:rPr lang="en-US" sz="2200" b="1" dirty="0">
                <a:solidFill>
                  <a:schemeClr val="bg1"/>
                </a:solidFill>
              </a:rPr>
              <a:t>(Figure 4</a:t>
            </a:r>
            <a:r>
              <a:rPr lang="en-US" sz="2200" dirty="0">
                <a:solidFill>
                  <a:schemeClr val="bg1"/>
                </a:solidFill>
              </a:rPr>
              <a:t>).</a:t>
            </a:r>
          </a:p>
          <a:p>
            <a:pPr marL="342900" indent="-342900">
              <a:buFont typeface="Arial" panose="020B0604020202020204" pitchFamily="34" charset="0"/>
              <a:buChar char="•"/>
            </a:pPr>
            <a:r>
              <a:rPr lang="en-US" sz="2200" dirty="0">
                <a:solidFill>
                  <a:schemeClr val="bg1"/>
                </a:solidFill>
              </a:rPr>
              <a:t>Most of the studies were conducted in China (11 studies) or Iran (9 studies). </a:t>
            </a:r>
          </a:p>
          <a:p>
            <a:pPr marL="342900" indent="-342900">
              <a:buFont typeface="Arial" panose="020B0604020202020204" pitchFamily="34" charset="0"/>
              <a:buChar char="•"/>
            </a:pPr>
            <a:r>
              <a:rPr lang="en-US" sz="2200" dirty="0">
                <a:solidFill>
                  <a:schemeClr val="bg1"/>
                </a:solidFill>
              </a:rPr>
              <a:t>Most of the studies were randomized controlled trials (47 studies) or quasi-experimental studies (4 studies). </a:t>
            </a:r>
          </a:p>
          <a:p>
            <a:pPr marL="342900" indent="-342900">
              <a:buFont typeface="Arial" panose="020B0604020202020204" pitchFamily="34" charset="0"/>
              <a:buChar char="•"/>
            </a:pPr>
            <a:r>
              <a:rPr lang="en-US" sz="2200" dirty="0">
                <a:solidFill>
                  <a:schemeClr val="bg1"/>
                </a:solidFill>
              </a:rPr>
              <a:t>The mean quality assessment score of the 47 randomized controlled trials was 7.90 (Standard deviation [SD] ± 2.17, range = 4 to 13), and the mean quality assessment score among the 4 quasi-experimental studies was 7.5 (SD ± 0.5, range = 7 to 8).</a:t>
            </a:r>
            <a:endParaRPr lang="en-US" sz="2200" b="1" dirty="0">
              <a:solidFill>
                <a:schemeClr val="bg1"/>
              </a:solidFill>
            </a:endParaRPr>
          </a:p>
          <a:p>
            <a:pPr marL="342900" indent="-342900">
              <a:buFont typeface="Arial" panose="020B0604020202020204" pitchFamily="34" charset="0"/>
              <a:buChar char="•"/>
            </a:pPr>
            <a:r>
              <a:rPr lang="en-US" sz="2200" dirty="0">
                <a:solidFill>
                  <a:schemeClr val="bg1"/>
                </a:solidFill>
              </a:rPr>
              <a:t>We identified seven types of interventions: 1) Web and digital-based interventions, 2) therapeutic interventions, 3) cognitive behavioral interventions, 4) family-integrated interventions, 5) educational interventions, 6) mindfulness-based interventions, and 7) resilience training interventions </a:t>
            </a:r>
            <a:r>
              <a:rPr lang="en-US" sz="2200" b="1" dirty="0">
                <a:solidFill>
                  <a:schemeClr val="bg1"/>
                </a:solidFill>
              </a:rPr>
              <a:t>(Figure 2</a:t>
            </a:r>
            <a:r>
              <a:rPr lang="en-US" sz="2200" dirty="0">
                <a:solidFill>
                  <a:schemeClr val="bg1"/>
                </a:solidFill>
              </a:rPr>
              <a:t>). </a:t>
            </a:r>
          </a:p>
          <a:p>
            <a:pPr marL="342900" indent="-342900">
              <a:buFont typeface="Arial" panose="020B0604020202020204" pitchFamily="34" charset="0"/>
              <a:buChar char="•"/>
            </a:pPr>
            <a:r>
              <a:rPr lang="en-US" sz="2200" dirty="0">
                <a:solidFill>
                  <a:schemeClr val="bg1"/>
                </a:solidFill>
              </a:rPr>
              <a:t>The length of the intervention programs ranged from 1 day (e.g., 1 daily session) to 12 months </a:t>
            </a:r>
            <a:r>
              <a:rPr lang="en-US" sz="2200" b="1" dirty="0">
                <a:solidFill>
                  <a:schemeClr val="bg1"/>
                </a:solidFill>
              </a:rPr>
              <a:t>(Table 1).</a:t>
            </a:r>
          </a:p>
          <a:p>
            <a:pPr marL="342900" indent="-342900">
              <a:buFont typeface="Arial" panose="020B0604020202020204" pitchFamily="34" charset="0"/>
              <a:buChar char="•"/>
            </a:pPr>
            <a:r>
              <a:rPr lang="en-US" sz="2200" dirty="0">
                <a:solidFill>
                  <a:schemeClr val="bg1"/>
                </a:solidFill>
              </a:rPr>
              <a:t>The types of psychological outcomes measured were anxiety, caregiver burden, cortisol levels, depression, distress, family, caregiver task, inventory, family function, insomnia, post traumatic stress disorder (PTSD), quality of life, resilience, self-efficacy, well-being, and ways of coping (</a:t>
            </a:r>
            <a:r>
              <a:rPr lang="en-US" sz="2200" b="1" dirty="0">
                <a:solidFill>
                  <a:schemeClr val="bg1"/>
                </a:solidFill>
              </a:rPr>
              <a:t>Figure 3</a:t>
            </a:r>
            <a:r>
              <a:rPr lang="en-US" sz="2200" dirty="0">
                <a:solidFill>
                  <a:schemeClr val="bg1"/>
                </a:solidFill>
              </a:rPr>
              <a:t>).</a:t>
            </a:r>
          </a:p>
          <a:p>
            <a:pPr marL="342900" indent="-342900">
              <a:buFont typeface="Arial" panose="020B0604020202020204" pitchFamily="34" charset="0"/>
              <a:buChar char="•"/>
            </a:pPr>
            <a:r>
              <a:rPr lang="en-US" sz="2200" dirty="0">
                <a:solidFill>
                  <a:schemeClr val="bg1"/>
                </a:solidFill>
              </a:rPr>
              <a:t>Overall, nonpharmacological interventions implemented for caregivers of pediatric patients improved psychological outcomes.</a:t>
            </a:r>
          </a:p>
        </p:txBody>
      </p:sp>
      <p:pic>
        <p:nvPicPr>
          <p:cNvPr id="24" name="Picture 23" descr="A group of books with a green speech bubble&#10;&#10;AI-generated content may be incorrect.">
            <a:extLst>
              <a:ext uri="{FF2B5EF4-FFF2-40B4-BE49-F238E27FC236}">
                <a16:creationId xmlns:a16="http://schemas.microsoft.com/office/drawing/2014/main" id="{14FADD36-5CF3-51A9-4F30-AA4FBCA5529A}"/>
              </a:ext>
            </a:extLst>
          </p:cNvPr>
          <p:cNvPicPr>
            <a:picLocks noChangeAspect="1"/>
          </p:cNvPicPr>
          <p:nvPr/>
        </p:nvPicPr>
        <p:blipFill>
          <a:blip r:embed="rId4"/>
          <a:stretch>
            <a:fillRect/>
          </a:stretch>
        </p:blipFill>
        <p:spPr>
          <a:xfrm>
            <a:off x="9220461" y="4179205"/>
            <a:ext cx="5470882" cy="1212384"/>
          </a:xfrm>
          <a:prstGeom prst="rect">
            <a:avLst/>
          </a:prstGeom>
        </p:spPr>
      </p:pic>
      <p:graphicFrame>
        <p:nvGraphicFramePr>
          <p:cNvPr id="25" name="Chart 24">
            <a:extLst>
              <a:ext uri="{FF2B5EF4-FFF2-40B4-BE49-F238E27FC236}">
                <a16:creationId xmlns:a16="http://schemas.microsoft.com/office/drawing/2014/main" id="{3FE36D0B-C7B5-901D-4D25-B6E399C9A219}"/>
              </a:ext>
            </a:extLst>
          </p:cNvPr>
          <p:cNvGraphicFramePr>
            <a:graphicFrameLocks/>
          </p:cNvGraphicFramePr>
          <p:nvPr>
            <p:extLst>
              <p:ext uri="{D42A27DB-BD31-4B8C-83A1-F6EECF244321}">
                <p14:modId xmlns:p14="http://schemas.microsoft.com/office/powerpoint/2010/main" val="2940148270"/>
              </p:ext>
            </p:extLst>
          </p:nvPr>
        </p:nvGraphicFramePr>
        <p:xfrm>
          <a:off x="8996804" y="5972187"/>
          <a:ext cx="5505161" cy="4381247"/>
        </p:xfrm>
        <a:graphic>
          <a:graphicData uri="http://schemas.openxmlformats.org/drawingml/2006/chart">
            <c:chart xmlns:c="http://schemas.openxmlformats.org/drawingml/2006/chart" xmlns:r="http://schemas.openxmlformats.org/officeDocument/2006/relationships" r:id="rId5"/>
          </a:graphicData>
        </a:graphic>
      </p:graphicFrame>
      <p:sp>
        <p:nvSpPr>
          <p:cNvPr id="26" name="TextBox 25">
            <a:extLst>
              <a:ext uri="{FF2B5EF4-FFF2-40B4-BE49-F238E27FC236}">
                <a16:creationId xmlns:a16="http://schemas.microsoft.com/office/drawing/2014/main" id="{956F4288-69F5-9102-8660-10296E99AB0D}"/>
              </a:ext>
            </a:extLst>
          </p:cNvPr>
          <p:cNvSpPr txBox="1"/>
          <p:nvPr/>
        </p:nvSpPr>
        <p:spPr>
          <a:xfrm>
            <a:off x="9015056" y="5598018"/>
            <a:ext cx="5687904" cy="369332"/>
          </a:xfrm>
          <a:prstGeom prst="rect">
            <a:avLst/>
          </a:prstGeom>
          <a:noFill/>
        </p:spPr>
        <p:txBody>
          <a:bodyPr wrap="none" rtlCol="0">
            <a:spAutoFit/>
          </a:bodyPr>
          <a:lstStyle/>
          <a:p>
            <a:r>
              <a:rPr lang="en-US" sz="1800" b="1" dirty="0">
                <a:solidFill>
                  <a:schemeClr val="bg2">
                    <a:lumMod val="10000"/>
                  </a:schemeClr>
                </a:solidFill>
              </a:rPr>
              <a:t>Figure 2: Number of Studies Included in Each Intervention</a:t>
            </a:r>
          </a:p>
        </p:txBody>
      </p:sp>
      <p:graphicFrame>
        <p:nvGraphicFramePr>
          <p:cNvPr id="27" name="Chart 26">
            <a:extLst>
              <a:ext uri="{FF2B5EF4-FFF2-40B4-BE49-F238E27FC236}">
                <a16:creationId xmlns:a16="http://schemas.microsoft.com/office/drawing/2014/main" id="{C0A9FBDD-50EB-4B0F-C4BE-85C5DF019088}"/>
              </a:ext>
            </a:extLst>
          </p:cNvPr>
          <p:cNvGraphicFramePr>
            <a:graphicFrameLocks/>
          </p:cNvGraphicFramePr>
          <p:nvPr>
            <p:extLst>
              <p:ext uri="{D42A27DB-BD31-4B8C-83A1-F6EECF244321}">
                <p14:modId xmlns:p14="http://schemas.microsoft.com/office/powerpoint/2010/main" val="3556105249"/>
              </p:ext>
            </p:extLst>
          </p:nvPr>
        </p:nvGraphicFramePr>
        <p:xfrm>
          <a:off x="14688658" y="4391267"/>
          <a:ext cx="5505161" cy="5817789"/>
        </p:xfrm>
        <a:graphic>
          <a:graphicData uri="http://schemas.openxmlformats.org/drawingml/2006/chart">
            <c:chart xmlns:c="http://schemas.openxmlformats.org/drawingml/2006/chart" xmlns:r="http://schemas.openxmlformats.org/officeDocument/2006/relationships" r:id="rId6"/>
          </a:graphicData>
        </a:graphic>
      </p:graphicFrame>
      <p:sp>
        <p:nvSpPr>
          <p:cNvPr id="28" name="TextBox 27">
            <a:extLst>
              <a:ext uri="{FF2B5EF4-FFF2-40B4-BE49-F238E27FC236}">
                <a16:creationId xmlns:a16="http://schemas.microsoft.com/office/drawing/2014/main" id="{5FFD835D-4AC8-9246-C9BE-F059528CE007}"/>
              </a:ext>
            </a:extLst>
          </p:cNvPr>
          <p:cNvSpPr txBox="1"/>
          <p:nvPr/>
        </p:nvSpPr>
        <p:spPr>
          <a:xfrm>
            <a:off x="15154273" y="4714782"/>
            <a:ext cx="5533502" cy="353943"/>
          </a:xfrm>
          <a:prstGeom prst="rect">
            <a:avLst/>
          </a:prstGeom>
          <a:noFill/>
        </p:spPr>
        <p:txBody>
          <a:bodyPr wrap="none" rtlCol="0">
            <a:spAutoFit/>
          </a:bodyPr>
          <a:lstStyle/>
          <a:p>
            <a:r>
              <a:rPr lang="en-US" sz="1700" b="1" dirty="0"/>
              <a:t>Figure 3: Psychological Outcomes Measured Across Studies </a:t>
            </a:r>
          </a:p>
        </p:txBody>
      </p:sp>
      <p:pic>
        <p:nvPicPr>
          <p:cNvPr id="29" name="Picture 82" descr="Caregivers Children: Over 1,604 Royalty-Free Licensable Stock Illustrations  &amp; Drawings | Shutterstock">
            <a:extLst>
              <a:ext uri="{FF2B5EF4-FFF2-40B4-BE49-F238E27FC236}">
                <a16:creationId xmlns:a16="http://schemas.microsoft.com/office/drawing/2014/main" id="{0401B8BF-29D2-B332-28F0-EDF457934F7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762779" y="4052011"/>
            <a:ext cx="3109612" cy="2772737"/>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9" descr="A purple pie chart with text&#10;&#10;AI-generated content may be incorrect.">
            <a:extLst>
              <a:ext uri="{FF2B5EF4-FFF2-40B4-BE49-F238E27FC236}">
                <a16:creationId xmlns:a16="http://schemas.microsoft.com/office/drawing/2014/main" id="{75CBDEBC-4464-CA8C-EDA2-61998C6721DB}"/>
              </a:ext>
            </a:extLst>
          </p:cNvPr>
          <p:cNvPicPr>
            <a:picLocks noChangeAspect="1"/>
          </p:cNvPicPr>
          <p:nvPr/>
        </p:nvPicPr>
        <p:blipFill>
          <a:blip r:embed="rId8"/>
          <a:srcRect l="12792" r="12792" b="-7490"/>
          <a:stretch>
            <a:fillRect/>
          </a:stretch>
        </p:blipFill>
        <p:spPr>
          <a:xfrm>
            <a:off x="20493811" y="7387773"/>
            <a:ext cx="3263041" cy="2909545"/>
          </a:xfrm>
          <a:prstGeom prst="rect">
            <a:avLst/>
          </a:prstGeom>
        </p:spPr>
      </p:pic>
      <p:sp>
        <p:nvSpPr>
          <p:cNvPr id="31" name="Text Box 9">
            <a:extLst>
              <a:ext uri="{FF2B5EF4-FFF2-40B4-BE49-F238E27FC236}">
                <a16:creationId xmlns:a16="http://schemas.microsoft.com/office/drawing/2014/main" id="{C6BB38A2-CF39-4585-08E0-C82FAD0283E6}"/>
              </a:ext>
            </a:extLst>
          </p:cNvPr>
          <p:cNvSpPr txBox="1">
            <a:spLocks noChangeArrowheads="1"/>
          </p:cNvSpPr>
          <p:nvPr/>
        </p:nvSpPr>
        <p:spPr bwMode="auto">
          <a:xfrm>
            <a:off x="23921593" y="15365236"/>
            <a:ext cx="8471959" cy="545199"/>
          </a:xfrm>
          <a:prstGeom prst="rect">
            <a:avLst/>
          </a:prstGeom>
          <a:solidFill>
            <a:srgbClr val="002060"/>
          </a:solidFill>
          <a:ln w="6350">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algn="ctr" defTabSz="3041755" eaLnBrk="0" hangingPunct="0">
              <a:buClr>
                <a:srgbClr val="782327"/>
              </a:buClr>
              <a:buSzPct val="152000"/>
            </a:pPr>
            <a:r>
              <a:rPr lang="en-US" sz="3200" b="1" cap="all" dirty="0">
                <a:solidFill>
                  <a:schemeClr val="bg1"/>
                </a:solidFill>
                <a:latin typeface="Calibri" charset="0"/>
                <a:ea typeface="Calibri" charset="0"/>
                <a:cs typeface="Calibri" charset="0"/>
              </a:rPr>
              <a:t>References</a:t>
            </a:r>
          </a:p>
        </p:txBody>
      </p:sp>
      <p:sp>
        <p:nvSpPr>
          <p:cNvPr id="33" name="TextBox 32">
            <a:extLst>
              <a:ext uri="{FF2B5EF4-FFF2-40B4-BE49-F238E27FC236}">
                <a16:creationId xmlns:a16="http://schemas.microsoft.com/office/drawing/2014/main" id="{7F3B1266-5A1D-8F36-67FE-F4564AB08D5A}"/>
              </a:ext>
            </a:extLst>
          </p:cNvPr>
          <p:cNvSpPr txBox="1"/>
          <p:nvPr/>
        </p:nvSpPr>
        <p:spPr>
          <a:xfrm>
            <a:off x="23966903" y="16053674"/>
            <a:ext cx="2388651" cy="461665"/>
          </a:xfrm>
          <a:prstGeom prst="rect">
            <a:avLst/>
          </a:prstGeom>
          <a:noFill/>
        </p:spPr>
        <p:txBody>
          <a:bodyPr wrap="square" rtlCol="0">
            <a:spAutoFit/>
          </a:bodyPr>
          <a:lstStyle/>
          <a:p>
            <a:r>
              <a:rPr lang="en-US" sz="2400" dirty="0">
                <a:solidFill>
                  <a:srgbClr val="000000"/>
                </a:solidFill>
              </a:rPr>
              <a:t>Reference list:</a:t>
            </a:r>
          </a:p>
        </p:txBody>
      </p:sp>
      <p:pic>
        <p:nvPicPr>
          <p:cNvPr id="34" name="Picture 33" descr="A qr code on a white background&#10;&#10;AI-generated content may be incorrect.">
            <a:extLst>
              <a:ext uri="{FF2B5EF4-FFF2-40B4-BE49-F238E27FC236}">
                <a16:creationId xmlns:a16="http://schemas.microsoft.com/office/drawing/2014/main" id="{CEA87CA0-CAEC-3EBF-F124-D6AB92A65EAF}"/>
              </a:ext>
            </a:extLst>
          </p:cNvPr>
          <p:cNvPicPr>
            <a:picLocks noChangeAspect="1"/>
          </p:cNvPicPr>
          <p:nvPr/>
        </p:nvPicPr>
        <p:blipFill>
          <a:blip r:embed="rId9"/>
          <a:stretch>
            <a:fillRect/>
          </a:stretch>
        </p:blipFill>
        <p:spPr>
          <a:xfrm>
            <a:off x="25957695" y="16116926"/>
            <a:ext cx="1273408" cy="1281804"/>
          </a:xfrm>
          <a:prstGeom prst="rect">
            <a:avLst/>
          </a:prstGeom>
        </p:spPr>
      </p:pic>
      <p:sp>
        <p:nvSpPr>
          <p:cNvPr id="35" name="TextBox 34">
            <a:extLst>
              <a:ext uri="{FF2B5EF4-FFF2-40B4-BE49-F238E27FC236}">
                <a16:creationId xmlns:a16="http://schemas.microsoft.com/office/drawing/2014/main" id="{774E3F32-5D90-3897-878B-1BAA3E3DD007}"/>
              </a:ext>
            </a:extLst>
          </p:cNvPr>
          <p:cNvSpPr txBox="1"/>
          <p:nvPr/>
        </p:nvSpPr>
        <p:spPr>
          <a:xfrm>
            <a:off x="28132370" y="16064096"/>
            <a:ext cx="2332393" cy="646331"/>
          </a:xfrm>
          <a:prstGeom prst="rect">
            <a:avLst/>
          </a:prstGeom>
          <a:noFill/>
        </p:spPr>
        <p:txBody>
          <a:bodyPr wrap="square" rtlCol="0">
            <a:spAutoFit/>
          </a:bodyPr>
          <a:lstStyle/>
          <a:p>
            <a:r>
              <a:rPr lang="en-US" sz="1800" dirty="0">
                <a:solidFill>
                  <a:srgbClr val="000000"/>
                </a:solidFill>
              </a:rPr>
              <a:t>Table 1. Summary of included studies:</a:t>
            </a:r>
          </a:p>
        </p:txBody>
      </p:sp>
      <p:pic>
        <p:nvPicPr>
          <p:cNvPr id="36" name="Picture 35" descr="A qr code on a white background&#10;&#10;AI-generated content may be incorrect.">
            <a:extLst>
              <a:ext uri="{FF2B5EF4-FFF2-40B4-BE49-F238E27FC236}">
                <a16:creationId xmlns:a16="http://schemas.microsoft.com/office/drawing/2014/main" id="{E8CAA21C-E72A-68DB-0375-FE5BF923EDEC}"/>
              </a:ext>
            </a:extLst>
          </p:cNvPr>
          <p:cNvPicPr>
            <a:picLocks noChangeAspect="1"/>
          </p:cNvPicPr>
          <p:nvPr/>
        </p:nvPicPr>
        <p:blipFill>
          <a:blip r:embed="rId10"/>
          <a:stretch>
            <a:fillRect/>
          </a:stretch>
        </p:blipFill>
        <p:spPr>
          <a:xfrm>
            <a:off x="30388091" y="16084256"/>
            <a:ext cx="1314474" cy="1314474"/>
          </a:xfrm>
          <a:prstGeom prst="rect">
            <a:avLst/>
          </a:prstGeom>
        </p:spPr>
      </p:pic>
      <p:sp>
        <p:nvSpPr>
          <p:cNvPr id="3" name="TextBox 2">
            <a:extLst>
              <a:ext uri="{FF2B5EF4-FFF2-40B4-BE49-F238E27FC236}">
                <a16:creationId xmlns:a16="http://schemas.microsoft.com/office/drawing/2014/main" id="{0DFBFFBB-4FAD-68E7-3F23-9F7032C7989D}"/>
              </a:ext>
            </a:extLst>
          </p:cNvPr>
          <p:cNvSpPr txBox="1"/>
          <p:nvPr/>
        </p:nvSpPr>
        <p:spPr>
          <a:xfrm>
            <a:off x="11130846" y="5316371"/>
            <a:ext cx="1491114" cy="230832"/>
          </a:xfrm>
          <a:prstGeom prst="rect">
            <a:avLst/>
          </a:prstGeom>
          <a:noFill/>
        </p:spPr>
        <p:txBody>
          <a:bodyPr wrap="none" rtlCol="0">
            <a:spAutoFit/>
          </a:bodyPr>
          <a:lstStyle/>
          <a:p>
            <a:r>
              <a:rPr lang="en-US" sz="900" i="1" dirty="0">
                <a:solidFill>
                  <a:schemeClr val="bg2">
                    <a:lumMod val="10000"/>
                  </a:schemeClr>
                </a:solidFill>
              </a:rPr>
              <a:t>Image retrieved from Canva</a:t>
            </a:r>
          </a:p>
        </p:txBody>
      </p:sp>
      <p:sp>
        <p:nvSpPr>
          <p:cNvPr id="4" name="TextBox 3">
            <a:extLst>
              <a:ext uri="{FF2B5EF4-FFF2-40B4-BE49-F238E27FC236}">
                <a16:creationId xmlns:a16="http://schemas.microsoft.com/office/drawing/2014/main" id="{FF9577D2-B3AB-8CF7-A2C4-B0B1768CA260}"/>
              </a:ext>
            </a:extLst>
          </p:cNvPr>
          <p:cNvSpPr txBox="1"/>
          <p:nvPr/>
        </p:nvSpPr>
        <p:spPr>
          <a:xfrm>
            <a:off x="20894538" y="6736225"/>
            <a:ext cx="2904961" cy="307777"/>
          </a:xfrm>
          <a:prstGeom prst="rect">
            <a:avLst/>
          </a:prstGeom>
          <a:noFill/>
        </p:spPr>
        <p:txBody>
          <a:bodyPr wrap="none" rtlCol="0">
            <a:spAutoFit/>
          </a:bodyPr>
          <a:lstStyle/>
          <a:p>
            <a:pPr algn="ctr"/>
            <a:r>
              <a:rPr lang="en-US" sz="700" i="1" dirty="0">
                <a:solidFill>
                  <a:schemeClr val="bg2">
                    <a:lumMod val="10000"/>
                  </a:schemeClr>
                </a:solidFill>
              </a:rPr>
              <a:t>Image retrieved from Google Images</a:t>
            </a:r>
          </a:p>
          <a:p>
            <a:pPr algn="ctr"/>
            <a:r>
              <a:rPr lang="en-US" sz="700" i="1" dirty="0">
                <a:solidFill>
                  <a:schemeClr val="bg2">
                    <a:lumMod val="10000"/>
                  </a:schemeClr>
                </a:solidFill>
              </a:rPr>
              <a:t>https://www.shutterstock.com/search/</a:t>
            </a:r>
            <a:r>
              <a:rPr lang="en-US" sz="700" i="1" dirty="0" err="1">
                <a:solidFill>
                  <a:schemeClr val="bg2">
                    <a:lumMod val="10000"/>
                  </a:schemeClr>
                </a:solidFill>
              </a:rPr>
              <a:t>caregiver-child?image_type</a:t>
            </a:r>
            <a:r>
              <a:rPr lang="en-US" sz="700" i="1" dirty="0">
                <a:solidFill>
                  <a:schemeClr val="bg2">
                    <a:lumMod val="10000"/>
                  </a:schemeClr>
                </a:solidFill>
              </a:rPr>
              <a:t>=vector</a:t>
            </a:r>
          </a:p>
        </p:txBody>
      </p:sp>
    </p:spTree>
    <p:extLst>
      <p:ext uri="{BB962C8B-B14F-4D97-AF65-F5344CB8AC3E}">
        <p14:creationId xmlns:p14="http://schemas.microsoft.com/office/powerpoint/2010/main" val="1336661623"/>
      </p:ext>
    </p:extLst>
  </p:cSld>
  <p:clrMapOvr>
    <a:masterClrMapping/>
  </p:clrMapOvr>
</p:sld>
</file>

<file path=ppt/theme/theme1.xml><?xml version="1.0" encoding="utf-8"?>
<a:theme xmlns:a="http://schemas.openxmlformats.org/drawingml/2006/main" name="SON Stnd 1">
  <a:themeElements>
    <a:clrScheme name="SON Color Palette">
      <a:dk1>
        <a:srgbClr val="00233D"/>
      </a:dk1>
      <a:lt1>
        <a:srgbClr val="FFFFFF"/>
      </a:lt1>
      <a:dk2>
        <a:srgbClr val="7BAFD4"/>
      </a:dk2>
      <a:lt2>
        <a:srgbClr val="BED6DB"/>
      </a:lt2>
      <a:accent1>
        <a:srgbClr val="003150"/>
      </a:accent1>
      <a:accent2>
        <a:srgbClr val="A5ACAF"/>
      </a:accent2>
      <a:accent3>
        <a:srgbClr val="A5D867"/>
      </a:accent3>
      <a:accent4>
        <a:srgbClr val="E4D5D3"/>
      </a:accent4>
      <a:accent5>
        <a:srgbClr val="D6938A"/>
      </a:accent5>
      <a:accent6>
        <a:srgbClr val="EDE8C4"/>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Presentation14" id="{2F98C1D4-AA61-414F-A71A-E1D2E2B59454}" vid="{36018F3F-CBFC-554A-8218-D144B00F11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728e02d-9ae8-4f14-8123-c5291f222428">
      <Terms xmlns="http://schemas.microsoft.com/office/infopath/2007/PartnerControls"/>
    </lcf76f155ced4ddcb4097134ff3c332f>
    <TaxCatchAll xmlns="7f5cce54-953e-4401-b8ca-d639869d96f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B9859A42727E84CAE3BC9F4C3190CFD" ma:contentTypeVersion="11" ma:contentTypeDescription="Create a new document." ma:contentTypeScope="" ma:versionID="5b80a1847ba5856d33cfe718f688e172">
  <xsd:schema xmlns:xsd="http://www.w3.org/2001/XMLSchema" xmlns:xs="http://www.w3.org/2001/XMLSchema" xmlns:p="http://schemas.microsoft.com/office/2006/metadata/properties" xmlns:ns2="b728e02d-9ae8-4f14-8123-c5291f222428" xmlns:ns3="7f5cce54-953e-4401-b8ca-d639869d96fb" targetNamespace="http://schemas.microsoft.com/office/2006/metadata/properties" ma:root="true" ma:fieldsID="008e299eb3c9a4a4940f7c7a2ce931f9" ns2:_="" ns3:_="">
    <xsd:import namespace="b728e02d-9ae8-4f14-8123-c5291f222428"/>
    <xsd:import namespace="7f5cce54-953e-4401-b8ca-d639869d96f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28e02d-9ae8-4f14-8123-c5291f2224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3fdc6da-32ca-4a2b-983e-32d6a4a8ae6b"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5cce54-953e-4401-b8ca-d639869d96f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c47df48-0d5f-498a-8c6a-73e01115ce72}" ma:internalName="TaxCatchAll" ma:showField="CatchAllData" ma:web="7f5cce54-953e-4401-b8ca-d639869d96f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0D432A-9D28-4694-B827-1DFDC8E4D643}">
  <ds:schemaRefs>
    <ds:schemaRef ds:uri="http://purl.org/dc/terms/"/>
    <ds:schemaRef ds:uri="http://purl.org/dc/dcmitype/"/>
    <ds:schemaRef ds:uri="8df628f5-26fc-432c-986f-cf366109a24e"/>
    <ds:schemaRef ds:uri="7e86d7e4-945d-43a1-8828-bce84e7da022"/>
    <ds:schemaRef ds:uri="http://schemas.microsoft.com/office/infopath/2007/PartnerControls"/>
    <ds:schemaRef ds:uri="http://purl.org/dc/elements/1.1/"/>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465B03D7-8640-4F97-8473-8B5673088156}">
  <ds:schemaRefs>
    <ds:schemaRef ds:uri="http://schemas.microsoft.com/sharepoint/v3/contenttype/forms"/>
  </ds:schemaRefs>
</ds:datastoreItem>
</file>

<file path=customXml/itemProps3.xml><?xml version="1.0" encoding="utf-8"?>
<ds:datastoreItem xmlns:ds="http://schemas.openxmlformats.org/officeDocument/2006/customXml" ds:itemID="{7FE69BD1-0F17-43CC-96E5-27DDF24858AF}"/>
</file>

<file path=docProps/app.xml><?xml version="1.0" encoding="utf-8"?>
<Properties xmlns="http://schemas.openxmlformats.org/officeDocument/2006/extended-properties" xmlns:vt="http://schemas.openxmlformats.org/officeDocument/2006/docPropsVTypes">
  <Template>SON 72x42 3 column poster - 2026</Template>
  <TotalTime>1377</TotalTime>
  <Words>896</Words>
  <Application>Microsoft Macintosh PowerPoint</Application>
  <PresentationFormat>Custom</PresentationFormat>
  <Paragraphs>50</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Cambria</vt:lpstr>
      <vt:lpstr>Georgia</vt:lpstr>
      <vt:lpstr>Open Sans</vt:lpstr>
      <vt:lpstr>Symbol</vt:lpstr>
      <vt:lpstr>Times New Roman</vt:lpstr>
      <vt:lpstr>SON Stnd 1</vt:lpstr>
      <vt:lpstr>Nonpharmacological Interventions for Caregivers of Pediatric Patients: A Systematic Review</vt:lpstr>
    </vt:vector>
  </TitlesOfParts>
  <Company>UNC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Davis, Suja</dc:creator>
  <cp:lastModifiedBy>Yu, Katherine</cp:lastModifiedBy>
  <cp:revision>3</cp:revision>
  <dcterms:created xsi:type="dcterms:W3CDTF">2026-04-07T16:58:54Z</dcterms:created>
  <dcterms:modified xsi:type="dcterms:W3CDTF">2026-04-08T17:29:26Z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0x010100AB9859A42727E84CAE3BC9F4C3190CFD</vt:lpwstr>
  </property>
</Properties>
</file>