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4"/>
  </p:sldMasterIdLst>
  <p:notesMasterIdLst>
    <p:notesMasterId r:id="rId7"/>
  </p:notesMasterIdLst>
  <p:sldIdLst>
    <p:sldId id="256" r:id="rId5"/>
    <p:sldId id="257" r:id="rId6"/>
  </p:sldIdLst>
  <p:sldSz cx="43891200" cy="21945600"/>
  <p:notesSz cx="6858000" cy="9144000"/>
  <p:defaultTextStyle>
    <a:defPPr>
      <a:defRPr lang="en-US"/>
    </a:defPPr>
    <a:lvl1pPr marL="0" algn="l" defTabSz="3160021" rtl="0" eaLnBrk="1" latinLnBrk="0" hangingPunct="1">
      <a:defRPr sz="6221" kern="1200">
        <a:solidFill>
          <a:schemeClr val="tx1"/>
        </a:solidFill>
        <a:latin typeface="+mn-lt"/>
        <a:ea typeface="+mn-ea"/>
        <a:cs typeface="+mn-cs"/>
      </a:defRPr>
    </a:lvl1pPr>
    <a:lvl2pPr marL="1580011" algn="l" defTabSz="3160021" rtl="0" eaLnBrk="1" latinLnBrk="0" hangingPunct="1">
      <a:defRPr sz="6221" kern="1200">
        <a:solidFill>
          <a:schemeClr val="tx1"/>
        </a:solidFill>
        <a:latin typeface="+mn-lt"/>
        <a:ea typeface="+mn-ea"/>
        <a:cs typeface="+mn-cs"/>
      </a:defRPr>
    </a:lvl2pPr>
    <a:lvl3pPr marL="3160021" algn="l" defTabSz="3160021" rtl="0" eaLnBrk="1" latinLnBrk="0" hangingPunct="1">
      <a:defRPr sz="6221" kern="1200">
        <a:solidFill>
          <a:schemeClr val="tx1"/>
        </a:solidFill>
        <a:latin typeface="+mn-lt"/>
        <a:ea typeface="+mn-ea"/>
        <a:cs typeface="+mn-cs"/>
      </a:defRPr>
    </a:lvl3pPr>
    <a:lvl4pPr marL="4740033" algn="l" defTabSz="3160021" rtl="0" eaLnBrk="1" latinLnBrk="0" hangingPunct="1">
      <a:defRPr sz="6221" kern="1200">
        <a:solidFill>
          <a:schemeClr val="tx1"/>
        </a:solidFill>
        <a:latin typeface="+mn-lt"/>
        <a:ea typeface="+mn-ea"/>
        <a:cs typeface="+mn-cs"/>
      </a:defRPr>
    </a:lvl4pPr>
    <a:lvl5pPr marL="6320043" algn="l" defTabSz="3160021" rtl="0" eaLnBrk="1" latinLnBrk="0" hangingPunct="1">
      <a:defRPr sz="6221" kern="1200">
        <a:solidFill>
          <a:schemeClr val="tx1"/>
        </a:solidFill>
        <a:latin typeface="+mn-lt"/>
        <a:ea typeface="+mn-ea"/>
        <a:cs typeface="+mn-cs"/>
      </a:defRPr>
    </a:lvl5pPr>
    <a:lvl6pPr marL="7900054" algn="l" defTabSz="3160021" rtl="0" eaLnBrk="1" latinLnBrk="0" hangingPunct="1">
      <a:defRPr sz="6221" kern="1200">
        <a:solidFill>
          <a:schemeClr val="tx1"/>
        </a:solidFill>
        <a:latin typeface="+mn-lt"/>
        <a:ea typeface="+mn-ea"/>
        <a:cs typeface="+mn-cs"/>
      </a:defRPr>
    </a:lvl6pPr>
    <a:lvl7pPr marL="9480064" algn="l" defTabSz="3160021" rtl="0" eaLnBrk="1" latinLnBrk="0" hangingPunct="1">
      <a:defRPr sz="6221" kern="1200">
        <a:solidFill>
          <a:schemeClr val="tx1"/>
        </a:solidFill>
        <a:latin typeface="+mn-lt"/>
        <a:ea typeface="+mn-ea"/>
        <a:cs typeface="+mn-cs"/>
      </a:defRPr>
    </a:lvl7pPr>
    <a:lvl8pPr marL="11060075" algn="l" defTabSz="3160021" rtl="0" eaLnBrk="1" latinLnBrk="0" hangingPunct="1">
      <a:defRPr sz="6221" kern="1200">
        <a:solidFill>
          <a:schemeClr val="tx1"/>
        </a:solidFill>
        <a:latin typeface="+mn-lt"/>
        <a:ea typeface="+mn-ea"/>
        <a:cs typeface="+mn-cs"/>
      </a:defRPr>
    </a:lvl8pPr>
    <a:lvl9pPr marL="12640087" algn="l" defTabSz="3160021" rtl="0" eaLnBrk="1" latinLnBrk="0" hangingPunct="1">
      <a:defRPr sz="622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3824" userDrawn="1">
          <p15:clr>
            <a:srgbClr val="A4A3A4"/>
          </p15:clr>
        </p15:guide>
        <p15:guide id="3" pos="384" userDrawn="1">
          <p15:clr>
            <a:srgbClr val="A4A3A4"/>
          </p15:clr>
        </p15:guide>
        <p15:guide id="4" pos="6965" userDrawn="1">
          <p15:clr>
            <a:srgbClr val="A4A3A4"/>
          </p15:clr>
        </p15:guide>
        <p15:guide id="5" pos="27261" userDrawn="1">
          <p15:clr>
            <a:srgbClr val="A4A3A4"/>
          </p15:clr>
        </p15:guide>
        <p15:guide id="6" pos="20704" userDrawn="1">
          <p15:clr>
            <a:srgbClr val="A4A3A4"/>
          </p15:clr>
        </p15:guide>
        <p15:guide id="7" pos="7157" userDrawn="1">
          <p15:clr>
            <a:srgbClr val="A4A3A4"/>
          </p15:clr>
        </p15:guide>
        <p15:guide id="8" pos="20512" userDrawn="1">
          <p15:clr>
            <a:srgbClr val="A4A3A4"/>
          </p15:clr>
        </p15:guide>
        <p15:guide id="9" pos="13728" userDrawn="1">
          <p15:clr>
            <a:srgbClr val="A4A3A4"/>
          </p15:clr>
        </p15:guide>
        <p15:guide id="10" pos="16928" userDrawn="1">
          <p15:clr>
            <a:srgbClr val="A4A3A4"/>
          </p15:clr>
        </p15:guide>
        <p15:guide id="11" pos="139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B34551-9854-A092-DCF6-BCE8F413BB2B}" name="Davis, Suja" initials="SD" userId="S::davissp@AD.UNC.EDU::a119cdd6-2358-416d-af01-e4e0b7eda646" providerId="AD"/>
  <p188:author id="{4CCC8169-810F-5F5B-91D5-6FFCF620FEC3}" name="Desai, Priya" initials="DP" userId="S::dpriya@ad.unc.edu::5c0027c9-e460-4c07-bb54-e6a794a4dc9b" providerId="AD"/>
  <p188:author id="{65917D96-5476-8280-E4E0-5CC998799542}" name="Chamu Desai" initials="CD" userId="601547f4dd320025" providerId="Windows Live"/>
  <p188:author id="{D191F49B-9BB6-728D-52A0-895FEBD072BF}" name="Forlan, Nicole M" initials="FN" userId="S::nforlan@ad.unc.edu::9227dec1-454f-4fb4-950b-a565bf80f9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BAF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7" d="100"/>
          <a:sy n="17" d="100"/>
        </p:scale>
        <p:origin x="804" y="92"/>
      </p:cViewPr>
      <p:guideLst>
        <p:guide orient="horz" pos="6912"/>
        <p:guide pos="13824"/>
        <p:guide pos="384"/>
        <p:guide pos="6965"/>
        <p:guide pos="27261"/>
        <p:guide pos="20704"/>
        <p:guide pos="7157"/>
        <p:guide pos="20512"/>
        <p:guide pos="13728"/>
        <p:guide pos="16928"/>
        <p:guide pos="139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Interventions and Mental Health Addressed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Sheet1!$B$1</c:f>
              <c:strCache>
                <c:ptCount val="1"/>
                <c:pt idx="0">
                  <c:v>Depression</c:v>
                </c:pt>
              </c:strCache>
            </c:strRef>
          </c:tx>
          <c:spPr>
            <a:solidFill>
              <a:schemeClr val="accent1"/>
            </a:solidFill>
            <a:ln>
              <a:noFill/>
            </a:ln>
            <a:effectLst/>
          </c:spPr>
          <c:invertIfNegative val="0"/>
          <c:cat>
            <c:strRef>
              <c:f>Sheet1!$A$2:$A$7</c:f>
              <c:strCache>
                <c:ptCount val="6"/>
                <c:pt idx="0">
                  <c:v>Pharmacological</c:v>
                </c:pt>
                <c:pt idx="1">
                  <c:v>Multimodal</c:v>
                </c:pt>
                <c:pt idx="2">
                  <c:v>Nutritional Interventions</c:v>
                </c:pt>
                <c:pt idx="3">
                  <c:v>Psych/Behavioral Therapy</c:v>
                </c:pt>
                <c:pt idx="4">
                  <c:v>Lifestyle Modifications</c:v>
                </c:pt>
                <c:pt idx="5">
                  <c:v>Other (LHR/Alternative)</c:v>
                </c:pt>
              </c:strCache>
            </c:strRef>
          </c:cat>
          <c:val>
            <c:numRef>
              <c:f>Sheet1!$B$2:$B$7</c:f>
              <c:numCache>
                <c:formatCode>General</c:formatCode>
                <c:ptCount val="6"/>
                <c:pt idx="0">
                  <c:v>9</c:v>
                </c:pt>
                <c:pt idx="1">
                  <c:v>13</c:v>
                </c:pt>
                <c:pt idx="2">
                  <c:v>9</c:v>
                </c:pt>
                <c:pt idx="3">
                  <c:v>6</c:v>
                </c:pt>
                <c:pt idx="4">
                  <c:v>9</c:v>
                </c:pt>
                <c:pt idx="5">
                  <c:v>5</c:v>
                </c:pt>
              </c:numCache>
            </c:numRef>
          </c:val>
          <c:extLst>
            <c:ext xmlns:c16="http://schemas.microsoft.com/office/drawing/2014/chart" uri="{C3380CC4-5D6E-409C-BE32-E72D297353CC}">
              <c16:uniqueId val="{00000000-3C05-478A-B2FF-B25B739A5490}"/>
            </c:ext>
          </c:extLst>
        </c:ser>
        <c:ser>
          <c:idx val="1"/>
          <c:order val="1"/>
          <c:tx>
            <c:strRef>
              <c:f>Sheet1!$C$1</c:f>
              <c:strCache>
                <c:ptCount val="1"/>
                <c:pt idx="0">
                  <c:v>Anxiety</c:v>
                </c:pt>
              </c:strCache>
            </c:strRef>
          </c:tx>
          <c:spPr>
            <a:solidFill>
              <a:schemeClr val="accent2"/>
            </a:solidFill>
            <a:ln>
              <a:noFill/>
            </a:ln>
            <a:effectLst/>
          </c:spPr>
          <c:invertIfNegative val="0"/>
          <c:cat>
            <c:strRef>
              <c:f>Sheet1!$A$2:$A$7</c:f>
              <c:strCache>
                <c:ptCount val="6"/>
                <c:pt idx="0">
                  <c:v>Pharmacological</c:v>
                </c:pt>
                <c:pt idx="1">
                  <c:v>Multimodal</c:v>
                </c:pt>
                <c:pt idx="2">
                  <c:v>Nutritional Interventions</c:v>
                </c:pt>
                <c:pt idx="3">
                  <c:v>Psych/Behavioral Therapy</c:v>
                </c:pt>
                <c:pt idx="4">
                  <c:v>Lifestyle Modifications</c:v>
                </c:pt>
                <c:pt idx="5">
                  <c:v>Other (LHR/Alternative)</c:v>
                </c:pt>
              </c:strCache>
            </c:strRef>
          </c:cat>
          <c:val>
            <c:numRef>
              <c:f>Sheet1!$C$2:$C$7</c:f>
              <c:numCache>
                <c:formatCode>General</c:formatCode>
                <c:ptCount val="6"/>
                <c:pt idx="0">
                  <c:v>5</c:v>
                </c:pt>
                <c:pt idx="1">
                  <c:v>12</c:v>
                </c:pt>
                <c:pt idx="2">
                  <c:v>9</c:v>
                </c:pt>
                <c:pt idx="3">
                  <c:v>6</c:v>
                </c:pt>
                <c:pt idx="4">
                  <c:v>6</c:v>
                </c:pt>
                <c:pt idx="5">
                  <c:v>4</c:v>
                </c:pt>
              </c:numCache>
            </c:numRef>
          </c:val>
          <c:extLst>
            <c:ext xmlns:c16="http://schemas.microsoft.com/office/drawing/2014/chart" uri="{C3380CC4-5D6E-409C-BE32-E72D297353CC}">
              <c16:uniqueId val="{00000001-3C05-478A-B2FF-B25B739A5490}"/>
            </c:ext>
          </c:extLst>
        </c:ser>
        <c:ser>
          <c:idx val="2"/>
          <c:order val="2"/>
          <c:tx>
            <c:strRef>
              <c:f>Sheet1!$D$1</c:f>
              <c:strCache>
                <c:ptCount val="1"/>
                <c:pt idx="0">
                  <c:v>Eating Disorder</c:v>
                </c:pt>
              </c:strCache>
            </c:strRef>
          </c:tx>
          <c:spPr>
            <a:solidFill>
              <a:schemeClr val="accent3"/>
            </a:solidFill>
            <a:ln>
              <a:noFill/>
            </a:ln>
            <a:effectLst/>
          </c:spPr>
          <c:invertIfNegative val="0"/>
          <c:cat>
            <c:strRef>
              <c:f>Sheet1!$A$2:$A$7</c:f>
              <c:strCache>
                <c:ptCount val="6"/>
                <c:pt idx="0">
                  <c:v>Pharmacological</c:v>
                </c:pt>
                <c:pt idx="1">
                  <c:v>Multimodal</c:v>
                </c:pt>
                <c:pt idx="2">
                  <c:v>Nutritional Interventions</c:v>
                </c:pt>
                <c:pt idx="3">
                  <c:v>Psych/Behavioral Therapy</c:v>
                </c:pt>
                <c:pt idx="4">
                  <c:v>Lifestyle Modifications</c:v>
                </c:pt>
                <c:pt idx="5">
                  <c:v>Other (LHR/Alternative)</c:v>
                </c:pt>
              </c:strCache>
            </c:strRef>
          </c:cat>
          <c:val>
            <c:numRef>
              <c:f>Sheet1!$D$2:$D$7</c:f>
              <c:numCache>
                <c:formatCode>General</c:formatCode>
                <c:ptCount val="6"/>
                <c:pt idx="0">
                  <c:v>0</c:v>
                </c:pt>
                <c:pt idx="1">
                  <c:v>2</c:v>
                </c:pt>
                <c:pt idx="2">
                  <c:v>0</c:v>
                </c:pt>
                <c:pt idx="3">
                  <c:v>1</c:v>
                </c:pt>
                <c:pt idx="4">
                  <c:v>0</c:v>
                </c:pt>
                <c:pt idx="5">
                  <c:v>0</c:v>
                </c:pt>
              </c:numCache>
            </c:numRef>
          </c:val>
          <c:extLst>
            <c:ext xmlns:c16="http://schemas.microsoft.com/office/drawing/2014/chart" uri="{C3380CC4-5D6E-409C-BE32-E72D297353CC}">
              <c16:uniqueId val="{00000002-3C05-478A-B2FF-B25B739A5490}"/>
            </c:ext>
          </c:extLst>
        </c:ser>
        <c:ser>
          <c:idx val="3"/>
          <c:order val="3"/>
          <c:tx>
            <c:strRef>
              <c:f>Sheet1!$E$1</c:f>
              <c:strCache>
                <c:ptCount val="1"/>
                <c:pt idx="0">
                  <c:v>Body Image</c:v>
                </c:pt>
              </c:strCache>
            </c:strRef>
          </c:tx>
          <c:spPr>
            <a:solidFill>
              <a:schemeClr val="accent4"/>
            </a:solidFill>
            <a:ln>
              <a:noFill/>
            </a:ln>
            <a:effectLst/>
          </c:spPr>
          <c:invertIfNegative val="0"/>
          <c:cat>
            <c:strRef>
              <c:f>Sheet1!$A$2:$A$7</c:f>
              <c:strCache>
                <c:ptCount val="6"/>
                <c:pt idx="0">
                  <c:v>Pharmacological</c:v>
                </c:pt>
                <c:pt idx="1">
                  <c:v>Multimodal</c:v>
                </c:pt>
                <c:pt idx="2">
                  <c:v>Nutritional Interventions</c:v>
                </c:pt>
                <c:pt idx="3">
                  <c:v>Psych/Behavioral Therapy</c:v>
                </c:pt>
                <c:pt idx="4">
                  <c:v>Lifestyle Modifications</c:v>
                </c:pt>
                <c:pt idx="5">
                  <c:v>Other (LHR/Alternative)</c:v>
                </c:pt>
              </c:strCache>
            </c:strRef>
          </c:cat>
          <c:val>
            <c:numRef>
              <c:f>Sheet1!$E$2:$E$7</c:f>
              <c:numCache>
                <c:formatCode>General</c:formatCode>
                <c:ptCount val="6"/>
                <c:pt idx="0">
                  <c:v>0</c:v>
                </c:pt>
                <c:pt idx="1">
                  <c:v>3</c:v>
                </c:pt>
                <c:pt idx="2">
                  <c:v>0</c:v>
                </c:pt>
                <c:pt idx="3">
                  <c:v>0</c:v>
                </c:pt>
                <c:pt idx="4">
                  <c:v>2</c:v>
                </c:pt>
                <c:pt idx="5">
                  <c:v>0</c:v>
                </c:pt>
              </c:numCache>
            </c:numRef>
          </c:val>
          <c:extLst>
            <c:ext xmlns:c16="http://schemas.microsoft.com/office/drawing/2014/chart" uri="{C3380CC4-5D6E-409C-BE32-E72D297353CC}">
              <c16:uniqueId val="{00000003-3C05-478A-B2FF-B25B739A5490}"/>
            </c:ext>
          </c:extLst>
        </c:ser>
        <c:ser>
          <c:idx val="4"/>
          <c:order val="4"/>
          <c:tx>
            <c:strRef>
              <c:f>Sheet1!$F$1</c:f>
              <c:strCache>
                <c:ptCount val="1"/>
                <c:pt idx="0">
                  <c:v>OCD</c:v>
                </c:pt>
              </c:strCache>
            </c:strRef>
          </c:tx>
          <c:spPr>
            <a:solidFill>
              <a:schemeClr val="accent5"/>
            </a:solidFill>
            <a:ln>
              <a:noFill/>
            </a:ln>
            <a:effectLst/>
          </c:spPr>
          <c:invertIfNegative val="0"/>
          <c:cat>
            <c:strRef>
              <c:f>Sheet1!$A$2:$A$7</c:f>
              <c:strCache>
                <c:ptCount val="6"/>
                <c:pt idx="0">
                  <c:v>Pharmacological</c:v>
                </c:pt>
                <c:pt idx="1">
                  <c:v>Multimodal</c:v>
                </c:pt>
                <c:pt idx="2">
                  <c:v>Nutritional Interventions</c:v>
                </c:pt>
                <c:pt idx="3">
                  <c:v>Psych/Behavioral Therapy</c:v>
                </c:pt>
                <c:pt idx="4">
                  <c:v>Lifestyle Modifications</c:v>
                </c:pt>
                <c:pt idx="5">
                  <c:v>Other (LHR/Alternative)</c:v>
                </c:pt>
              </c:strCache>
            </c:strRef>
          </c:cat>
          <c:val>
            <c:numRef>
              <c:f>Sheet1!$F$2:$F$7</c:f>
              <c:numCache>
                <c:formatCode>General</c:formatCode>
                <c:ptCount val="6"/>
                <c:pt idx="0">
                  <c:v>2</c:v>
                </c:pt>
                <c:pt idx="1">
                  <c:v>0</c:v>
                </c:pt>
                <c:pt idx="2">
                  <c:v>0</c:v>
                </c:pt>
                <c:pt idx="3">
                  <c:v>0</c:v>
                </c:pt>
                <c:pt idx="4">
                  <c:v>0</c:v>
                </c:pt>
                <c:pt idx="5">
                  <c:v>0</c:v>
                </c:pt>
              </c:numCache>
            </c:numRef>
          </c:val>
          <c:extLst>
            <c:ext xmlns:c16="http://schemas.microsoft.com/office/drawing/2014/chart" uri="{C3380CC4-5D6E-409C-BE32-E72D297353CC}">
              <c16:uniqueId val="{00000004-3C05-478A-B2FF-B25B739A5490}"/>
            </c:ext>
          </c:extLst>
        </c:ser>
        <c:dLbls>
          <c:showLegendKey val="0"/>
          <c:showVal val="0"/>
          <c:showCatName val="0"/>
          <c:showSerName val="0"/>
          <c:showPercent val="0"/>
          <c:showBubbleSize val="0"/>
        </c:dLbls>
        <c:gapWidth val="150"/>
        <c:overlap val="100"/>
        <c:axId val="1615872832"/>
        <c:axId val="1671827311"/>
      </c:barChart>
      <c:catAx>
        <c:axId val="1615872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71827311"/>
        <c:crosses val="autoZero"/>
        <c:auto val="1"/>
        <c:lblAlgn val="ctr"/>
        <c:lblOffset val="100"/>
        <c:noMultiLvlLbl val="0"/>
      </c:catAx>
      <c:valAx>
        <c:axId val="16718273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5872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Sheet1!$A$2:$C$18</cx:f>
        <cx:lvl ptCount="17">
          <cx:pt idx="0">BMI or Weight</cx:pt>
          <cx:pt idx="1">Waist: Hip ratio or Circumference</cx:pt>
          <cx:pt idx="2">Hirsutism</cx:pt>
          <cx:pt idx="3">Acne</cx:pt>
          <cx:pt idx="4">Menstrual Cycle</cx:pt>
          <cx:pt idx="5">Testosterone/SHBG/Androgens</cx:pt>
          <cx:pt idx="6">FSH/LH/Prolactin/Estradiol/Other</cx:pt>
          <cx:pt idx="7">FBG/HOMA-IR/insulin</cx:pt>
          <cx:pt idx="8">Lipid Profile</cx:pt>
          <cx:pt idx="9">hs-CRP or CRP</cx:pt>
          <cx:pt idx="10">TNF-alpha/Interleukins</cx:pt>
        </cx:lvl>
        <cx:lvl ptCount="17">
          <cx:pt idx="0">Stem 1</cx:pt>
          <cx:pt idx="2">Stem 1</cx:pt>
          <cx:pt idx="3">Stem 1</cx:pt>
          <cx:pt idx="4">Stem 2</cx:pt>
          <cx:pt idx="5">Stem 2</cx:pt>
          <cx:pt idx="6">Stem 2</cx:pt>
          <cx:pt idx="7">Stem 2</cx:pt>
          <cx:pt idx="8">Stem 3</cx:pt>
          <cx:pt idx="9">Stem 3</cx:pt>
          <cx:pt idx="10">Stem 4</cx:pt>
        </cx:lvl>
        <cx:lvl ptCount="17">
          <cx:pt idx="0">Obesity</cx:pt>
          <cx:pt idx="1">Obesity</cx:pt>
          <cx:pt idx="2">Physical Manifestaions except Obesity</cx:pt>
          <cx:pt idx="3">Physical Manifestaions except Obesity</cx:pt>
          <cx:pt idx="4">Physical Manifestaions except Obesity</cx:pt>
          <cx:pt idx="5">Hormonal Imbalance</cx:pt>
          <cx:pt idx="6">Hormonal Imbalance</cx:pt>
          <cx:pt idx="7">Metabolic Parameters</cx:pt>
          <cx:pt idx="8">Metabolic Parameters</cx:pt>
          <cx:pt idx="9">Inflammation Markers</cx:pt>
          <cx:pt idx="10">Inflammation Markers</cx:pt>
        </cx:lvl>
      </cx:strDim>
      <cx:numDim type="size">
        <cx:f>Sheet1!$D$2:$D$18</cx:f>
        <cx:lvl ptCount="17" formatCode="General">
          <cx:pt idx="0">41</cx:pt>
          <cx:pt idx="1">21</cx:pt>
          <cx:pt idx="2">20</cx:pt>
          <cx:pt idx="3">7</cx:pt>
          <cx:pt idx="4">11</cx:pt>
          <cx:pt idx="5">34</cx:pt>
          <cx:pt idx="6">19</cx:pt>
          <cx:pt idx="7">27</cx:pt>
          <cx:pt idx="8">12</cx:pt>
          <cx:pt idx="9">9</cx:pt>
          <cx:pt idx="10">2</cx:pt>
        </cx:lvl>
      </cx:numDim>
    </cx:data>
  </cx:chartData>
  <cx:chart>
    <cx:title pos="t" align="ctr" overlay="0">
      <cx:tx>
        <cx:txData>
          <cx:v>Physical Symptoms Measured</cx:v>
        </cx:txData>
      </cx:tx>
      <cx:txPr>
        <a:bodyPr spcFirstLastPara="1" vertOverflow="ellipsis" horzOverflow="overflow" wrap="square" lIns="0" tIns="0" rIns="0" bIns="0" anchor="ctr" anchorCtr="1"/>
        <a:lstStyle/>
        <a:p>
          <a:pPr algn="ctr" rtl="0">
            <a:defRPr/>
          </a:pPr>
          <a:r>
            <a:rPr lang="en-US" sz="1400" b="0" i="0" u="none" strike="noStrike" baseline="0">
              <a:solidFill>
                <a:sysClr val="windowText" lastClr="000000">
                  <a:lumMod val="65000"/>
                  <a:lumOff val="35000"/>
                </a:sysClr>
              </a:solidFill>
              <a:latin typeface="Aptos" panose="02110004020202020204"/>
            </a:rPr>
            <a:t>Physical Symptoms Measured</a:t>
          </a:r>
        </a:p>
      </cx:txPr>
    </cx:title>
    <cx:plotArea>
      <cx:plotAreaRegion>
        <cx:series layoutId="treemap" uniqueId="{2FCEC3CA-9A21-4E01-9E9F-AFF148719B94}">
          <cx:tx>
            <cx:txData>
              <cx:f>Sheet1!$D$1</cx:f>
              <cx:v>Series1</cx:v>
            </cx:txData>
          </cx:tx>
          <cx:dataLabels pos="inEnd">
            <cx:txPr>
              <a:bodyPr spcFirstLastPara="1" vertOverflow="ellipsis" horzOverflow="overflow" wrap="square" lIns="0" tIns="0" rIns="0" bIns="0" anchor="ctr" anchorCtr="1"/>
              <a:lstStyle/>
              <a:p>
                <a:pPr algn="ctr" rtl="0">
                  <a:defRPr sz="1400"/>
                </a:pPr>
                <a:endParaRPr lang="en-US" sz="1400" b="0" i="0" u="none" strike="noStrike" baseline="0">
                  <a:solidFill>
                    <a:sysClr val="window" lastClr="FFFFFF"/>
                  </a:solidFill>
                  <a:latin typeface="Aptos" panose="02110004020202020204"/>
                </a:endParaRPr>
              </a:p>
            </cx:txPr>
            <cx:visibility seriesName="0" categoryName="1" value="0"/>
            <cx:dataLabel idx="0">
              <cx:txPr>
                <a:bodyPr spcFirstLastPara="1" vertOverflow="ellipsis" horzOverflow="overflow" wrap="square" lIns="0" tIns="0" rIns="0" bIns="0" anchor="ctr" anchorCtr="1"/>
                <a:lstStyle/>
                <a:p>
                  <a:pPr algn="ctr" rtl="0">
                    <a:defRPr b="1"/>
                  </a:pPr>
                  <a:r>
                    <a:rPr lang="en-US" sz="900" b="1" i="0" u="none" strike="noStrike" baseline="0">
                      <a:solidFill>
                        <a:sysClr val="window" lastClr="FFFFFF"/>
                      </a:solidFill>
                      <a:latin typeface="Aptos" panose="02110004020202020204"/>
                    </a:rPr>
                    <a:t>Obesity</a:t>
                  </a:r>
                </a:p>
              </cx:txPr>
              <cx:visibility seriesName="0" categoryName="1" value="0"/>
            </cx:dataLabel>
            <cx:dataLabel idx="4">
              <cx:txPr>
                <a:bodyPr spcFirstLastPara="1" vertOverflow="ellipsis" horzOverflow="overflow" wrap="square" lIns="0" tIns="0" rIns="0" bIns="0" anchor="ctr" anchorCtr="1"/>
                <a:lstStyle/>
                <a:p>
                  <a:pPr algn="ctr" rtl="0">
                    <a:defRPr b="1"/>
                  </a:pPr>
                  <a:r>
                    <a:rPr lang="en-US" sz="900" b="1" i="0" u="none" strike="noStrike" baseline="0">
                      <a:solidFill>
                        <a:sysClr val="window" lastClr="FFFFFF"/>
                      </a:solidFill>
                      <a:latin typeface="Aptos" panose="02110004020202020204"/>
                    </a:rPr>
                    <a:t>Physical Manifestaions except Obesity</a:t>
                  </a:r>
                </a:p>
              </cx:txPr>
              <cx:visibility seriesName="0" categoryName="1" value="0"/>
            </cx:dataLabel>
            <cx:dataLabel idx="10">
              <cx:txPr>
                <a:bodyPr spcFirstLastPara="1" vertOverflow="ellipsis" horzOverflow="overflow" wrap="square" lIns="0" tIns="0" rIns="0" bIns="0" anchor="ctr" anchorCtr="1"/>
                <a:lstStyle/>
                <a:p>
                  <a:pPr algn="ctr" rtl="0">
                    <a:defRPr b="1"/>
                  </a:pPr>
                  <a:r>
                    <a:rPr lang="en-US" sz="900" b="1" i="0" u="none" strike="noStrike" baseline="0">
                      <a:solidFill>
                        <a:sysClr val="window" lastClr="FFFFFF"/>
                      </a:solidFill>
                      <a:latin typeface="Aptos" panose="02110004020202020204"/>
                    </a:rPr>
                    <a:t>Hormonal Imbalance</a:t>
                  </a:r>
                </a:p>
              </cx:txPr>
              <cx:visibility seriesName="0" categoryName="1" value="0"/>
            </cx:dataLabel>
            <cx:dataLabel idx="14">
              <cx:txPr>
                <a:bodyPr spcFirstLastPara="1" vertOverflow="ellipsis" horzOverflow="overflow" wrap="square" lIns="0" tIns="0" rIns="0" bIns="0" anchor="ctr" anchorCtr="1"/>
                <a:lstStyle/>
                <a:p>
                  <a:pPr algn="ctr" rtl="0">
                    <a:defRPr b="1"/>
                  </a:pPr>
                  <a:r>
                    <a:rPr lang="en-US" sz="900" b="1" i="0" u="none" strike="noStrike" baseline="0">
                      <a:solidFill>
                        <a:sysClr val="window" lastClr="FFFFFF"/>
                      </a:solidFill>
                      <a:latin typeface="Aptos" panose="02110004020202020204"/>
                    </a:rPr>
                    <a:t>Metabolic Parameters</a:t>
                  </a:r>
                </a:p>
              </cx:txPr>
              <cx:visibility seriesName="0" categoryName="1" value="0"/>
            </cx:dataLabel>
          </cx:dataLabels>
          <cx:dataId val="0"/>
          <cx:layoutPr>
            <cx:parentLabelLayout val="overlapping"/>
          </cx:layoutPr>
        </cx:series>
      </cx:plotAreaRegion>
    </cx:plotArea>
    <cx:legend pos="t" align="ctr"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B382F8-148A-EF48-8090-60B8A6B2861B}" type="datetimeFigureOut">
              <a:rPr lang="en-US" smtClean="0"/>
              <a:t>7/21/2026</a:t>
            </a:fld>
            <a:endParaRPr lang="en-US"/>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F8C42C-77DF-AB4F-89FF-81B741A34100}" type="slidenum">
              <a:rPr lang="en-US" smtClean="0"/>
              <a:t>‹#›</a:t>
            </a:fld>
            <a:endParaRPr lang="en-US"/>
          </a:p>
        </p:txBody>
      </p:sp>
    </p:spTree>
    <p:extLst>
      <p:ext uri="{BB962C8B-B14F-4D97-AF65-F5344CB8AC3E}">
        <p14:creationId xmlns:p14="http://schemas.microsoft.com/office/powerpoint/2010/main" val="1558991171"/>
      </p:ext>
    </p:extLst>
  </p:cSld>
  <p:clrMap bg1="lt1" tx1="dk1" bg2="lt2" tx2="dk2" accent1="accent1" accent2="accent2" accent3="accent3" accent4="accent4" accent5="accent5" accent6="accent6" hlink="hlink" folHlink="folHlink"/>
  <p:notesStyle>
    <a:lvl1pPr marL="0" algn="l" defTabSz="3160021" rtl="0" eaLnBrk="1" latinLnBrk="0" hangingPunct="1">
      <a:defRPr sz="4147" kern="1200">
        <a:solidFill>
          <a:schemeClr val="tx1"/>
        </a:solidFill>
        <a:latin typeface="+mn-lt"/>
        <a:ea typeface="+mn-ea"/>
        <a:cs typeface="+mn-cs"/>
      </a:defRPr>
    </a:lvl1pPr>
    <a:lvl2pPr marL="1580011" algn="l" defTabSz="3160021" rtl="0" eaLnBrk="1" latinLnBrk="0" hangingPunct="1">
      <a:defRPr sz="4147" kern="1200">
        <a:solidFill>
          <a:schemeClr val="tx1"/>
        </a:solidFill>
        <a:latin typeface="+mn-lt"/>
        <a:ea typeface="+mn-ea"/>
        <a:cs typeface="+mn-cs"/>
      </a:defRPr>
    </a:lvl2pPr>
    <a:lvl3pPr marL="3160021" algn="l" defTabSz="3160021" rtl="0" eaLnBrk="1" latinLnBrk="0" hangingPunct="1">
      <a:defRPr sz="4147" kern="1200">
        <a:solidFill>
          <a:schemeClr val="tx1"/>
        </a:solidFill>
        <a:latin typeface="+mn-lt"/>
        <a:ea typeface="+mn-ea"/>
        <a:cs typeface="+mn-cs"/>
      </a:defRPr>
    </a:lvl3pPr>
    <a:lvl4pPr marL="4740033" algn="l" defTabSz="3160021" rtl="0" eaLnBrk="1" latinLnBrk="0" hangingPunct="1">
      <a:defRPr sz="4147" kern="1200">
        <a:solidFill>
          <a:schemeClr val="tx1"/>
        </a:solidFill>
        <a:latin typeface="+mn-lt"/>
        <a:ea typeface="+mn-ea"/>
        <a:cs typeface="+mn-cs"/>
      </a:defRPr>
    </a:lvl4pPr>
    <a:lvl5pPr marL="6320043" algn="l" defTabSz="3160021" rtl="0" eaLnBrk="1" latinLnBrk="0" hangingPunct="1">
      <a:defRPr sz="4147" kern="1200">
        <a:solidFill>
          <a:schemeClr val="tx1"/>
        </a:solidFill>
        <a:latin typeface="+mn-lt"/>
        <a:ea typeface="+mn-ea"/>
        <a:cs typeface="+mn-cs"/>
      </a:defRPr>
    </a:lvl5pPr>
    <a:lvl6pPr marL="7900054" algn="l" defTabSz="3160021" rtl="0" eaLnBrk="1" latinLnBrk="0" hangingPunct="1">
      <a:defRPr sz="4147" kern="1200">
        <a:solidFill>
          <a:schemeClr val="tx1"/>
        </a:solidFill>
        <a:latin typeface="+mn-lt"/>
        <a:ea typeface="+mn-ea"/>
        <a:cs typeface="+mn-cs"/>
      </a:defRPr>
    </a:lvl6pPr>
    <a:lvl7pPr marL="9480064" algn="l" defTabSz="3160021" rtl="0" eaLnBrk="1" latinLnBrk="0" hangingPunct="1">
      <a:defRPr sz="4147" kern="1200">
        <a:solidFill>
          <a:schemeClr val="tx1"/>
        </a:solidFill>
        <a:latin typeface="+mn-lt"/>
        <a:ea typeface="+mn-ea"/>
        <a:cs typeface="+mn-cs"/>
      </a:defRPr>
    </a:lvl7pPr>
    <a:lvl8pPr marL="11060075" algn="l" defTabSz="3160021" rtl="0" eaLnBrk="1" latinLnBrk="0" hangingPunct="1">
      <a:defRPr sz="4147" kern="1200">
        <a:solidFill>
          <a:schemeClr val="tx1"/>
        </a:solidFill>
        <a:latin typeface="+mn-lt"/>
        <a:ea typeface="+mn-ea"/>
        <a:cs typeface="+mn-cs"/>
      </a:defRPr>
    </a:lvl8pPr>
    <a:lvl9pPr marL="12640087" algn="l" defTabSz="3160021" rtl="0" eaLnBrk="1" latinLnBrk="0" hangingPunct="1">
      <a:defRPr sz="414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1143000"/>
            <a:ext cx="6172200" cy="3086100"/>
          </a:xfrm>
        </p:spPr>
      </p:sp>
      <p:sp>
        <p:nvSpPr>
          <p:cNvPr id="3" name="Notes Placeholder 2"/>
          <p:cNvSpPr>
            <a:spLocks noGrp="1"/>
          </p:cNvSpPr>
          <p:nvPr>
            <p:ph type="body" idx="1"/>
          </p:nvPr>
        </p:nvSpPr>
        <p:spPr/>
        <p:txBody>
          <a:bodyPr/>
          <a:lstStyle/>
          <a:p>
            <a:r>
              <a:rPr lang="en-US" strike="noStrike" baseline="0"/>
              <a:t>96”w x 48”h poster. File size is 48” w x 24” h, </a:t>
            </a:r>
            <a:r>
              <a:rPr lang="en-US" b="0" strike="noStrike" baseline="0">
                <a:solidFill>
                  <a:srgbClr val="C00000"/>
                </a:solidFill>
              </a:rPr>
              <a:t>(</a:t>
            </a:r>
            <a:r>
              <a:rPr lang="en-US" b="0" strike="noStrike" baseline="0">
                <a:solidFill>
                  <a:schemeClr val="accent2">
                    <a:lumMod val="75000"/>
                  </a:schemeClr>
                </a:solidFill>
              </a:rPr>
              <a:t>IMPORTANT note for PhD Posters upon submission of poster</a:t>
            </a:r>
            <a:r>
              <a:rPr lang="en-US" b="0" strike="noStrike" baseline="0">
                <a:solidFill>
                  <a:srgbClr val="C00000"/>
                </a:solidFill>
              </a:rPr>
              <a:t>)</a:t>
            </a:r>
            <a:r>
              <a:rPr lang="en-US" b="1" strike="noStrike" baseline="0"/>
              <a:t> print at 200%; </a:t>
            </a:r>
            <a:r>
              <a:rPr lang="en-US" strike="noStrike" baseline="0"/>
              <a:t>Trim leaving a white 1/2” edge around all sides of poster</a:t>
            </a:r>
            <a:endParaRPr lang="en-US" strike="noStrike"/>
          </a:p>
        </p:txBody>
      </p:sp>
      <p:sp>
        <p:nvSpPr>
          <p:cNvPr id="4" name="Slide Number Placeholder 3"/>
          <p:cNvSpPr>
            <a:spLocks noGrp="1"/>
          </p:cNvSpPr>
          <p:nvPr>
            <p:ph type="sldNum" sz="quarter" idx="10"/>
          </p:nvPr>
        </p:nvSpPr>
        <p:spPr/>
        <p:txBody>
          <a:bodyPr/>
          <a:lstStyle/>
          <a:p>
            <a:fld id="{BAF8C42C-77DF-AB4F-89FF-81B741A34100}" type="slidenum">
              <a:rPr lang="en-US" smtClean="0"/>
              <a:t>1</a:t>
            </a:fld>
            <a:endParaRPr lang="en-US"/>
          </a:p>
        </p:txBody>
      </p:sp>
    </p:spTree>
    <p:extLst>
      <p:ext uri="{BB962C8B-B14F-4D97-AF65-F5344CB8AC3E}">
        <p14:creationId xmlns:p14="http://schemas.microsoft.com/office/powerpoint/2010/main" val="516633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Poster Layout 1">
    <p:spTree>
      <p:nvGrpSpPr>
        <p:cNvPr id="1" name=""/>
        <p:cNvGrpSpPr/>
        <p:nvPr/>
      </p:nvGrpSpPr>
      <p:grpSpPr>
        <a:xfrm>
          <a:off x="0" y="0"/>
          <a:ext cx="0" cy="0"/>
          <a:chOff x="0" y="0"/>
          <a:chExt cx="0" cy="0"/>
        </a:xfrm>
      </p:grpSpPr>
      <p:sp>
        <p:nvSpPr>
          <p:cNvPr id="2" name="Title 1"/>
          <p:cNvSpPr>
            <a:spLocks noGrp="1"/>
          </p:cNvSpPr>
          <p:nvPr>
            <p:ph type="title"/>
          </p:nvPr>
        </p:nvSpPr>
        <p:spPr>
          <a:xfrm>
            <a:off x="3834758" y="516958"/>
            <a:ext cx="36266945" cy="1162649"/>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37053436"/>
      </p:ext>
    </p:extLst>
  </p:cSld>
  <p:clrMapOvr>
    <a:masterClrMapping/>
  </p:clrMapOvr>
  <p:extLst>
    <p:ext uri="{DCECCB84-F9BA-43D5-87BE-67443E8EF086}">
      <p15:sldGuideLst xmlns:p15="http://schemas.microsoft.com/office/powerpoint/2012/main">
        <p15:guide id="1" orient="horz" pos="165"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04800" y="20106854"/>
            <a:ext cx="43281600" cy="1577489"/>
          </a:xfrm>
          <a:prstGeom prst="rect">
            <a:avLst/>
          </a:prstGeom>
          <a:solidFill>
            <a:srgbClr val="7BAFD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flipV="1">
            <a:off x="304800" y="20054601"/>
            <a:ext cx="43281600" cy="52251"/>
          </a:xfrm>
          <a:prstGeom prst="rect">
            <a:avLst/>
          </a:prstGeom>
          <a:solidFill>
            <a:srgbClr val="00315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Rectangle 4"/>
          <p:cNvSpPr/>
          <p:nvPr userDrawn="1"/>
        </p:nvSpPr>
        <p:spPr>
          <a:xfrm>
            <a:off x="304800" y="259123"/>
            <a:ext cx="43281600" cy="17112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21"/>
          </a:p>
        </p:txBody>
      </p:sp>
      <p:sp>
        <p:nvSpPr>
          <p:cNvPr id="11" name="Rectangle 10">
            <a:extLst>
              <a:ext uri="{FF2B5EF4-FFF2-40B4-BE49-F238E27FC236}">
                <a16:creationId xmlns:a16="http://schemas.microsoft.com/office/drawing/2014/main" id="{2AB3A8BD-73DD-7B48-B7B6-887AFE240D77}"/>
              </a:ext>
            </a:extLst>
          </p:cNvPr>
          <p:cNvSpPr/>
          <p:nvPr userDrawn="1"/>
        </p:nvSpPr>
        <p:spPr>
          <a:xfrm flipV="1">
            <a:off x="304800" y="1981438"/>
            <a:ext cx="43281600" cy="5225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 name="Picture 1" descr="A blue symbol with white outline&#10;&#10;AI-generated content may be incorrect.">
            <a:extLst>
              <a:ext uri="{FF2B5EF4-FFF2-40B4-BE49-F238E27FC236}">
                <a16:creationId xmlns:a16="http://schemas.microsoft.com/office/drawing/2014/main" id="{CA137F6B-6F16-9939-37CA-6142BCCF2F0A}"/>
              </a:ext>
            </a:extLst>
          </p:cNvPr>
          <p:cNvPicPr>
            <a:picLocks noChangeAspect="1"/>
          </p:cNvPicPr>
          <p:nvPr userDrawn="1"/>
        </p:nvPicPr>
        <p:blipFill>
          <a:blip r:embed="rId3"/>
          <a:stretch>
            <a:fillRect/>
          </a:stretch>
        </p:blipFill>
        <p:spPr>
          <a:xfrm>
            <a:off x="992189" y="592712"/>
            <a:ext cx="2429438" cy="1906434"/>
          </a:xfrm>
          <a:prstGeom prst="rect">
            <a:avLst/>
          </a:prstGeom>
        </p:spPr>
      </p:pic>
      <p:sp>
        <p:nvSpPr>
          <p:cNvPr id="4" name="TextBox 15">
            <a:extLst>
              <a:ext uri="{FF2B5EF4-FFF2-40B4-BE49-F238E27FC236}">
                <a16:creationId xmlns:a16="http://schemas.microsoft.com/office/drawing/2014/main" id="{E413AF92-26C9-BDAC-8377-E38FE1BB7784}"/>
              </a:ext>
            </a:extLst>
          </p:cNvPr>
          <p:cNvSpPr txBox="1">
            <a:spLocks noChangeArrowheads="1"/>
          </p:cNvSpPr>
          <p:nvPr userDrawn="1"/>
        </p:nvSpPr>
        <p:spPr bwMode="auto">
          <a:xfrm>
            <a:off x="992189" y="20658979"/>
            <a:ext cx="115109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900">
                <a:solidFill>
                  <a:schemeClr val="tx1"/>
                </a:solidFill>
                <a:latin typeface="Calibri" charset="0"/>
              </a:defRPr>
            </a:lvl1pPr>
            <a:lvl2pPr marL="742950" indent="-285750">
              <a:defRPr sz="4900">
                <a:solidFill>
                  <a:schemeClr val="tx1"/>
                </a:solidFill>
                <a:latin typeface="Calibri" charset="0"/>
              </a:defRPr>
            </a:lvl2pPr>
            <a:lvl3pPr marL="1143000" indent="-228600">
              <a:defRPr sz="4900">
                <a:solidFill>
                  <a:schemeClr val="tx1"/>
                </a:solidFill>
                <a:latin typeface="Calibri" charset="0"/>
              </a:defRPr>
            </a:lvl3pPr>
            <a:lvl4pPr marL="1600200" indent="-228600">
              <a:defRPr sz="4900">
                <a:solidFill>
                  <a:schemeClr val="tx1"/>
                </a:solidFill>
                <a:latin typeface="Calibri" charset="0"/>
              </a:defRPr>
            </a:lvl4pPr>
            <a:lvl5pPr marL="2057400" indent="-228600">
              <a:defRPr sz="4900">
                <a:solidFill>
                  <a:schemeClr val="tx1"/>
                </a:solidFill>
                <a:latin typeface="Calibri" charset="0"/>
              </a:defRPr>
            </a:lvl5pPr>
            <a:lvl6pPr marL="2514600" indent="-228600" defTabSz="2500313" fontAlgn="base">
              <a:spcBef>
                <a:spcPct val="0"/>
              </a:spcBef>
              <a:spcAft>
                <a:spcPct val="0"/>
              </a:spcAft>
              <a:defRPr sz="4900">
                <a:solidFill>
                  <a:schemeClr val="tx1"/>
                </a:solidFill>
                <a:latin typeface="Calibri" charset="0"/>
              </a:defRPr>
            </a:lvl6pPr>
            <a:lvl7pPr marL="2971800" indent="-228600" defTabSz="2500313" fontAlgn="base">
              <a:spcBef>
                <a:spcPct val="0"/>
              </a:spcBef>
              <a:spcAft>
                <a:spcPct val="0"/>
              </a:spcAft>
              <a:defRPr sz="4900">
                <a:solidFill>
                  <a:schemeClr val="tx1"/>
                </a:solidFill>
                <a:latin typeface="Calibri" charset="0"/>
              </a:defRPr>
            </a:lvl7pPr>
            <a:lvl8pPr marL="3429000" indent="-228600" defTabSz="2500313" fontAlgn="base">
              <a:spcBef>
                <a:spcPct val="0"/>
              </a:spcBef>
              <a:spcAft>
                <a:spcPct val="0"/>
              </a:spcAft>
              <a:defRPr sz="4900">
                <a:solidFill>
                  <a:schemeClr val="tx1"/>
                </a:solidFill>
                <a:latin typeface="Calibri" charset="0"/>
              </a:defRPr>
            </a:lvl8pPr>
            <a:lvl9pPr marL="3886200" indent="-228600" defTabSz="2500313" fontAlgn="base">
              <a:spcBef>
                <a:spcPct val="0"/>
              </a:spcBef>
              <a:spcAft>
                <a:spcPct val="0"/>
              </a:spcAft>
              <a:defRPr sz="4900">
                <a:solidFill>
                  <a:schemeClr val="tx1"/>
                </a:solidFill>
                <a:latin typeface="Calibri" charset="0"/>
              </a:defRPr>
            </a:lvl9pPr>
          </a:lstStyle>
          <a:p>
            <a:pPr eaLnBrk="1" hangingPunct="1"/>
            <a:r>
              <a:rPr lang="en-US" altLang="x-none" sz="2400">
                <a:solidFill>
                  <a:schemeClr val="bg1"/>
                </a:solidFill>
                <a:latin typeface="Georgia" panose="02040502050405020303" pitchFamily="18" charset="0"/>
                <a:ea typeface="Open Sans" panose="020B0606030504020204" pitchFamily="34" charset="0"/>
                <a:cs typeface="Open Sans" panose="020B0606030504020204" pitchFamily="34" charset="0"/>
              </a:rPr>
              <a:t>The University of North Carolina at Chapel Hill</a:t>
            </a:r>
          </a:p>
        </p:txBody>
      </p:sp>
      <p:pic>
        <p:nvPicPr>
          <p:cNvPr id="8" name="Picture 7" descr="A black background with white text&#10;&#10;AI-generated content may be incorrect.">
            <a:extLst>
              <a:ext uri="{FF2B5EF4-FFF2-40B4-BE49-F238E27FC236}">
                <a16:creationId xmlns:a16="http://schemas.microsoft.com/office/drawing/2014/main" id="{62CEFE86-92FB-9A35-AA53-F78961BDF3A3}"/>
              </a:ext>
            </a:extLst>
          </p:cNvPr>
          <p:cNvPicPr>
            <a:picLocks noChangeAspect="1"/>
          </p:cNvPicPr>
          <p:nvPr userDrawn="1"/>
        </p:nvPicPr>
        <p:blipFill>
          <a:blip r:embed="rId4"/>
          <a:stretch>
            <a:fillRect/>
          </a:stretch>
        </p:blipFill>
        <p:spPr>
          <a:xfrm>
            <a:off x="38860795" y="20404097"/>
            <a:ext cx="3823037" cy="971428"/>
          </a:xfrm>
          <a:prstGeom prst="rect">
            <a:avLst/>
          </a:prstGeom>
        </p:spPr>
      </p:pic>
    </p:spTree>
    <p:extLst>
      <p:ext uri="{BB962C8B-B14F-4D97-AF65-F5344CB8AC3E}">
        <p14:creationId xmlns:p14="http://schemas.microsoft.com/office/powerpoint/2010/main" val="1986336899"/>
      </p:ext>
    </p:extLst>
  </p:cSld>
  <p:clrMap bg1="lt1" tx1="dk1" bg2="lt2" tx2="dk2" accent1="accent1" accent2="accent2" accent3="accent3" accent4="accent4" accent5="accent5" accent6="accent6" hlink="hlink" folHlink="folHlink"/>
  <p:sldLayoutIdLst>
    <p:sldLayoutId id="2147483677" r:id="rId1"/>
  </p:sldLayoutIdLst>
  <p:hf sldNum="0" hdr="0" ftr="0" dt="0"/>
  <p:txStyles>
    <p:titleStyle>
      <a:lvl1pPr algn="ctr" defTabSz="1440144" rtl="0" eaLnBrk="1" latinLnBrk="0" hangingPunct="1">
        <a:lnSpc>
          <a:spcPct val="85000"/>
        </a:lnSpc>
        <a:spcBef>
          <a:spcPct val="0"/>
        </a:spcBef>
        <a:buNone/>
        <a:defRPr sz="6000" b="0" i="0" kern="1200" spc="-78" baseline="0">
          <a:solidFill>
            <a:schemeClr val="bg1"/>
          </a:solidFill>
          <a:latin typeface="Open Sans" charset="0"/>
          <a:ea typeface="Open Sans" charset="0"/>
          <a:cs typeface="Open Sans" charset="0"/>
        </a:defRPr>
      </a:lvl1pPr>
    </p:titleStyle>
    <p:bodyStyle>
      <a:lvl1pPr marL="144015" indent="-144015" algn="l" defTabSz="1440144" rtl="0" eaLnBrk="1" latinLnBrk="0" hangingPunct="1">
        <a:lnSpc>
          <a:spcPct val="90000"/>
        </a:lnSpc>
        <a:spcBef>
          <a:spcPts val="1890"/>
        </a:spcBef>
        <a:spcAft>
          <a:spcPts val="316"/>
        </a:spcAft>
        <a:buClr>
          <a:schemeClr val="accent1"/>
        </a:buClr>
        <a:buSzPct val="100000"/>
        <a:buFont typeface="Calibri" panose="020F0502020204030204" pitchFamily="34" charset="0"/>
        <a:buChar char=" "/>
        <a:defRPr sz="6720" b="0" i="0" kern="1200">
          <a:solidFill>
            <a:srgbClr val="003150"/>
          </a:solidFill>
          <a:latin typeface="Open Sans" charset="0"/>
          <a:ea typeface="Open Sans" charset="0"/>
          <a:cs typeface="Open Sans" charset="0"/>
        </a:defRPr>
      </a:lvl1pPr>
      <a:lvl2pPr marL="604862" indent="-288030" algn="l" defTabSz="1440144" rtl="0" eaLnBrk="1" latinLnBrk="0" hangingPunct="1">
        <a:lnSpc>
          <a:spcPct val="90000"/>
        </a:lnSpc>
        <a:spcBef>
          <a:spcPts val="316"/>
        </a:spcBef>
        <a:spcAft>
          <a:spcPts val="630"/>
        </a:spcAft>
        <a:buClr>
          <a:srgbClr val="5998C8"/>
        </a:buClr>
        <a:buFont typeface="Arial" charset="0"/>
        <a:buChar char="•"/>
        <a:defRPr sz="5880" b="0" i="0" kern="1200">
          <a:solidFill>
            <a:srgbClr val="003150"/>
          </a:solidFill>
          <a:latin typeface="Open Sans" charset="0"/>
          <a:ea typeface="Open Sans" charset="0"/>
          <a:cs typeface="Open Sans" charset="0"/>
        </a:defRPr>
      </a:lvl2pPr>
      <a:lvl3pPr marL="892889" indent="-288030" algn="l" defTabSz="1440144" rtl="0" eaLnBrk="1" latinLnBrk="0" hangingPunct="1">
        <a:lnSpc>
          <a:spcPct val="90000"/>
        </a:lnSpc>
        <a:spcBef>
          <a:spcPts val="316"/>
        </a:spcBef>
        <a:spcAft>
          <a:spcPts val="630"/>
        </a:spcAft>
        <a:buClr>
          <a:srgbClr val="5998C8"/>
        </a:buClr>
        <a:buFont typeface="Arial" charset="0"/>
        <a:buChar char="•"/>
        <a:defRPr sz="4200" b="0" i="0" kern="1200">
          <a:solidFill>
            <a:srgbClr val="003150"/>
          </a:solidFill>
          <a:latin typeface="Open Sans" charset="0"/>
          <a:ea typeface="Open Sans" charset="0"/>
          <a:cs typeface="Open Sans" charset="0"/>
        </a:defRPr>
      </a:lvl3pPr>
      <a:lvl4pPr marL="1180920" indent="-288030" algn="l" defTabSz="1440144" rtl="0" eaLnBrk="1" latinLnBrk="0" hangingPunct="1">
        <a:lnSpc>
          <a:spcPct val="90000"/>
        </a:lnSpc>
        <a:spcBef>
          <a:spcPts val="316"/>
        </a:spcBef>
        <a:spcAft>
          <a:spcPts val="630"/>
        </a:spcAft>
        <a:buClr>
          <a:srgbClr val="5998C8"/>
        </a:buClr>
        <a:buFont typeface="Arial" charset="0"/>
        <a:buChar char="•"/>
        <a:defRPr sz="4200" b="0" i="0" kern="1200">
          <a:solidFill>
            <a:srgbClr val="003150"/>
          </a:solidFill>
          <a:latin typeface="Open Sans" charset="0"/>
          <a:ea typeface="Open Sans" charset="0"/>
          <a:cs typeface="Open Sans" charset="0"/>
        </a:defRPr>
      </a:lvl4pPr>
      <a:lvl5pPr marL="1468947" indent="-288030" algn="l" defTabSz="1440144" rtl="0" eaLnBrk="1" latinLnBrk="0" hangingPunct="1">
        <a:lnSpc>
          <a:spcPct val="90000"/>
        </a:lnSpc>
        <a:spcBef>
          <a:spcPts val="316"/>
        </a:spcBef>
        <a:spcAft>
          <a:spcPts val="630"/>
        </a:spcAft>
        <a:buClr>
          <a:srgbClr val="5998C8"/>
        </a:buClr>
        <a:buFont typeface="Arial" charset="0"/>
        <a:buChar char="•"/>
        <a:defRPr sz="4200" b="0" i="0" kern="1200">
          <a:solidFill>
            <a:srgbClr val="003150"/>
          </a:solidFill>
          <a:latin typeface="Open Sans" charset="0"/>
          <a:ea typeface="Open Sans" charset="0"/>
          <a:cs typeface="Open Sans" charset="0"/>
        </a:defRPr>
      </a:lvl5pPr>
      <a:lvl6pPr marL="1732455" indent="-360038" algn="l" defTabSz="1440144"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6pPr>
      <a:lvl7pPr marL="2047450" indent="-360038" algn="l" defTabSz="1440144"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7pPr>
      <a:lvl8pPr marL="2362441" indent="-360038" algn="l" defTabSz="1440144"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8pPr>
      <a:lvl9pPr marL="2677433" indent="-360038" algn="l" defTabSz="1440144" rtl="0" eaLnBrk="1" latinLnBrk="0" hangingPunct="1">
        <a:lnSpc>
          <a:spcPct val="90000"/>
        </a:lnSpc>
        <a:spcBef>
          <a:spcPts val="316"/>
        </a:spcBef>
        <a:spcAft>
          <a:spcPts val="630"/>
        </a:spcAft>
        <a:buClr>
          <a:schemeClr val="accent1"/>
        </a:buClr>
        <a:buFont typeface="Calibri" pitchFamily="34" charset="0"/>
        <a:buChar char="◦"/>
        <a:defRPr sz="2206" kern="1200">
          <a:solidFill>
            <a:schemeClr val="tx1">
              <a:lumMod val="75000"/>
              <a:lumOff val="25000"/>
            </a:schemeClr>
          </a:solidFill>
          <a:latin typeface="+mn-lt"/>
          <a:ea typeface="+mn-ea"/>
          <a:cs typeface="+mn-cs"/>
        </a:defRPr>
      </a:lvl9pPr>
    </p:bodyStyle>
    <p:otherStyle>
      <a:defPPr>
        <a:defRPr lang="en-US"/>
      </a:defPPr>
      <a:lvl1pPr marL="0" algn="l" defTabSz="1440144" rtl="0" eaLnBrk="1" latinLnBrk="0" hangingPunct="1">
        <a:defRPr sz="2836" kern="1200">
          <a:solidFill>
            <a:schemeClr val="tx1"/>
          </a:solidFill>
          <a:latin typeface="+mn-lt"/>
          <a:ea typeface="+mn-ea"/>
          <a:cs typeface="+mn-cs"/>
        </a:defRPr>
      </a:lvl1pPr>
      <a:lvl2pPr marL="720070" algn="l" defTabSz="1440144" rtl="0" eaLnBrk="1" latinLnBrk="0" hangingPunct="1">
        <a:defRPr sz="2836" kern="1200">
          <a:solidFill>
            <a:schemeClr val="tx1"/>
          </a:solidFill>
          <a:latin typeface="+mn-lt"/>
          <a:ea typeface="+mn-ea"/>
          <a:cs typeface="+mn-cs"/>
        </a:defRPr>
      </a:lvl2pPr>
      <a:lvl3pPr marL="1440144" algn="l" defTabSz="1440144" rtl="0" eaLnBrk="1" latinLnBrk="0" hangingPunct="1">
        <a:defRPr sz="2836" kern="1200">
          <a:solidFill>
            <a:schemeClr val="tx1"/>
          </a:solidFill>
          <a:latin typeface="+mn-lt"/>
          <a:ea typeface="+mn-ea"/>
          <a:cs typeface="+mn-cs"/>
        </a:defRPr>
      </a:lvl3pPr>
      <a:lvl4pPr marL="2160217" algn="l" defTabSz="1440144" rtl="0" eaLnBrk="1" latinLnBrk="0" hangingPunct="1">
        <a:defRPr sz="2836" kern="1200">
          <a:solidFill>
            <a:schemeClr val="tx1"/>
          </a:solidFill>
          <a:latin typeface="+mn-lt"/>
          <a:ea typeface="+mn-ea"/>
          <a:cs typeface="+mn-cs"/>
        </a:defRPr>
      </a:lvl4pPr>
      <a:lvl5pPr marL="2880290" algn="l" defTabSz="1440144" rtl="0" eaLnBrk="1" latinLnBrk="0" hangingPunct="1">
        <a:defRPr sz="2836" kern="1200">
          <a:solidFill>
            <a:schemeClr val="tx1"/>
          </a:solidFill>
          <a:latin typeface="+mn-lt"/>
          <a:ea typeface="+mn-ea"/>
          <a:cs typeface="+mn-cs"/>
        </a:defRPr>
      </a:lvl5pPr>
      <a:lvl6pPr marL="3600360" algn="l" defTabSz="1440144" rtl="0" eaLnBrk="1" latinLnBrk="0" hangingPunct="1">
        <a:defRPr sz="2836" kern="1200">
          <a:solidFill>
            <a:schemeClr val="tx1"/>
          </a:solidFill>
          <a:latin typeface="+mn-lt"/>
          <a:ea typeface="+mn-ea"/>
          <a:cs typeface="+mn-cs"/>
        </a:defRPr>
      </a:lvl6pPr>
      <a:lvl7pPr marL="4320434" algn="l" defTabSz="1440144" rtl="0" eaLnBrk="1" latinLnBrk="0" hangingPunct="1">
        <a:defRPr sz="2836" kern="1200">
          <a:solidFill>
            <a:schemeClr val="tx1"/>
          </a:solidFill>
          <a:latin typeface="+mn-lt"/>
          <a:ea typeface="+mn-ea"/>
          <a:cs typeface="+mn-cs"/>
        </a:defRPr>
      </a:lvl7pPr>
      <a:lvl8pPr marL="5040504" algn="l" defTabSz="1440144" rtl="0" eaLnBrk="1" latinLnBrk="0" hangingPunct="1">
        <a:defRPr sz="2836" kern="1200">
          <a:solidFill>
            <a:schemeClr val="tx1"/>
          </a:solidFill>
          <a:latin typeface="+mn-lt"/>
          <a:ea typeface="+mn-ea"/>
          <a:cs typeface="+mn-cs"/>
        </a:defRPr>
      </a:lvl8pPr>
      <a:lvl9pPr marL="5760574" algn="l" defTabSz="1440144" rtl="0" eaLnBrk="1" latinLnBrk="0" hangingPunct="1">
        <a:defRPr sz="28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885" userDrawn="1">
          <p15:clr>
            <a:srgbClr val="F26B43"/>
          </p15:clr>
        </p15:guide>
        <p15:guide id="2" pos="192" userDrawn="1">
          <p15:clr>
            <a:srgbClr val="F26B43"/>
          </p15:clr>
        </p15:guide>
        <p15:guide id="3" pos="13824" userDrawn="1">
          <p15:clr>
            <a:srgbClr val="F26B43"/>
          </p15:clr>
        </p15:guide>
        <p15:guide id="4" pos="27456" userDrawn="1">
          <p15:clr>
            <a:srgbClr val="F26B43"/>
          </p15:clr>
        </p15:guide>
        <p15:guide id="5" orient="horz" pos="13659" userDrawn="1">
          <p15:clr>
            <a:srgbClr val="F26B43"/>
          </p15:clr>
        </p15:guide>
        <p15:guide id="6" orient="horz" pos="165"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14/relationships/chartEx" Target="../charts/chartEx1.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laceholder 1"/>
          <p:cNvSpPr txBox="1">
            <a:spLocks/>
          </p:cNvSpPr>
          <p:nvPr/>
        </p:nvSpPr>
        <p:spPr>
          <a:xfrm>
            <a:off x="8362469" y="1823938"/>
            <a:ext cx="27200209" cy="1017318"/>
          </a:xfrm>
          <a:prstGeom prst="rect">
            <a:avLst/>
          </a:prstGeom>
        </p:spPr>
        <p:txBody>
          <a:bodyPr vert="horz" lIns="91440" tIns="45720" rIns="91440" bIns="45720" rtlCol="0" anchor="b">
            <a:normAutofit/>
          </a:bodyPr>
          <a:lstStyle>
            <a:lvl1pPr algn="ctr" defTabSz="1440144" rtl="0" eaLnBrk="1" latinLnBrk="0" hangingPunct="1">
              <a:lnSpc>
                <a:spcPct val="85000"/>
              </a:lnSpc>
              <a:spcBef>
                <a:spcPct val="0"/>
              </a:spcBef>
              <a:buNone/>
              <a:defRPr sz="6000" b="0" i="0" kern="1200" spc="-78" baseline="0">
                <a:solidFill>
                  <a:schemeClr val="bg1"/>
                </a:solidFill>
                <a:latin typeface="Open Sans" charset="0"/>
                <a:ea typeface="Open Sans" charset="0"/>
                <a:cs typeface="Open Sans" charset="0"/>
              </a:defRPr>
            </a:lvl1pPr>
          </a:lstStyle>
          <a:p>
            <a:r>
              <a:rPr lang="en-US"/>
              <a:t>Poster Title</a:t>
            </a:r>
          </a:p>
        </p:txBody>
      </p:sp>
      <p:sp>
        <p:nvSpPr>
          <p:cNvPr id="7" name="Text Box 9"/>
          <p:cNvSpPr txBox="1">
            <a:spLocks noChangeArrowheads="1"/>
          </p:cNvSpPr>
          <p:nvPr/>
        </p:nvSpPr>
        <p:spPr bwMode="auto">
          <a:xfrm>
            <a:off x="20677121" y="10228737"/>
            <a:ext cx="10713721" cy="3068967"/>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2800" cap="all" dirty="0">
                <a:solidFill>
                  <a:srgbClr val="7BAFD4"/>
                </a:solidFill>
                <a:latin typeface="Calibri"/>
                <a:ea typeface="Calibri"/>
                <a:cs typeface="Calibri"/>
              </a:rPr>
              <a:t>Interventions and mental health associated with </a:t>
            </a:r>
            <a:r>
              <a:rPr lang="en-US" sz="2800" cap="all" dirty="0" err="1">
                <a:solidFill>
                  <a:srgbClr val="7BAFD4"/>
                </a:solidFill>
                <a:latin typeface="Calibri"/>
                <a:ea typeface="Calibri"/>
                <a:cs typeface="Calibri"/>
              </a:rPr>
              <a:t>pcos</a:t>
            </a:r>
            <a:endParaRPr lang="en-US" sz="3200" cap="all" dirty="0">
              <a:solidFill>
                <a:srgbClr val="7BAFD4"/>
              </a:solidFill>
              <a:latin typeface="Calibri"/>
              <a:ea typeface="Calibri"/>
              <a:cs typeface="Calibri"/>
            </a:endParaRPr>
          </a:p>
          <a:p>
            <a:pPr marL="457200" indent="-457200">
              <a:buFont typeface="Arial" panose="020B0604020202020204" pitchFamily="34" charset="0"/>
              <a:buChar char="•"/>
            </a:pPr>
            <a:r>
              <a:rPr lang="en-US" sz="2400" dirty="0">
                <a:solidFill>
                  <a:schemeClr val="accent2">
                    <a:lumMod val="50000"/>
                  </a:schemeClr>
                </a:solidFill>
              </a:rPr>
              <a:t>Despite wide variations in interventions anxiety and depression scores generally decreased significantly across all studies post-intervention.</a:t>
            </a:r>
          </a:p>
          <a:p>
            <a:pPr marL="457200" indent="-457200">
              <a:buFont typeface="Arial" panose="020B0604020202020204" pitchFamily="34" charset="0"/>
              <a:buChar char="•"/>
            </a:pPr>
            <a:r>
              <a:rPr lang="en-US" sz="2400" dirty="0">
                <a:solidFill>
                  <a:schemeClr val="accent2">
                    <a:lumMod val="50000"/>
                  </a:schemeClr>
                </a:solidFill>
              </a:rPr>
              <a:t>Nutritional interventions did not address body image or binge eating disorders. However, findings indicate that cognitive behavioral therapy and lifestyle modifications can improve binge eating and body image.</a:t>
            </a:r>
          </a:p>
          <a:p>
            <a:pPr marL="457200" indent="-457200">
              <a:buFont typeface="Arial" panose="020B0604020202020204" pitchFamily="34" charset="0"/>
              <a:buChar char="•"/>
            </a:pPr>
            <a:r>
              <a:rPr lang="en-US" sz="2400" dirty="0">
                <a:solidFill>
                  <a:schemeClr val="accent2">
                    <a:lumMod val="50000"/>
                  </a:schemeClr>
                </a:solidFill>
              </a:rPr>
              <a:t>Multimodal interventions incorporating lifestyle modifications, cognitive behavioral therapy, and weekly feedback can improve body image.</a:t>
            </a:r>
          </a:p>
        </p:txBody>
      </p:sp>
      <p:sp>
        <p:nvSpPr>
          <p:cNvPr id="16" name="Text Box 9"/>
          <p:cNvSpPr txBox="1">
            <a:spLocks noChangeArrowheads="1"/>
          </p:cNvSpPr>
          <p:nvPr/>
        </p:nvSpPr>
        <p:spPr bwMode="auto">
          <a:xfrm>
            <a:off x="20677121" y="9426152"/>
            <a:ext cx="9710420" cy="822198"/>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Results</a:t>
            </a:r>
          </a:p>
          <a:p>
            <a:pPr marL="0" lvl="1" defTabSz="3041755" eaLnBrk="0" hangingPunct="0">
              <a:spcAft>
                <a:spcPts val="728"/>
              </a:spcAft>
              <a:buClr>
                <a:srgbClr val="782327"/>
              </a:buClr>
              <a:buSzPct val="152000"/>
            </a:pPr>
            <a:endParaRPr lang="en-US" sz="1800">
              <a:solidFill>
                <a:schemeClr val="accent2">
                  <a:lumMod val="50000"/>
                </a:schemeClr>
              </a:solidFill>
              <a:latin typeface="+mj-lt"/>
              <a:cs typeface="Arial" pitchFamily="34" charset="0"/>
            </a:endParaRPr>
          </a:p>
        </p:txBody>
      </p:sp>
      <p:sp>
        <p:nvSpPr>
          <p:cNvPr id="23" name="Text Box 9"/>
          <p:cNvSpPr txBox="1">
            <a:spLocks noChangeArrowheads="1"/>
          </p:cNvSpPr>
          <p:nvPr/>
        </p:nvSpPr>
        <p:spPr bwMode="auto">
          <a:xfrm>
            <a:off x="32043191" y="16908144"/>
            <a:ext cx="8833575" cy="2761190"/>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Implications</a:t>
            </a:r>
          </a:p>
          <a:p>
            <a:pPr marL="342900" indent="-342900">
              <a:buFont typeface="Arial" panose="020B0604020202020204" pitchFamily="34" charset="0"/>
              <a:buChar char="•"/>
            </a:pPr>
            <a:r>
              <a:rPr lang="en-US" sz="2400">
                <a:solidFill>
                  <a:schemeClr val="accent2">
                    <a:lumMod val="50000"/>
                  </a:schemeClr>
                </a:solidFill>
              </a:rPr>
              <a:t>There is a need for further research that measures outcomes of multiple physical symptoms simultaneously as well as mental health conditions among women with PCOS. </a:t>
            </a:r>
          </a:p>
          <a:p>
            <a:pPr marL="342900" indent="-342900">
              <a:buFont typeface="Arial" panose="020B0604020202020204" pitchFamily="34" charset="0"/>
              <a:buChar char="•"/>
            </a:pPr>
            <a:r>
              <a:rPr lang="en-US" sz="2400">
                <a:solidFill>
                  <a:schemeClr val="accent2">
                    <a:lumMod val="50000"/>
                  </a:schemeClr>
                </a:solidFill>
              </a:rPr>
              <a:t>GLP-1s have not yet been extensively studied in women with PCOS and is another avenue of research for its effect on mental health and physical symptoms.</a:t>
            </a:r>
          </a:p>
        </p:txBody>
      </p:sp>
      <p:sp>
        <p:nvSpPr>
          <p:cNvPr id="11" name="Title 10">
            <a:extLst>
              <a:ext uri="{FF2B5EF4-FFF2-40B4-BE49-F238E27FC236}">
                <a16:creationId xmlns:a16="http://schemas.microsoft.com/office/drawing/2014/main" id="{CA3D2625-1510-484A-9932-65391F0AD964}"/>
              </a:ext>
            </a:extLst>
          </p:cNvPr>
          <p:cNvSpPr>
            <a:spLocks noGrp="1"/>
          </p:cNvSpPr>
          <p:nvPr>
            <p:ph type="title"/>
          </p:nvPr>
        </p:nvSpPr>
        <p:spPr>
          <a:xfrm>
            <a:off x="4139558" y="791279"/>
            <a:ext cx="38349562" cy="814368"/>
          </a:xfrm>
        </p:spPr>
        <p:txBody>
          <a:bodyPr/>
          <a:lstStyle/>
          <a:p>
            <a:r>
              <a:rPr lang="en-US" sz="5400">
                <a:latin typeface="Calibri"/>
                <a:ea typeface="Calibri"/>
                <a:cs typeface="Calibri"/>
              </a:rPr>
              <a:t>Effective Interventions for Improving Mental Health Concerns and Pathophysiological Symptoms of Women with Polycystic Ovarian Syndrome</a:t>
            </a:r>
            <a:br>
              <a:rPr lang="en-US" sz="5400">
                <a:latin typeface="Calibri"/>
                <a:ea typeface="Calibri"/>
                <a:cs typeface="Calibri"/>
              </a:rPr>
            </a:br>
            <a:endParaRPr lang="en-US" sz="5400"/>
          </a:p>
        </p:txBody>
      </p:sp>
      <p:sp>
        <p:nvSpPr>
          <p:cNvPr id="3" name="Text Box 9">
            <a:extLst>
              <a:ext uri="{FF2B5EF4-FFF2-40B4-BE49-F238E27FC236}">
                <a16:creationId xmlns:a16="http://schemas.microsoft.com/office/drawing/2014/main" id="{F14748F5-3DEB-D049-0B38-971B74D79BA9}"/>
              </a:ext>
            </a:extLst>
          </p:cNvPr>
          <p:cNvSpPr txBox="1">
            <a:spLocks noChangeArrowheads="1"/>
          </p:cNvSpPr>
          <p:nvPr/>
        </p:nvSpPr>
        <p:spPr bwMode="auto">
          <a:xfrm>
            <a:off x="360232" y="3783000"/>
            <a:ext cx="9148218" cy="3473729"/>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a:r>
              <a:rPr lang="en-US" sz="3200" cap="all">
                <a:latin typeface="Calibri"/>
                <a:ea typeface="Calibri"/>
                <a:cs typeface="Calibri"/>
              </a:rPr>
              <a:t>INTRODUCTION</a:t>
            </a:r>
            <a:endParaRPr lang="en-US" sz="3200">
              <a:latin typeface="Calibri"/>
              <a:ea typeface="Calibri"/>
              <a:cs typeface="Calibri"/>
            </a:endParaRPr>
          </a:p>
          <a:p>
            <a:pPr marL="342900" lvl="1" indent="-342900" defTabSz="3041755">
              <a:buFont typeface="Arial" panose="020B0604020202020204" pitchFamily="34" charset="0"/>
              <a:buChar char="•"/>
            </a:pPr>
            <a:r>
              <a:rPr lang="en-US" sz="2400">
                <a:solidFill>
                  <a:schemeClr val="accent2">
                    <a:lumMod val="49000"/>
                  </a:schemeClr>
                </a:solidFill>
                <a:latin typeface="Calibri Light"/>
                <a:ea typeface="Calibri Light"/>
                <a:cs typeface="Calibri Light"/>
              </a:rPr>
              <a:t>Polycystic Ovarian Syndrome (PCOS) is a complex endocrine disorder characterized by menstrual dysfunction, anovulation, and polycystic ovaries, affecting women of reproductive age. </a:t>
            </a:r>
          </a:p>
          <a:p>
            <a:pPr marL="342900" lvl="1" indent="-342900" defTabSz="3041755">
              <a:buFont typeface="Arial" panose="020B0604020202020204" pitchFamily="34" charset="0"/>
              <a:buChar char="•"/>
            </a:pPr>
            <a:r>
              <a:rPr lang="en-US" sz="2400">
                <a:solidFill>
                  <a:schemeClr val="accent2">
                    <a:lumMod val="49000"/>
                  </a:schemeClr>
                </a:solidFill>
                <a:latin typeface="Calibri Light"/>
                <a:ea typeface="Calibri Light"/>
                <a:cs typeface="Calibri Light"/>
              </a:rPr>
              <a:t>Clinical management of PCOS has largely focused on physiological symptoms, often overlooking the mental health factors. Previous reviews have not comprehensively examined the effectiveness of pharmacological and non-pharmacological interventions in addressing both the physical and mental health aspects of PCOS.  </a:t>
            </a:r>
          </a:p>
        </p:txBody>
      </p:sp>
      <p:sp>
        <p:nvSpPr>
          <p:cNvPr id="9" name="Text Box 9">
            <a:extLst>
              <a:ext uri="{FF2B5EF4-FFF2-40B4-BE49-F238E27FC236}">
                <a16:creationId xmlns:a16="http://schemas.microsoft.com/office/drawing/2014/main" id="{C4E4DAFB-2D10-F53C-FB18-C8677C34FA1D}"/>
              </a:ext>
            </a:extLst>
          </p:cNvPr>
          <p:cNvSpPr txBox="1">
            <a:spLocks noChangeArrowheads="1"/>
          </p:cNvSpPr>
          <p:nvPr/>
        </p:nvSpPr>
        <p:spPr bwMode="auto">
          <a:xfrm>
            <a:off x="360232" y="7585054"/>
            <a:ext cx="9120778" cy="5949242"/>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b="0" i="0" cap="all">
                <a:latin typeface="Calibri"/>
                <a:ea typeface="Calibri"/>
                <a:cs typeface="Calibri"/>
              </a:rPr>
              <a:t>Background</a:t>
            </a:r>
          </a:p>
          <a:p>
            <a:pPr marL="285750" lvl="1" indent="-285750" defTabSz="3041755">
              <a:spcAft>
                <a:spcPts val="728"/>
              </a:spcAft>
              <a:buFont typeface="Arial"/>
              <a:buChar char="•"/>
            </a:pPr>
            <a:r>
              <a:rPr lang="en-US" sz="2400">
                <a:solidFill>
                  <a:schemeClr val="accent2">
                    <a:lumMod val="49000"/>
                  </a:schemeClr>
                </a:solidFill>
                <a:latin typeface="Calibri Light"/>
                <a:ea typeface="Calibri Light"/>
                <a:cs typeface="Calibri Light"/>
              </a:rPr>
              <a:t>PCOS affects 10-13% of reproductive aged women, the pathophysiology and possible genetic components are not strongly understood. </a:t>
            </a:r>
          </a:p>
          <a:p>
            <a:pPr marL="285750" lvl="1" indent="-285750" defTabSz="3041755">
              <a:spcAft>
                <a:spcPts val="728"/>
              </a:spcAft>
              <a:buFont typeface="Arial"/>
              <a:buChar char="•"/>
            </a:pPr>
            <a:r>
              <a:rPr lang="en-US" sz="2400">
                <a:solidFill>
                  <a:schemeClr val="accent2">
                    <a:lumMod val="49000"/>
                  </a:schemeClr>
                </a:solidFill>
                <a:latin typeface="Calibri Light"/>
                <a:ea typeface="Calibri Light"/>
                <a:cs typeface="Calibri Light"/>
              </a:rPr>
              <a:t>Mental health concerns such as depression, anxiety, and eating disorders have a higher prevalence in women with PCOS. </a:t>
            </a:r>
          </a:p>
          <a:p>
            <a:pPr marL="285750" lvl="1" indent="-285750" defTabSz="3041755">
              <a:spcAft>
                <a:spcPts val="728"/>
              </a:spcAft>
              <a:buFont typeface="Arial"/>
              <a:buChar char="•"/>
            </a:pPr>
            <a:r>
              <a:rPr lang="en-US" sz="2400" dirty="0">
                <a:solidFill>
                  <a:schemeClr val="accent2">
                    <a:lumMod val="49000"/>
                  </a:schemeClr>
                </a:solidFill>
                <a:latin typeface="Calibri Light"/>
                <a:ea typeface="Calibri Light"/>
                <a:cs typeface="Calibri Light"/>
              </a:rPr>
              <a:t>Physical symptoms can vary widely from hormonal imbalances, metabolic disturbances, obesity, and other physical manifestations such as acne, hirsutism, androgenic alopecia, menstrual cycle </a:t>
            </a:r>
            <a:r>
              <a:rPr lang="en-US" sz="2400">
                <a:solidFill>
                  <a:schemeClr val="accent2">
                    <a:lumMod val="49000"/>
                  </a:schemeClr>
                </a:solidFill>
                <a:latin typeface="Calibri Light"/>
                <a:ea typeface="Calibri Light"/>
                <a:cs typeface="Calibri Light"/>
              </a:rPr>
              <a:t>irregularities.</a:t>
            </a:r>
            <a:endParaRPr lang="en-US" sz="2400" dirty="0">
              <a:solidFill>
                <a:schemeClr val="accent2">
                  <a:lumMod val="49000"/>
                </a:schemeClr>
              </a:solidFill>
              <a:latin typeface="Calibri Light"/>
              <a:ea typeface="Calibri Light"/>
              <a:cs typeface="Calibri Light"/>
            </a:endParaRPr>
          </a:p>
          <a:p>
            <a:pPr marL="285750" lvl="1" indent="-285750" defTabSz="3041755">
              <a:spcAft>
                <a:spcPts val="728"/>
              </a:spcAft>
              <a:buFont typeface="Arial"/>
              <a:buChar char="•"/>
            </a:pPr>
            <a:r>
              <a:rPr lang="en-US" sz="2400">
                <a:solidFill>
                  <a:schemeClr val="accent2">
                    <a:lumMod val="49000"/>
                  </a:schemeClr>
                </a:solidFill>
                <a:latin typeface="Calibri Light"/>
                <a:ea typeface="Calibri Light"/>
                <a:cs typeface="Calibri Light"/>
              </a:rPr>
              <a:t>Mental health conditions are treated separately from physical symptoms, thus highlighting the importance of evaluating mental health outcomes alongside physical health outcomes in PCOS intervention studies. </a:t>
            </a:r>
            <a:endParaRPr lang="en-US" sz="2400" dirty="0">
              <a:solidFill>
                <a:schemeClr val="accent2">
                  <a:lumMod val="49000"/>
                </a:schemeClr>
              </a:solidFill>
              <a:latin typeface="Calibri Light"/>
              <a:ea typeface="Calibri Light"/>
              <a:cs typeface="Calibri Light"/>
            </a:endParaRPr>
          </a:p>
          <a:p>
            <a:pPr marL="285750" lvl="1" indent="-285750" defTabSz="3041755">
              <a:spcAft>
                <a:spcPts val="728"/>
              </a:spcAft>
              <a:buFont typeface="Arial"/>
              <a:buChar char="•"/>
            </a:pPr>
            <a:endParaRPr lang="en-US" sz="1600" dirty="0">
              <a:solidFill>
                <a:srgbClr val="28597C"/>
              </a:solidFill>
              <a:latin typeface="Calibri" panose="020F0502020204030204"/>
              <a:ea typeface="Calibri" panose="020F0502020204030204"/>
              <a:cs typeface="Calibri" panose="020F0502020204030204"/>
            </a:endParaRPr>
          </a:p>
          <a:p>
            <a:pPr marL="171450" lvl="1" indent="-171450" defTabSz="3041755">
              <a:spcAft>
                <a:spcPts val="728"/>
              </a:spcAft>
              <a:buFont typeface="Arial"/>
              <a:buChar char="•"/>
            </a:pPr>
            <a:endParaRPr lang="en-US" sz="1800">
              <a:solidFill>
                <a:srgbClr val="28597C"/>
              </a:solidFill>
              <a:latin typeface="Calibri" panose="020F0502020204030204"/>
              <a:ea typeface="Calibri" panose="020F0502020204030204"/>
              <a:cs typeface="Calibri" panose="020F0502020204030204"/>
            </a:endParaRPr>
          </a:p>
        </p:txBody>
      </p:sp>
      <p:sp>
        <p:nvSpPr>
          <p:cNvPr id="12" name="Text Box 9">
            <a:extLst>
              <a:ext uri="{FF2B5EF4-FFF2-40B4-BE49-F238E27FC236}">
                <a16:creationId xmlns:a16="http://schemas.microsoft.com/office/drawing/2014/main" id="{1241DCAC-E9ED-D6ED-B814-77BD27381FF9}"/>
              </a:ext>
            </a:extLst>
          </p:cNvPr>
          <p:cNvSpPr txBox="1">
            <a:spLocks noChangeArrowheads="1"/>
          </p:cNvSpPr>
          <p:nvPr/>
        </p:nvSpPr>
        <p:spPr bwMode="auto">
          <a:xfrm>
            <a:off x="360232" y="13056004"/>
            <a:ext cx="9121504" cy="1653194"/>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b="0" i="0" cap="all">
                <a:solidFill>
                  <a:schemeClr val="tx1"/>
                </a:solidFill>
                <a:latin typeface="Calibri" charset="0"/>
                <a:ea typeface="Calibri" charset="0"/>
                <a:cs typeface="Calibri" charset="0"/>
              </a:rPr>
              <a:t>Purpose</a:t>
            </a:r>
          </a:p>
          <a:p>
            <a:pPr marL="0" lvl="1" defTabSz="3041755">
              <a:spcAft>
                <a:spcPts val="728"/>
              </a:spcAft>
            </a:pPr>
            <a:r>
              <a:rPr lang="en-US" sz="2400">
                <a:solidFill>
                  <a:schemeClr val="accent2">
                    <a:lumMod val="49000"/>
                  </a:schemeClr>
                </a:solidFill>
                <a:latin typeface="Calibri Light"/>
                <a:ea typeface="Calibri Light"/>
                <a:cs typeface="Calibri Light"/>
              </a:rPr>
              <a:t>To map the current interventions that simultaneously address both physiological and mental health outcomes among individuals aged 18 to 50 years diagnosed with PCOS.</a:t>
            </a:r>
          </a:p>
        </p:txBody>
      </p:sp>
      <p:sp>
        <p:nvSpPr>
          <p:cNvPr id="14" name="Text Box 9">
            <a:extLst>
              <a:ext uri="{FF2B5EF4-FFF2-40B4-BE49-F238E27FC236}">
                <a16:creationId xmlns:a16="http://schemas.microsoft.com/office/drawing/2014/main" id="{3F6142F5-FB0F-4C0C-E29C-5D7A625046CD}"/>
              </a:ext>
            </a:extLst>
          </p:cNvPr>
          <p:cNvSpPr txBox="1">
            <a:spLocks noChangeArrowheads="1"/>
          </p:cNvSpPr>
          <p:nvPr/>
        </p:nvSpPr>
        <p:spPr bwMode="auto">
          <a:xfrm>
            <a:off x="360232" y="14877438"/>
            <a:ext cx="9225280" cy="4792515"/>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b="0" i="0" cap="all" err="1">
                <a:latin typeface="Calibri"/>
                <a:ea typeface="Calibri"/>
                <a:cs typeface="Calibri"/>
              </a:rPr>
              <a:t>MeThods</a:t>
            </a:r>
            <a:endParaRPr lang="en-US" sz="3200" b="0" i="0" cap="all">
              <a:latin typeface="Calibri"/>
              <a:ea typeface="Calibri"/>
              <a:cs typeface="Calibri"/>
            </a:endParaRPr>
          </a:p>
          <a:p>
            <a:pPr marL="0" lvl="1" defTabSz="3041755"/>
            <a:r>
              <a:rPr lang="en-US" sz="2800" cap="all">
                <a:solidFill>
                  <a:srgbClr val="7BAFD4"/>
                </a:solidFill>
                <a:latin typeface="Calibri"/>
                <a:ea typeface="Calibri"/>
                <a:cs typeface="Calibri"/>
              </a:rPr>
              <a:t>Study design</a:t>
            </a:r>
          </a:p>
          <a:p>
            <a:pPr marL="0" lvl="1" defTabSz="3041755"/>
            <a:r>
              <a:rPr lang="en-US" sz="2400">
                <a:solidFill>
                  <a:schemeClr val="accent2">
                    <a:lumMod val="49000"/>
                  </a:schemeClr>
                </a:solidFill>
                <a:latin typeface="Calibri Light"/>
                <a:ea typeface="Calibri Light"/>
                <a:cs typeface="Calibri Light"/>
              </a:rPr>
              <a:t>Database search of PubMed, CINAHL, SCOPUS, and EMBASE for research studies that met our inclusion and exclusion criteria resulted in 55 studies to review. See PRISMA diagram.</a:t>
            </a:r>
          </a:p>
          <a:p>
            <a:r>
              <a:rPr lang="en-US" sz="2800" cap="all">
                <a:solidFill>
                  <a:srgbClr val="7BAFD4"/>
                </a:solidFill>
                <a:ea typeface="Calibri"/>
                <a:cs typeface="Calibri"/>
              </a:rPr>
              <a:t>Inclusion criteria</a:t>
            </a:r>
          </a:p>
          <a:p>
            <a:pPr marL="457200" indent="-457200">
              <a:buFont typeface="Arial" panose="020B0604020202020204" pitchFamily="34" charset="0"/>
              <a:buChar char="•"/>
            </a:pPr>
            <a:r>
              <a:rPr lang="en-US" sz="2400">
                <a:solidFill>
                  <a:schemeClr val="accent2">
                    <a:lumMod val="50000"/>
                  </a:schemeClr>
                </a:solidFill>
                <a:latin typeface="+mj-lt"/>
              </a:rPr>
              <a:t>Experimental, quasi‑experimental, analytical observational, and descriptive observational studies on PCOS and mental health including depression, anxiety, eating disorders, or body dysmorphia. </a:t>
            </a:r>
          </a:p>
          <a:p>
            <a:pPr marL="457200" indent="-457200">
              <a:buFont typeface="Arial" panose="020B0604020202020204" pitchFamily="34" charset="0"/>
              <a:buChar char="•"/>
            </a:pPr>
            <a:r>
              <a:rPr lang="en-US" sz="2400">
                <a:solidFill>
                  <a:schemeClr val="accent2">
                    <a:lumMod val="50000"/>
                  </a:schemeClr>
                </a:solidFill>
                <a:latin typeface="+mj-lt"/>
                <a:ea typeface="Calibri Light"/>
                <a:cs typeface="Calibri Light"/>
              </a:rPr>
              <a:t>Pharmacological or non-pharmacological interventions</a:t>
            </a:r>
          </a:p>
          <a:p>
            <a:pPr marL="457200" indent="-457200">
              <a:buFont typeface="Arial" panose="020B0604020202020204" pitchFamily="34" charset="0"/>
              <a:buChar char="•"/>
            </a:pPr>
            <a:r>
              <a:rPr lang="en-US" sz="2400">
                <a:solidFill>
                  <a:schemeClr val="accent2">
                    <a:lumMod val="50000"/>
                  </a:schemeClr>
                </a:solidFill>
                <a:latin typeface="+mj-lt"/>
                <a:ea typeface="Calibri Light"/>
                <a:cs typeface="Calibri Light"/>
              </a:rPr>
              <a:t>Outcomes measured for at least one physical and one mental health symptoms</a:t>
            </a:r>
            <a:r>
              <a:rPr lang="en-US" sz="2400">
                <a:solidFill>
                  <a:schemeClr val="accent2">
                    <a:lumMod val="49000"/>
                  </a:schemeClr>
                </a:solidFill>
                <a:latin typeface="Calibri Light"/>
                <a:ea typeface="Calibri Light"/>
                <a:cs typeface="Calibri Light"/>
              </a:rPr>
              <a:t>.</a:t>
            </a:r>
            <a:endParaRPr lang="en-US" sz="2800" cap="all">
              <a:solidFill>
                <a:srgbClr val="7BAFD4"/>
              </a:solidFill>
              <a:latin typeface="Calibri" charset="0"/>
              <a:ea typeface="Calibri" charset="0"/>
              <a:cs typeface="Calibri" charset="0"/>
            </a:endParaRPr>
          </a:p>
        </p:txBody>
      </p:sp>
      <p:sp>
        <p:nvSpPr>
          <p:cNvPr id="17" name="TextBox 16">
            <a:extLst>
              <a:ext uri="{FF2B5EF4-FFF2-40B4-BE49-F238E27FC236}">
                <a16:creationId xmlns:a16="http://schemas.microsoft.com/office/drawing/2014/main" id="{AF20E092-DC1F-E1E4-420A-6C0FDF6BD8B0}"/>
              </a:ext>
            </a:extLst>
          </p:cNvPr>
          <p:cNvSpPr txBox="1"/>
          <p:nvPr/>
        </p:nvSpPr>
        <p:spPr>
          <a:xfrm>
            <a:off x="10480457" y="4364100"/>
            <a:ext cx="9850568" cy="5078313"/>
          </a:xfrm>
          <a:prstGeom prst="rect">
            <a:avLst/>
          </a:prstGeom>
          <a:noFill/>
        </p:spPr>
        <p:txBody>
          <a:bodyPr wrap="square" lIns="91440" tIns="45720" rIns="91440" bIns="45720" anchor="t">
            <a:spAutoFit/>
          </a:bodyPr>
          <a:lstStyle/>
          <a:p>
            <a:r>
              <a:rPr lang="en-US" sz="2800" cap="all">
                <a:solidFill>
                  <a:srgbClr val="7BAFD4"/>
                </a:solidFill>
                <a:ea typeface="Calibri"/>
                <a:cs typeface="Calibri"/>
              </a:rPr>
              <a:t>exclusion criteria</a:t>
            </a:r>
            <a:endParaRPr lang="en-US" sz="2800"/>
          </a:p>
          <a:p>
            <a:pPr marL="457200" indent="-457200">
              <a:buFont typeface="Arial" panose="020B0604020202020204" pitchFamily="34" charset="0"/>
              <a:buChar char="•"/>
            </a:pPr>
            <a:r>
              <a:rPr lang="en-US" sz="2400">
                <a:solidFill>
                  <a:schemeClr val="accent2">
                    <a:lumMod val="50000"/>
                  </a:schemeClr>
                </a:solidFill>
                <a:latin typeface="+mj-lt"/>
              </a:rPr>
              <a:t>Studies on personality disorders, neurodevelopmental disorders, psychotic disorders, sleep-wake disorders, substance use disorders, trauma associated disorders, and neurocognitive disorders</a:t>
            </a:r>
          </a:p>
          <a:p>
            <a:pPr marL="457200" indent="-457200">
              <a:buFont typeface="Arial" panose="020B0604020202020204" pitchFamily="34" charset="0"/>
              <a:buChar char="•"/>
            </a:pPr>
            <a:r>
              <a:rPr lang="en-US" sz="2400">
                <a:solidFill>
                  <a:schemeClr val="accent2">
                    <a:lumMod val="50000"/>
                  </a:schemeClr>
                </a:solidFill>
                <a:latin typeface="+mj-lt"/>
              </a:rPr>
              <a:t>Studies that focus on any aspects of quality of life with no measurable mental health component such as depression, anxiety, or body image scores.</a:t>
            </a:r>
          </a:p>
          <a:p>
            <a:pPr marL="457200" indent="-457200">
              <a:buFont typeface="Arial" panose="020B0604020202020204" pitchFamily="34" charset="0"/>
              <a:buChar char="•"/>
            </a:pPr>
            <a:r>
              <a:rPr lang="en-US" sz="2400">
                <a:solidFill>
                  <a:schemeClr val="accent2">
                    <a:lumMod val="50000"/>
                  </a:schemeClr>
                </a:solidFill>
                <a:latin typeface="+mj-lt"/>
              </a:rPr>
              <a:t>Articles not published in English and conference abstracts, review articles, and letters to the editor.</a:t>
            </a:r>
            <a:endParaRPr lang="en-US" sz="2400">
              <a:solidFill>
                <a:schemeClr val="accent2">
                  <a:lumMod val="49000"/>
                </a:schemeClr>
              </a:solidFill>
              <a:latin typeface="Calibri Light"/>
              <a:ea typeface="Calibri Light"/>
              <a:cs typeface="Calibri Light"/>
            </a:endParaRPr>
          </a:p>
          <a:p>
            <a:pPr marL="0" lvl="1" defTabSz="3041755"/>
            <a:r>
              <a:rPr lang="en-US" sz="2800" cap="all">
                <a:solidFill>
                  <a:srgbClr val="7BAFD4"/>
                </a:solidFill>
                <a:latin typeface="Calibri"/>
                <a:ea typeface="Calibri"/>
                <a:cs typeface="Calibri"/>
              </a:rPr>
              <a:t>Data extraction</a:t>
            </a:r>
            <a:endParaRPr lang="en-US" sz="2800">
              <a:solidFill>
                <a:schemeClr val="accent2">
                  <a:lumMod val="49000"/>
                </a:schemeClr>
              </a:solidFill>
              <a:latin typeface="Calibri"/>
              <a:ea typeface="Calibri"/>
              <a:cs typeface="Calibri"/>
            </a:endParaRPr>
          </a:p>
          <a:p>
            <a:pPr marL="0" lvl="1" defTabSz="3041755"/>
            <a:r>
              <a:rPr lang="en-US" sz="2400">
                <a:solidFill>
                  <a:schemeClr val="accent2">
                    <a:lumMod val="49000"/>
                  </a:schemeClr>
                </a:solidFill>
                <a:latin typeface="Calibri Light"/>
                <a:ea typeface="Calibri Light"/>
                <a:cs typeface="Calibri Light"/>
              </a:rPr>
              <a:t>Study details, participant characteristics, type of intervention, mental health conditions studied, physical symptoms studied, and outcomes of the intervention</a:t>
            </a:r>
            <a:endParaRPr lang="en-US"/>
          </a:p>
        </p:txBody>
      </p:sp>
      <p:sp>
        <p:nvSpPr>
          <p:cNvPr id="19" name="Subtitle 2">
            <a:extLst>
              <a:ext uri="{FF2B5EF4-FFF2-40B4-BE49-F238E27FC236}">
                <a16:creationId xmlns:a16="http://schemas.microsoft.com/office/drawing/2014/main" id="{1CD43906-ADDC-5AD2-11C3-3CBC5F0C53BF}"/>
              </a:ext>
            </a:extLst>
          </p:cNvPr>
          <p:cNvSpPr txBox="1">
            <a:spLocks/>
          </p:cNvSpPr>
          <p:nvPr/>
        </p:nvSpPr>
        <p:spPr>
          <a:xfrm>
            <a:off x="3884635" y="2242761"/>
            <a:ext cx="36004363" cy="1276524"/>
          </a:xfrm>
          <a:prstGeom prst="rect">
            <a:avLst/>
          </a:prstGeom>
        </p:spPr>
        <p:txBody>
          <a:bodyPr lIns="91440" tIns="45720" rIns="91440" bIns="45720" anchor="t">
            <a:normAutofit fontScale="92500" lnSpcReduction="10000"/>
          </a:bodyPr>
          <a:lstStyle>
            <a:lvl1pPr marL="0" indent="0" algn="r" defTabSz="1440144" rtl="0" eaLnBrk="1" latinLnBrk="0" hangingPunct="1">
              <a:lnSpc>
                <a:spcPct val="90000"/>
              </a:lnSpc>
              <a:spcBef>
                <a:spcPts val="1890"/>
              </a:spcBef>
              <a:spcAft>
                <a:spcPts val="316"/>
              </a:spcAft>
              <a:buClr>
                <a:schemeClr val="accent1"/>
              </a:buClr>
              <a:buSzPct val="100000"/>
              <a:buFont typeface="Calibri" panose="020F0502020204030204" pitchFamily="34" charset="0"/>
              <a:buNone/>
              <a:defRPr sz="3780" b="0" i="0" kern="1200" cap="all" spc="316" baseline="0">
                <a:solidFill>
                  <a:schemeClr val="tx2"/>
                </a:solidFill>
                <a:latin typeface="Open Sans Light" charset="0"/>
                <a:ea typeface="Open Sans Light" charset="0"/>
                <a:cs typeface="Open Sans Light" charset="0"/>
              </a:defRPr>
            </a:lvl1pPr>
            <a:lvl2pPr marL="720070"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2pPr>
            <a:lvl3pPr marL="1440144"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3pPr>
            <a:lvl4pPr marL="2160217"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4pPr>
            <a:lvl5pPr marL="2880290"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5pPr>
            <a:lvl6pPr marL="3600360"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6pPr>
            <a:lvl7pPr marL="432043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7pPr>
            <a:lvl8pPr marL="504050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8pPr>
            <a:lvl9pPr marL="576057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9pPr>
          </a:lstStyle>
          <a:p>
            <a:pPr algn="ctr">
              <a:spcBef>
                <a:spcPts val="1889"/>
              </a:spcBef>
            </a:pPr>
            <a:r>
              <a:rPr lang="en-US" sz="3600">
                <a:latin typeface="Open Sans Light"/>
                <a:ea typeface="Open Sans Light"/>
                <a:cs typeface="Open Sans Light"/>
              </a:rPr>
              <a:t>Priya </a:t>
            </a:r>
            <a:r>
              <a:rPr lang="en-US" sz="3600" err="1">
                <a:latin typeface="Open Sans Light"/>
                <a:ea typeface="Open Sans Light"/>
                <a:cs typeface="Open Sans Light"/>
              </a:rPr>
              <a:t>desai</a:t>
            </a:r>
            <a:r>
              <a:rPr lang="en-US" sz="3600">
                <a:latin typeface="Open Sans Light"/>
                <a:ea typeface="Open Sans Light"/>
                <a:cs typeface="Open Sans Light"/>
              </a:rPr>
              <a:t>, </a:t>
            </a:r>
            <a:r>
              <a:rPr lang="en-US" sz="3600" err="1">
                <a:latin typeface="Open Sans Light"/>
                <a:ea typeface="Open Sans Light"/>
                <a:cs typeface="Open Sans Light"/>
              </a:rPr>
              <a:t>aBSN</a:t>
            </a:r>
            <a:r>
              <a:rPr lang="en-US" sz="3600">
                <a:latin typeface="Open Sans Light"/>
                <a:ea typeface="Open Sans Light"/>
                <a:cs typeface="Open Sans Light"/>
              </a:rPr>
              <a:t> Student           </a:t>
            </a:r>
            <a:endParaRPr lang="en-US"/>
          </a:p>
          <a:p>
            <a:pPr algn="ctr">
              <a:spcBef>
                <a:spcPts val="1889"/>
              </a:spcBef>
            </a:pPr>
            <a:r>
              <a:rPr lang="en-US" sz="3600">
                <a:latin typeface="Open Sans Light"/>
                <a:ea typeface="Open Sans Light"/>
                <a:cs typeface="Open Sans Light"/>
              </a:rPr>
              <a:t>  advisors: </a:t>
            </a:r>
            <a:r>
              <a:rPr lang="en-US" sz="3600" err="1">
                <a:latin typeface="Open Sans Light"/>
                <a:ea typeface="Open Sans Light"/>
                <a:cs typeface="Open Sans Light"/>
              </a:rPr>
              <a:t>nicole</a:t>
            </a:r>
            <a:r>
              <a:rPr lang="en-US" sz="3600">
                <a:latin typeface="Open Sans Light"/>
                <a:ea typeface="Open Sans Light"/>
                <a:cs typeface="Open Sans Light"/>
              </a:rPr>
              <a:t> </a:t>
            </a:r>
            <a:r>
              <a:rPr lang="en-US" sz="3600" err="1">
                <a:latin typeface="Open Sans Light"/>
                <a:ea typeface="Open Sans Light"/>
                <a:cs typeface="Open Sans Light"/>
              </a:rPr>
              <a:t>forlan</a:t>
            </a:r>
            <a:r>
              <a:rPr lang="en-US" sz="3600">
                <a:latin typeface="Open Sans Light"/>
                <a:ea typeface="Open Sans Light"/>
                <a:cs typeface="Open Sans Light"/>
              </a:rPr>
              <a:t>, </a:t>
            </a:r>
            <a:r>
              <a:rPr lang="en-US" sz="3600" err="1">
                <a:latin typeface="Open Sans Light"/>
                <a:ea typeface="Open Sans Light"/>
                <a:cs typeface="Open Sans Light"/>
              </a:rPr>
              <a:t>dnp</a:t>
            </a:r>
            <a:r>
              <a:rPr lang="en-US" sz="3600">
                <a:latin typeface="Open Sans Light"/>
                <a:ea typeface="Open Sans Light"/>
                <a:cs typeface="Open Sans Light"/>
              </a:rPr>
              <a:t>, WHNP-BC, IBCLC &amp; </a:t>
            </a:r>
            <a:r>
              <a:rPr lang="en-US" sz="3600" err="1">
                <a:latin typeface="Open Sans Light"/>
                <a:ea typeface="Open Sans Light"/>
                <a:cs typeface="Open Sans Light"/>
              </a:rPr>
              <a:t>suja</a:t>
            </a:r>
            <a:r>
              <a:rPr lang="en-US" sz="3600">
                <a:latin typeface="Open Sans Light"/>
                <a:ea typeface="Open Sans Light"/>
                <a:cs typeface="Open Sans Light"/>
              </a:rPr>
              <a:t> </a:t>
            </a:r>
            <a:r>
              <a:rPr lang="en-US" sz="3600" err="1">
                <a:latin typeface="Open Sans Light"/>
                <a:ea typeface="Open Sans Light"/>
                <a:cs typeface="Open Sans Light"/>
              </a:rPr>
              <a:t>davis</a:t>
            </a:r>
            <a:r>
              <a:rPr lang="en-US" sz="3600">
                <a:latin typeface="Open Sans Light"/>
                <a:ea typeface="Open Sans Light"/>
                <a:cs typeface="Open Sans Light"/>
              </a:rPr>
              <a:t> </a:t>
            </a:r>
            <a:r>
              <a:rPr lang="en-US" sz="3600" err="1">
                <a:latin typeface="Open Sans Light"/>
                <a:ea typeface="Open Sans Light"/>
                <a:cs typeface="Open Sans Light"/>
              </a:rPr>
              <a:t>phd</a:t>
            </a:r>
            <a:r>
              <a:rPr lang="en-US" sz="3600">
                <a:latin typeface="Open Sans Light"/>
                <a:ea typeface="Open Sans Light"/>
                <a:cs typeface="Open Sans Light"/>
              </a:rPr>
              <a:t>, </a:t>
            </a:r>
            <a:r>
              <a:rPr lang="en-US" sz="3600" err="1">
                <a:latin typeface="Open Sans Light"/>
                <a:ea typeface="Open Sans Light"/>
                <a:cs typeface="Open Sans Light"/>
              </a:rPr>
              <a:t>rn</a:t>
            </a:r>
            <a:r>
              <a:rPr lang="en-US" sz="3600">
                <a:latin typeface="Open Sans Light"/>
                <a:ea typeface="Open Sans Light"/>
                <a:cs typeface="Open Sans Light"/>
              </a:rPr>
              <a:t>, </a:t>
            </a:r>
            <a:r>
              <a:rPr lang="en-US" sz="3600" err="1">
                <a:latin typeface="Open Sans Light"/>
                <a:ea typeface="Open Sans Light"/>
                <a:cs typeface="Open Sans Light"/>
              </a:rPr>
              <a:t>cgrn</a:t>
            </a:r>
            <a:r>
              <a:rPr lang="en-US" sz="3600">
                <a:latin typeface="Open Sans Light"/>
                <a:ea typeface="Open Sans Light"/>
                <a:cs typeface="Open Sans Light"/>
              </a:rPr>
              <a:t>, </a:t>
            </a:r>
            <a:r>
              <a:rPr lang="en-US" sz="3600" err="1">
                <a:latin typeface="Open Sans Light"/>
                <a:ea typeface="Open Sans Light"/>
                <a:cs typeface="Open Sans Light"/>
              </a:rPr>
              <a:t>cgnc</a:t>
            </a:r>
            <a:r>
              <a:rPr lang="en-US" b="1"/>
              <a:t> </a:t>
            </a:r>
          </a:p>
          <a:p>
            <a:pPr algn="ctr">
              <a:spcBef>
                <a:spcPts val="1889"/>
              </a:spcBef>
            </a:pPr>
            <a:endParaRPr lang="en-US"/>
          </a:p>
          <a:p>
            <a:pPr algn="ctr">
              <a:spcBef>
                <a:spcPts val="1889"/>
              </a:spcBef>
            </a:pPr>
            <a:endParaRPr lang="en-US" sz="3600"/>
          </a:p>
        </p:txBody>
      </p:sp>
      <p:pic>
        <p:nvPicPr>
          <p:cNvPr id="21" name="Picture 20">
            <a:extLst>
              <a:ext uri="{FF2B5EF4-FFF2-40B4-BE49-F238E27FC236}">
                <a16:creationId xmlns:a16="http://schemas.microsoft.com/office/drawing/2014/main" id="{37FF1E00-1184-DFD3-108A-56C7463F4DD3}"/>
              </a:ext>
            </a:extLst>
          </p:cNvPr>
          <p:cNvPicPr>
            <a:picLocks noChangeAspect="1"/>
          </p:cNvPicPr>
          <p:nvPr/>
        </p:nvPicPr>
        <p:blipFill>
          <a:blip r:embed="rId3"/>
          <a:stretch>
            <a:fillRect/>
          </a:stretch>
        </p:blipFill>
        <p:spPr>
          <a:xfrm>
            <a:off x="10997026" y="10221020"/>
            <a:ext cx="8214172" cy="8999327"/>
          </a:xfrm>
          <a:prstGeom prst="rect">
            <a:avLst/>
          </a:prstGeom>
        </p:spPr>
      </p:pic>
      <p:graphicFrame>
        <p:nvGraphicFramePr>
          <p:cNvPr id="4" name="Chart 3">
            <a:extLst>
              <a:ext uri="{FF2B5EF4-FFF2-40B4-BE49-F238E27FC236}">
                <a16:creationId xmlns:a16="http://schemas.microsoft.com/office/drawing/2014/main" id="{D18F50EA-C7DB-6FDA-9244-36FD12645E1B}"/>
              </a:ext>
            </a:extLst>
          </p:cNvPr>
          <p:cNvGraphicFramePr/>
          <p:nvPr>
            <p:extLst>
              <p:ext uri="{D42A27DB-BD31-4B8C-83A1-F6EECF244321}">
                <p14:modId xmlns:p14="http://schemas.microsoft.com/office/powerpoint/2010/main" val="414910472"/>
              </p:ext>
            </p:extLst>
          </p:nvPr>
        </p:nvGraphicFramePr>
        <p:xfrm>
          <a:off x="20677121" y="3812293"/>
          <a:ext cx="10424160" cy="5685603"/>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Box 9">
            <a:extLst>
              <a:ext uri="{FF2B5EF4-FFF2-40B4-BE49-F238E27FC236}">
                <a16:creationId xmlns:a16="http://schemas.microsoft.com/office/drawing/2014/main" id="{AB2A0575-2292-294B-CAE3-C57C9814AF8C}"/>
              </a:ext>
            </a:extLst>
          </p:cNvPr>
          <p:cNvSpPr txBox="1">
            <a:spLocks noChangeArrowheads="1"/>
          </p:cNvSpPr>
          <p:nvPr/>
        </p:nvSpPr>
        <p:spPr bwMode="auto">
          <a:xfrm>
            <a:off x="20677121" y="13630926"/>
            <a:ext cx="10713721" cy="5962066"/>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2400" cap="all" dirty="0">
                <a:solidFill>
                  <a:srgbClr val="7BAFD4"/>
                </a:solidFill>
                <a:latin typeface="Calibri"/>
                <a:ea typeface="Calibri"/>
                <a:cs typeface="Calibri"/>
              </a:rPr>
              <a:t>Interventions and physical manifestations of </a:t>
            </a:r>
            <a:r>
              <a:rPr lang="en-US" sz="2400" cap="all" dirty="0" err="1">
                <a:solidFill>
                  <a:srgbClr val="7BAFD4"/>
                </a:solidFill>
                <a:latin typeface="Calibri"/>
                <a:ea typeface="Calibri"/>
                <a:cs typeface="Calibri"/>
              </a:rPr>
              <a:t>pcos</a:t>
            </a:r>
            <a:endParaRPr lang="en-US" sz="2400" cap="all" dirty="0">
              <a:solidFill>
                <a:srgbClr val="7BAFD4"/>
              </a:solidFill>
              <a:latin typeface="Calibri"/>
              <a:ea typeface="Calibri"/>
              <a:cs typeface="Calibri"/>
            </a:endParaRPr>
          </a:p>
          <a:p>
            <a:pPr marL="457200" indent="-457200">
              <a:buFont typeface="Arial" panose="020B0604020202020204" pitchFamily="34" charset="0"/>
              <a:buChar char="•"/>
            </a:pPr>
            <a:r>
              <a:rPr lang="en-US" sz="2400" dirty="0">
                <a:solidFill>
                  <a:schemeClr val="accent2">
                    <a:lumMod val="50000"/>
                  </a:schemeClr>
                </a:solidFill>
              </a:rPr>
              <a:t>Obesity was the most measured physical manifestation of PCOS. Body mass index (BMI) and weight significantly decreased with interventions consisting of cognitive behavioral therapy, lifestyle modifications, and multimodal approaches.</a:t>
            </a:r>
          </a:p>
          <a:p>
            <a:pPr marL="457200" indent="-457200">
              <a:buFont typeface="Arial" panose="020B0604020202020204" pitchFamily="34" charset="0"/>
              <a:buChar char="•"/>
            </a:pPr>
            <a:r>
              <a:rPr lang="en-US" sz="2400" dirty="0">
                <a:solidFill>
                  <a:schemeClr val="accent2">
                    <a:lumMod val="50000"/>
                  </a:schemeClr>
                </a:solidFill>
              </a:rPr>
              <a:t>Findings on the effectiveness of pharmaceutical interventions, specifically insulin sensitizing agents (ISA) depended on the length of time the interventions were implemented. Outcomes from ISAs used for three months compared to six months, did not indicate significant reduction in weight or BMI.</a:t>
            </a:r>
          </a:p>
          <a:p>
            <a:pPr marL="457200" indent="-457200">
              <a:buFont typeface="Arial" panose="020B0604020202020204" pitchFamily="34" charset="0"/>
              <a:buChar char="•"/>
            </a:pPr>
            <a:r>
              <a:rPr lang="en-US" sz="2400" dirty="0">
                <a:solidFill>
                  <a:schemeClr val="accent2">
                    <a:lumMod val="50000"/>
                  </a:schemeClr>
                </a:solidFill>
              </a:rPr>
              <a:t>Findings from multimodal intervention studies that compared lifestyle modifications or ISA interventions as a control did not indicate one intervention significantly improved weight or BMI more than another. </a:t>
            </a:r>
            <a:endParaRPr lang="en-US" sz="2400" dirty="0">
              <a:solidFill>
                <a:schemeClr val="accent2">
                  <a:lumMod val="50000"/>
                </a:schemeClr>
              </a:solidFill>
              <a:ea typeface="Calibri"/>
              <a:cs typeface="Calibri"/>
            </a:endParaRPr>
          </a:p>
          <a:p>
            <a:pPr marL="457200" indent="-457200">
              <a:buFont typeface="Arial" panose="020B0604020202020204" pitchFamily="34" charset="0"/>
              <a:buChar char="•"/>
            </a:pPr>
            <a:r>
              <a:rPr lang="en-US" sz="2400" dirty="0">
                <a:solidFill>
                  <a:schemeClr val="accent2">
                    <a:lumMod val="50000"/>
                  </a:schemeClr>
                </a:solidFill>
                <a:ea typeface="Calibri"/>
                <a:cs typeface="Calibri"/>
              </a:rPr>
              <a:t>Evidence from multimodal interventions suggests obesity, weight, waist, and hip circumferences can be reduced through consistent monitoring, lifestyle modifications, and counseling.</a:t>
            </a:r>
          </a:p>
          <a:p>
            <a:pPr marL="457200" indent="-457200">
              <a:buFont typeface="Arial" panose="020B0604020202020204" pitchFamily="34" charset="0"/>
              <a:buChar char="•"/>
            </a:pPr>
            <a:r>
              <a:rPr lang="en-US" sz="2400" dirty="0">
                <a:solidFill>
                  <a:schemeClr val="accent2">
                    <a:lumMod val="50000"/>
                  </a:schemeClr>
                </a:solidFill>
              </a:rPr>
              <a:t>Findings from two RCTs administering laser hair removal suggests laser hair removal is effective in reducing hirsutism, depression, and anxiety.</a:t>
            </a:r>
            <a:endParaRPr lang="en-US" sz="2800" cap="all" dirty="0">
              <a:solidFill>
                <a:srgbClr val="7BAFD4"/>
              </a:solidFill>
              <a:latin typeface="Calibri" charset="0"/>
              <a:ea typeface="Calibri" charset="0"/>
              <a:cs typeface="Calibri" charset="0"/>
            </a:endParaRPr>
          </a:p>
        </p:txBody>
      </p:sp>
      <p:sp>
        <p:nvSpPr>
          <p:cNvPr id="15" name="Text Box 9">
            <a:extLst>
              <a:ext uri="{FF2B5EF4-FFF2-40B4-BE49-F238E27FC236}">
                <a16:creationId xmlns:a16="http://schemas.microsoft.com/office/drawing/2014/main" id="{C26F957E-F8BF-9FF6-40E5-497C63EDADED}"/>
              </a:ext>
            </a:extLst>
          </p:cNvPr>
          <p:cNvSpPr txBox="1">
            <a:spLocks noChangeArrowheads="1"/>
          </p:cNvSpPr>
          <p:nvPr/>
        </p:nvSpPr>
        <p:spPr bwMode="auto">
          <a:xfrm>
            <a:off x="31970163" y="9120557"/>
            <a:ext cx="10999954" cy="3930741"/>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2800" cap="all">
                <a:solidFill>
                  <a:srgbClr val="7BAFD4"/>
                </a:solidFill>
                <a:latin typeface="Calibri" charset="0"/>
                <a:ea typeface="Calibri" charset="0"/>
                <a:cs typeface="Calibri" charset="0"/>
              </a:rPr>
              <a:t>Interventions  and metabolic parameters of </a:t>
            </a:r>
            <a:r>
              <a:rPr lang="en-US" sz="2800" cap="all" err="1">
                <a:solidFill>
                  <a:srgbClr val="7BAFD4"/>
                </a:solidFill>
                <a:latin typeface="Calibri" charset="0"/>
                <a:ea typeface="Calibri" charset="0"/>
                <a:cs typeface="Calibri" charset="0"/>
              </a:rPr>
              <a:t>pcos</a:t>
            </a:r>
            <a:endParaRPr lang="en-US" sz="2400" cap="all">
              <a:solidFill>
                <a:schemeClr val="accent2">
                  <a:lumMod val="50000"/>
                </a:schemeClr>
              </a:solidFill>
              <a:latin typeface="+mj-lt"/>
              <a:ea typeface="Calibri" charset="0"/>
              <a:cs typeface="Arial" pitchFamily="34" charset="0"/>
            </a:endParaRPr>
          </a:p>
          <a:p>
            <a:pPr marL="457200" indent="-457200">
              <a:buFont typeface="Arial" panose="020B0604020202020204" pitchFamily="34" charset="0"/>
              <a:buChar char="•"/>
            </a:pPr>
            <a:r>
              <a:rPr lang="en-US" sz="2400">
                <a:solidFill>
                  <a:schemeClr val="accent2">
                    <a:lumMod val="50000"/>
                  </a:schemeClr>
                </a:solidFill>
              </a:rPr>
              <a:t>Insulin sensitizing agents such as metformin and pioglitazone significantly reduced insulin resistance markers.</a:t>
            </a:r>
          </a:p>
          <a:p>
            <a:pPr marL="457200" indent="-457200">
              <a:buFont typeface="Arial" panose="020B0604020202020204" pitchFamily="34" charset="0"/>
              <a:buChar char="•"/>
            </a:pPr>
            <a:r>
              <a:rPr lang="en-US" sz="2400">
                <a:solidFill>
                  <a:schemeClr val="accent2">
                    <a:lumMod val="50000"/>
                  </a:schemeClr>
                </a:solidFill>
              </a:rPr>
              <a:t>Metabolic parameters were not widely measured for lifestyle modification interventions. However, findings from two RCTs indicate that diet and aerobic exercise can improve insulin resistance. </a:t>
            </a:r>
          </a:p>
          <a:p>
            <a:pPr marL="457200" indent="-457200">
              <a:buFont typeface="Arial" panose="020B0604020202020204" pitchFamily="34" charset="0"/>
              <a:buChar char="•"/>
            </a:pPr>
            <a:r>
              <a:rPr lang="en-US" sz="2400">
                <a:solidFill>
                  <a:schemeClr val="accent2">
                    <a:lumMod val="50000"/>
                  </a:schemeClr>
                </a:solidFill>
              </a:rPr>
              <a:t>Outcomes from studies administering melatonin, herbal supplements, omega-3 fatty acids, vitamin E, vitamin D, and myoinositol, suggest that Nutritional interventions can improve metabolic parameters. </a:t>
            </a:r>
            <a:endParaRPr lang="en-US" sz="2400">
              <a:solidFill>
                <a:schemeClr val="accent2">
                  <a:lumMod val="50000"/>
                </a:schemeClr>
              </a:solidFill>
              <a:ea typeface="Calibri"/>
              <a:cs typeface="Calibri"/>
            </a:endParaRPr>
          </a:p>
          <a:p>
            <a:pPr marL="0" lvl="1" defTabSz="3041755" eaLnBrk="0" hangingPunct="0">
              <a:buClr>
                <a:srgbClr val="782327"/>
              </a:buClr>
              <a:buSzPct val="152000"/>
            </a:pPr>
            <a:endParaRPr lang="en-US" sz="3200" cap="all">
              <a:solidFill>
                <a:srgbClr val="7BAFD4"/>
              </a:solidFill>
              <a:latin typeface="Calibri" charset="0"/>
              <a:ea typeface="Calibri" charset="0"/>
              <a:cs typeface="Calibri" charset="0"/>
            </a:endParaRPr>
          </a:p>
        </p:txBody>
      </p:sp>
      <p:sp>
        <p:nvSpPr>
          <p:cNvPr id="20" name="Text Box 9">
            <a:extLst>
              <a:ext uri="{FF2B5EF4-FFF2-40B4-BE49-F238E27FC236}">
                <a16:creationId xmlns:a16="http://schemas.microsoft.com/office/drawing/2014/main" id="{2730DCCF-3B29-0FB5-BC00-585345AB9FC4}"/>
              </a:ext>
            </a:extLst>
          </p:cNvPr>
          <p:cNvSpPr txBox="1">
            <a:spLocks noChangeArrowheads="1"/>
          </p:cNvSpPr>
          <p:nvPr/>
        </p:nvSpPr>
        <p:spPr bwMode="auto">
          <a:xfrm>
            <a:off x="31976292" y="12598939"/>
            <a:ext cx="11212820" cy="4730960"/>
          </a:xfrm>
          <a:prstGeom prst="rect">
            <a:avLst/>
          </a:prstGeom>
          <a:noFill/>
          <a:ln w="9525">
            <a:noFill/>
            <a:miter lim="800000"/>
            <a:headEnd/>
            <a:tailEnd/>
          </a:ln>
        </p:spPr>
        <p:txBody>
          <a:bodyPr wrap="square" lIns="52247" tIns="26123" rIns="52247" bIns="26123" anchor="t">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2800" cap="all">
                <a:solidFill>
                  <a:srgbClr val="7BAFD4"/>
                </a:solidFill>
                <a:latin typeface="Calibri" charset="0"/>
                <a:ea typeface="Calibri" charset="0"/>
                <a:cs typeface="Calibri" charset="0"/>
              </a:rPr>
              <a:t>Interventions  and hormonal imbalance and inflammation markers of </a:t>
            </a:r>
            <a:r>
              <a:rPr lang="en-US" sz="2800" cap="all" err="1">
                <a:solidFill>
                  <a:srgbClr val="7BAFD4"/>
                </a:solidFill>
                <a:latin typeface="Calibri" charset="0"/>
                <a:ea typeface="Calibri" charset="0"/>
                <a:cs typeface="Calibri" charset="0"/>
              </a:rPr>
              <a:t>pcos</a:t>
            </a:r>
            <a:endParaRPr lang="en-US" sz="2800" cap="all">
              <a:solidFill>
                <a:srgbClr val="7BAFD4"/>
              </a:solidFill>
              <a:latin typeface="Calibri" charset="0"/>
              <a:ea typeface="Calibri" charset="0"/>
              <a:cs typeface="Calibri" charset="0"/>
            </a:endParaRPr>
          </a:p>
          <a:p>
            <a:pPr marL="457200" indent="-457200">
              <a:buFont typeface="Arial" panose="020B0604020202020204" pitchFamily="34" charset="0"/>
              <a:buChar char="•"/>
            </a:pPr>
            <a:r>
              <a:rPr lang="en-US" sz="2400">
                <a:solidFill>
                  <a:schemeClr val="accent2">
                    <a:lumMod val="50000"/>
                  </a:schemeClr>
                </a:solidFill>
              </a:rPr>
              <a:t>Pharmacological interventions and Nutritional interventions  such as Pioglitazone, omega-3 fatty acids with vitamin D, and coenzyme Q 10, significantly improved inflammation markers.</a:t>
            </a:r>
          </a:p>
          <a:p>
            <a:pPr marL="457200" indent="-457200">
              <a:buFont typeface="Arial" panose="020B0604020202020204" pitchFamily="34" charset="0"/>
              <a:buChar char="•"/>
            </a:pPr>
            <a:r>
              <a:rPr lang="en-US" sz="2400">
                <a:solidFill>
                  <a:schemeClr val="accent2">
                    <a:lumMod val="50000"/>
                  </a:schemeClr>
                </a:solidFill>
              </a:rPr>
              <a:t>Findings from studies implementing Nutritional interventions, specifically carnitine with chromium, probiotics with selenium, omega-3 fatty acids with vitamin D, and coenzyme Q 10, suggest positive outcomes for reducing testosterone.</a:t>
            </a:r>
          </a:p>
          <a:p>
            <a:pPr marL="457200" indent="-457200">
              <a:buFont typeface="Arial" panose="020B0604020202020204" pitchFamily="34" charset="0"/>
              <a:buChar char="•"/>
            </a:pPr>
            <a:r>
              <a:rPr lang="en-US" sz="2400">
                <a:solidFill>
                  <a:schemeClr val="accent2">
                    <a:lumMod val="50000"/>
                  </a:schemeClr>
                </a:solidFill>
              </a:rPr>
              <a:t>Overall, exercise-based interventions and dietary interventions demonstrated limited effects on hormonal balance. However, results from one RCT indicate that aerobic exercise can improve free androgen index. </a:t>
            </a:r>
            <a:endParaRPr lang="en-US" sz="2400">
              <a:solidFill>
                <a:schemeClr val="accent2">
                  <a:lumMod val="50000"/>
                </a:schemeClr>
              </a:solidFill>
              <a:ea typeface="Calibri"/>
              <a:cs typeface="Calibri"/>
            </a:endParaRPr>
          </a:p>
          <a:p>
            <a:pPr marL="0" lvl="1" defTabSz="3041755" eaLnBrk="0" hangingPunct="0">
              <a:buClr>
                <a:srgbClr val="782327"/>
              </a:buClr>
              <a:buSzPct val="152000"/>
            </a:pPr>
            <a:endParaRPr lang="en-US" sz="3200" cap="all">
              <a:solidFill>
                <a:srgbClr val="7BAFD4"/>
              </a:solidFill>
              <a:latin typeface="Calibri" charset="0"/>
              <a:ea typeface="Calibri" charset="0"/>
              <a:cs typeface="Calibri" charset="0"/>
            </a:endParaRPr>
          </a:p>
        </p:txBody>
      </p:sp>
      <mc:AlternateContent xmlns:mc="http://schemas.openxmlformats.org/markup-compatibility/2006" xmlns:cx1="http://schemas.microsoft.com/office/drawing/2015/9/8/chartex">
        <mc:Choice Requires="cx1">
          <p:graphicFrame>
            <p:nvGraphicFramePr>
              <p:cNvPr id="6" name="Chart 5">
                <a:extLst>
                  <a:ext uri="{FF2B5EF4-FFF2-40B4-BE49-F238E27FC236}">
                    <a16:creationId xmlns:a16="http://schemas.microsoft.com/office/drawing/2014/main" id="{D4A2B051-A43A-3012-738F-C38360A4562C}"/>
                  </a:ext>
                </a:extLst>
              </p:cNvPr>
              <p:cNvGraphicFramePr/>
              <p:nvPr>
                <p:extLst>
                  <p:ext uri="{D42A27DB-BD31-4B8C-83A1-F6EECF244321}">
                    <p14:modId xmlns:p14="http://schemas.microsoft.com/office/powerpoint/2010/main" val="1399444174"/>
                  </p:ext>
                </p:extLst>
              </p:nvPr>
            </p:nvGraphicFramePr>
            <p:xfrm>
              <a:off x="31971936" y="3478370"/>
              <a:ext cx="11234057" cy="5427017"/>
            </p:xfrm>
            <a:graphic>
              <a:graphicData uri="http://schemas.microsoft.com/office/drawing/2014/chartex">
                <cx:chart xmlns:cx="http://schemas.microsoft.com/office/drawing/2014/chartex" xmlns:r="http://schemas.openxmlformats.org/officeDocument/2006/relationships" r:id="rId5"/>
              </a:graphicData>
            </a:graphic>
          </p:graphicFrame>
        </mc:Choice>
        <mc:Fallback xmlns="">
          <p:pic>
            <p:nvPicPr>
              <p:cNvPr id="6" name="Chart 5">
                <a:extLst>
                  <a:ext uri="{FF2B5EF4-FFF2-40B4-BE49-F238E27FC236}">
                    <a16:creationId xmlns:a16="http://schemas.microsoft.com/office/drawing/2014/main" id="{D4A2B051-A43A-3012-738F-C38360A4562C}"/>
                  </a:ext>
                </a:extLst>
              </p:cNvPr>
              <p:cNvPicPr>
                <a:picLocks noGrp="1" noRot="1" noChangeAspect="1" noMove="1" noResize="1" noEditPoints="1" noAdjustHandles="1" noChangeArrowheads="1" noChangeShapeType="1"/>
              </p:cNvPicPr>
              <p:nvPr/>
            </p:nvPicPr>
            <p:blipFill>
              <a:blip r:embed="rId7"/>
              <a:stretch>
                <a:fillRect/>
              </a:stretch>
            </p:blipFill>
            <p:spPr>
              <a:xfrm>
                <a:off x="31971936" y="3478370"/>
                <a:ext cx="11234057" cy="5427017"/>
              </a:xfrm>
              <a:prstGeom prst="rect">
                <a:avLst/>
              </a:prstGeom>
            </p:spPr>
          </p:pic>
        </mc:Fallback>
      </mc:AlternateContent>
      <p:pic>
        <p:nvPicPr>
          <p:cNvPr id="29" name="Picture 28">
            <a:extLst>
              <a:ext uri="{FF2B5EF4-FFF2-40B4-BE49-F238E27FC236}">
                <a16:creationId xmlns:a16="http://schemas.microsoft.com/office/drawing/2014/main" id="{9D63123E-E06D-A0A6-FFE0-7EBD74D02E86}"/>
              </a:ext>
            </a:extLst>
          </p:cNvPr>
          <p:cNvPicPr>
            <a:picLocks noChangeAspect="1"/>
          </p:cNvPicPr>
          <p:nvPr/>
        </p:nvPicPr>
        <p:blipFill>
          <a:blip r:embed="rId8"/>
          <a:stretch>
            <a:fillRect/>
          </a:stretch>
        </p:blipFill>
        <p:spPr>
          <a:xfrm>
            <a:off x="41111587" y="16928856"/>
            <a:ext cx="2083654" cy="2976939"/>
          </a:xfrm>
          <a:prstGeom prst="rect">
            <a:avLst/>
          </a:prstGeom>
        </p:spPr>
      </p:pic>
    </p:spTree>
    <p:extLst>
      <p:ext uri="{BB962C8B-B14F-4D97-AF65-F5344CB8AC3E}">
        <p14:creationId xmlns:p14="http://schemas.microsoft.com/office/powerpoint/2010/main" val="1336661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ubtitle 2"/>
          <p:cNvSpPr txBox="1">
            <a:spLocks/>
          </p:cNvSpPr>
          <p:nvPr/>
        </p:nvSpPr>
        <p:spPr>
          <a:xfrm>
            <a:off x="8404997" y="3205613"/>
            <a:ext cx="27157680" cy="585644"/>
          </a:xfrm>
          <a:prstGeom prst="rect">
            <a:avLst/>
          </a:prstGeom>
        </p:spPr>
        <p:txBody>
          <a:bodyPr lIns="91440" rIns="91440">
            <a:normAutofit/>
          </a:bodyPr>
          <a:lstStyle>
            <a:lvl1pPr marL="0" indent="0" algn="r" defTabSz="1440144" rtl="0" eaLnBrk="1" latinLnBrk="0" hangingPunct="1">
              <a:lnSpc>
                <a:spcPct val="90000"/>
              </a:lnSpc>
              <a:spcBef>
                <a:spcPts val="1890"/>
              </a:spcBef>
              <a:spcAft>
                <a:spcPts val="316"/>
              </a:spcAft>
              <a:buClr>
                <a:schemeClr val="accent1"/>
              </a:buClr>
              <a:buSzPct val="100000"/>
              <a:buFont typeface="Calibri" panose="020F0502020204030204" pitchFamily="34" charset="0"/>
              <a:buNone/>
              <a:defRPr sz="3780" b="0" i="0" kern="1200" cap="all" spc="316" baseline="0">
                <a:solidFill>
                  <a:schemeClr val="tx2"/>
                </a:solidFill>
                <a:latin typeface="Open Sans Light" charset="0"/>
                <a:ea typeface="Open Sans Light" charset="0"/>
                <a:cs typeface="Open Sans Light" charset="0"/>
              </a:defRPr>
            </a:lvl1pPr>
            <a:lvl2pPr marL="720070"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2pPr>
            <a:lvl3pPr marL="1440144" indent="0" algn="ctr" defTabSz="1440144" rtl="0" eaLnBrk="1" latinLnBrk="0" hangingPunct="1">
              <a:lnSpc>
                <a:spcPct val="90000"/>
              </a:lnSpc>
              <a:spcBef>
                <a:spcPts val="316"/>
              </a:spcBef>
              <a:spcAft>
                <a:spcPts val="630"/>
              </a:spcAft>
              <a:buClr>
                <a:srgbClr val="5998C8"/>
              </a:buClr>
              <a:buFont typeface="Arial" charset="0"/>
              <a:buNone/>
              <a:defRPr sz="3780" b="0" i="0" kern="1200">
                <a:solidFill>
                  <a:srgbClr val="003150"/>
                </a:solidFill>
                <a:latin typeface="Open Sans" charset="0"/>
                <a:ea typeface="Open Sans" charset="0"/>
                <a:cs typeface="Open Sans" charset="0"/>
              </a:defRPr>
            </a:lvl3pPr>
            <a:lvl4pPr marL="2160217"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4pPr>
            <a:lvl5pPr marL="2880290" indent="0" algn="ctr" defTabSz="1440144" rtl="0" eaLnBrk="1" latinLnBrk="0" hangingPunct="1">
              <a:lnSpc>
                <a:spcPct val="90000"/>
              </a:lnSpc>
              <a:spcBef>
                <a:spcPts val="316"/>
              </a:spcBef>
              <a:spcAft>
                <a:spcPts val="630"/>
              </a:spcAft>
              <a:buClr>
                <a:srgbClr val="5998C8"/>
              </a:buClr>
              <a:buFont typeface="Arial" charset="0"/>
              <a:buNone/>
              <a:defRPr sz="3150" b="0" i="0" kern="1200">
                <a:solidFill>
                  <a:srgbClr val="003150"/>
                </a:solidFill>
                <a:latin typeface="Open Sans" charset="0"/>
                <a:ea typeface="Open Sans" charset="0"/>
                <a:cs typeface="Open Sans" charset="0"/>
              </a:defRPr>
            </a:lvl5pPr>
            <a:lvl6pPr marL="3600360"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6pPr>
            <a:lvl7pPr marL="432043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7pPr>
            <a:lvl8pPr marL="504050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8pPr>
            <a:lvl9pPr marL="5760574" indent="0" algn="ctr" defTabSz="1440144" rtl="0" eaLnBrk="1" latinLnBrk="0" hangingPunct="1">
              <a:lnSpc>
                <a:spcPct val="90000"/>
              </a:lnSpc>
              <a:spcBef>
                <a:spcPts val="316"/>
              </a:spcBef>
              <a:spcAft>
                <a:spcPts val="630"/>
              </a:spcAft>
              <a:buClr>
                <a:schemeClr val="accent1"/>
              </a:buClr>
              <a:buFont typeface="Calibri" pitchFamily="34" charset="0"/>
              <a:buNone/>
              <a:defRPr sz="3150" kern="1200">
                <a:solidFill>
                  <a:schemeClr val="tx1">
                    <a:lumMod val="75000"/>
                    <a:lumOff val="25000"/>
                  </a:schemeClr>
                </a:solidFill>
                <a:latin typeface="+mn-lt"/>
                <a:ea typeface="+mn-ea"/>
                <a:cs typeface="+mn-cs"/>
              </a:defRPr>
            </a:lvl9pPr>
          </a:lstStyle>
          <a:p>
            <a:pPr algn="ctr"/>
            <a:r>
              <a:rPr lang="en-US" sz="3600"/>
              <a:t>Author’s Name</a:t>
            </a:r>
          </a:p>
        </p:txBody>
      </p:sp>
      <p:sp>
        <p:nvSpPr>
          <p:cNvPr id="12" name="Text Box 9">
            <a:extLst>
              <a:ext uri="{FF2B5EF4-FFF2-40B4-BE49-F238E27FC236}">
                <a16:creationId xmlns:a16="http://schemas.microsoft.com/office/drawing/2014/main" id="{65171AA3-00A7-9247-BAF7-8DD4787172A4}"/>
              </a:ext>
            </a:extLst>
          </p:cNvPr>
          <p:cNvSpPr txBox="1">
            <a:spLocks noChangeArrowheads="1"/>
          </p:cNvSpPr>
          <p:nvPr/>
        </p:nvSpPr>
        <p:spPr bwMode="auto">
          <a:xfrm>
            <a:off x="990600" y="4614195"/>
            <a:ext cx="10693400" cy="1283862"/>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Introduction</a:t>
            </a:r>
          </a:p>
          <a:p>
            <a:pPr marL="0" lvl="1" defTabSz="3041755" eaLnBrk="0" hangingPunct="0">
              <a:spcAft>
                <a:spcPts val="728"/>
              </a:spcAft>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endParaRPr lang="en-US" sz="1800">
              <a:solidFill>
                <a:schemeClr val="accent2">
                  <a:lumMod val="50000"/>
                </a:schemeClr>
              </a:solidFill>
              <a:latin typeface="+mj-lt"/>
              <a:cs typeface="Arial" pitchFamily="34" charset="0"/>
            </a:endParaRPr>
          </a:p>
        </p:txBody>
      </p:sp>
      <p:sp>
        <p:nvSpPr>
          <p:cNvPr id="13" name="Text Box 9">
            <a:extLst>
              <a:ext uri="{FF2B5EF4-FFF2-40B4-BE49-F238E27FC236}">
                <a16:creationId xmlns:a16="http://schemas.microsoft.com/office/drawing/2014/main" id="{4C9710CF-5E1E-6A47-88BC-3052BBB1F6E5}"/>
              </a:ext>
            </a:extLst>
          </p:cNvPr>
          <p:cNvSpPr txBox="1">
            <a:spLocks noChangeArrowheads="1"/>
          </p:cNvSpPr>
          <p:nvPr/>
        </p:nvSpPr>
        <p:spPr bwMode="auto">
          <a:xfrm>
            <a:off x="22092322" y="4614195"/>
            <a:ext cx="9632277" cy="1222307"/>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2800" cap="all">
                <a:solidFill>
                  <a:srgbClr val="7BAFD4"/>
                </a:solidFill>
                <a:latin typeface="Calibri" charset="0"/>
                <a:ea typeface="Calibri" charset="0"/>
                <a:cs typeface="Calibri" charset="0"/>
              </a:rPr>
              <a:t>Result Section Heads</a:t>
            </a:r>
            <a:endParaRPr lang="en-US" sz="3200" cap="all">
              <a:solidFill>
                <a:srgbClr val="7BAFD4"/>
              </a:solidFill>
              <a:latin typeface="Calibri" charset="0"/>
              <a:ea typeface="Calibri" charset="0"/>
              <a:cs typeface="Calibri" charset="0"/>
            </a:endParaRPr>
          </a:p>
          <a:p>
            <a:pPr marL="0" lvl="1" defTabSz="3041755" eaLnBrk="0" hangingPunct="0">
              <a:spcAft>
                <a:spcPts val="728"/>
              </a:spcAft>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endParaRPr lang="en-US" sz="1800">
              <a:solidFill>
                <a:schemeClr val="accent2">
                  <a:lumMod val="50000"/>
                </a:schemeClr>
              </a:solidFill>
              <a:latin typeface="+mj-lt"/>
              <a:cs typeface="Arial" pitchFamily="34" charset="0"/>
            </a:endParaRPr>
          </a:p>
        </p:txBody>
      </p:sp>
      <p:sp>
        <p:nvSpPr>
          <p:cNvPr id="14" name="Text Box 9">
            <a:extLst>
              <a:ext uri="{FF2B5EF4-FFF2-40B4-BE49-F238E27FC236}">
                <a16:creationId xmlns:a16="http://schemas.microsoft.com/office/drawing/2014/main" id="{B43AF041-E951-6B4B-90A7-D1139697EE9E}"/>
              </a:ext>
            </a:extLst>
          </p:cNvPr>
          <p:cNvSpPr txBox="1">
            <a:spLocks noChangeArrowheads="1"/>
          </p:cNvSpPr>
          <p:nvPr/>
        </p:nvSpPr>
        <p:spPr bwMode="auto">
          <a:xfrm>
            <a:off x="32207201" y="4552640"/>
            <a:ext cx="10713720" cy="1283862"/>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Conclusions</a:t>
            </a:r>
          </a:p>
          <a:p>
            <a:pPr marL="0" lvl="1" defTabSz="3041755" eaLnBrk="0" hangingPunct="0">
              <a:spcAft>
                <a:spcPts val="728"/>
              </a:spcAft>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endParaRPr lang="en-US" sz="1800">
              <a:solidFill>
                <a:schemeClr val="accent2">
                  <a:lumMod val="50000"/>
                </a:schemeClr>
              </a:solidFill>
              <a:latin typeface="+mj-lt"/>
              <a:cs typeface="Arial" pitchFamily="34" charset="0"/>
            </a:endParaRPr>
          </a:p>
        </p:txBody>
      </p:sp>
      <p:sp>
        <p:nvSpPr>
          <p:cNvPr id="15" name="Text Box 9">
            <a:extLst>
              <a:ext uri="{FF2B5EF4-FFF2-40B4-BE49-F238E27FC236}">
                <a16:creationId xmlns:a16="http://schemas.microsoft.com/office/drawing/2014/main" id="{72538503-5DFA-604B-ACE7-6DEA56C7547E}"/>
              </a:ext>
            </a:extLst>
          </p:cNvPr>
          <p:cNvSpPr txBox="1">
            <a:spLocks noChangeArrowheads="1"/>
          </p:cNvSpPr>
          <p:nvPr/>
        </p:nvSpPr>
        <p:spPr bwMode="auto">
          <a:xfrm>
            <a:off x="12115800" y="4614195"/>
            <a:ext cx="9710420" cy="1283862"/>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Results</a:t>
            </a:r>
          </a:p>
          <a:p>
            <a:pPr marL="0" lvl="1" defTabSz="3041755" eaLnBrk="0" hangingPunct="0">
              <a:spcAft>
                <a:spcPts val="728"/>
              </a:spcAft>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endParaRPr lang="en-US" sz="1800">
              <a:solidFill>
                <a:schemeClr val="accent2">
                  <a:lumMod val="50000"/>
                </a:schemeClr>
              </a:solidFill>
              <a:latin typeface="+mj-lt"/>
              <a:cs typeface="Arial" pitchFamily="34" charset="0"/>
            </a:endParaRPr>
          </a:p>
        </p:txBody>
      </p:sp>
      <p:sp>
        <p:nvSpPr>
          <p:cNvPr id="16" name="Text Box 9">
            <a:extLst>
              <a:ext uri="{FF2B5EF4-FFF2-40B4-BE49-F238E27FC236}">
                <a16:creationId xmlns:a16="http://schemas.microsoft.com/office/drawing/2014/main" id="{97D63943-FB5C-A44A-8537-2024625D751D}"/>
              </a:ext>
            </a:extLst>
          </p:cNvPr>
          <p:cNvSpPr txBox="1">
            <a:spLocks noChangeArrowheads="1"/>
          </p:cNvSpPr>
          <p:nvPr/>
        </p:nvSpPr>
        <p:spPr bwMode="auto">
          <a:xfrm>
            <a:off x="990600" y="6591739"/>
            <a:ext cx="10693400" cy="1283862"/>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Background</a:t>
            </a:r>
          </a:p>
          <a:p>
            <a:pPr marL="0" lvl="1" defTabSz="3041755" eaLnBrk="0" hangingPunct="0">
              <a:spcAft>
                <a:spcPts val="728"/>
              </a:spcAft>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endParaRPr lang="en-US" sz="1800">
              <a:solidFill>
                <a:schemeClr val="accent2">
                  <a:lumMod val="50000"/>
                </a:schemeClr>
              </a:solidFill>
              <a:latin typeface="+mj-lt"/>
              <a:cs typeface="Arial" pitchFamily="34" charset="0"/>
            </a:endParaRPr>
          </a:p>
        </p:txBody>
      </p:sp>
      <p:sp>
        <p:nvSpPr>
          <p:cNvPr id="17" name="Text Box 9">
            <a:extLst>
              <a:ext uri="{FF2B5EF4-FFF2-40B4-BE49-F238E27FC236}">
                <a16:creationId xmlns:a16="http://schemas.microsoft.com/office/drawing/2014/main" id="{6BECA697-1B69-8F4D-8165-3D6873331121}"/>
              </a:ext>
            </a:extLst>
          </p:cNvPr>
          <p:cNvSpPr txBox="1">
            <a:spLocks noChangeArrowheads="1"/>
          </p:cNvSpPr>
          <p:nvPr/>
        </p:nvSpPr>
        <p:spPr bwMode="auto">
          <a:xfrm>
            <a:off x="990600" y="8569283"/>
            <a:ext cx="10693400" cy="1283862"/>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Purpose</a:t>
            </a:r>
          </a:p>
          <a:p>
            <a:pPr marL="0" lvl="1" defTabSz="3041755" eaLnBrk="0" hangingPunct="0">
              <a:spcAft>
                <a:spcPts val="728"/>
              </a:spcAft>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endParaRPr lang="en-US" sz="1800">
              <a:solidFill>
                <a:schemeClr val="accent2">
                  <a:lumMod val="50000"/>
                </a:schemeClr>
              </a:solidFill>
              <a:latin typeface="+mj-lt"/>
              <a:cs typeface="Arial" pitchFamily="34" charset="0"/>
            </a:endParaRPr>
          </a:p>
        </p:txBody>
      </p:sp>
      <p:sp>
        <p:nvSpPr>
          <p:cNvPr id="18" name="Text Box 9">
            <a:extLst>
              <a:ext uri="{FF2B5EF4-FFF2-40B4-BE49-F238E27FC236}">
                <a16:creationId xmlns:a16="http://schemas.microsoft.com/office/drawing/2014/main" id="{DD5108E9-BBEB-964C-83D0-181A403D9B77}"/>
              </a:ext>
            </a:extLst>
          </p:cNvPr>
          <p:cNvSpPr txBox="1">
            <a:spLocks noChangeArrowheads="1"/>
          </p:cNvSpPr>
          <p:nvPr/>
        </p:nvSpPr>
        <p:spPr bwMode="auto">
          <a:xfrm>
            <a:off x="990600" y="10546827"/>
            <a:ext cx="10693400" cy="4176962"/>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err="1">
                <a:latin typeface="Calibri" charset="0"/>
                <a:ea typeface="Calibri" charset="0"/>
                <a:cs typeface="Calibri" charset="0"/>
              </a:rPr>
              <a:t>MeThods</a:t>
            </a:r>
            <a:endParaRPr lang="en-US" sz="3200" cap="all">
              <a:latin typeface="Calibri" charset="0"/>
              <a:ea typeface="Calibri" charset="0"/>
              <a:cs typeface="Calibri" charset="0"/>
            </a:endParaRPr>
          </a:p>
          <a:p>
            <a:pPr marL="0" lvl="1" defTabSz="3041755" eaLnBrk="0" hangingPunct="0">
              <a:buClr>
                <a:srgbClr val="782327"/>
              </a:buClr>
              <a:buSzPct val="152000"/>
            </a:pPr>
            <a:r>
              <a:rPr lang="en-US" sz="2800" cap="all">
                <a:solidFill>
                  <a:srgbClr val="7BAFD4"/>
                </a:solidFill>
                <a:latin typeface="Calibri" charset="0"/>
                <a:ea typeface="Calibri" charset="0"/>
                <a:cs typeface="Calibri" charset="0"/>
              </a:rPr>
              <a:t>Study Design </a:t>
            </a:r>
          </a:p>
          <a:p>
            <a:pPr marL="0" lvl="1" defTabSz="3041755" eaLnBrk="0" hangingPunct="0">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p>
          <a:p>
            <a:pPr marL="0" lvl="1" defTabSz="3041755" eaLnBrk="0" hangingPunct="0">
              <a:buClr>
                <a:srgbClr val="782327"/>
              </a:buClr>
              <a:buSzPct val="152000"/>
            </a:pPr>
            <a:endParaRPr lang="en-US" sz="2400">
              <a:solidFill>
                <a:schemeClr val="accent2">
                  <a:lumMod val="50000"/>
                </a:schemeClr>
              </a:solidFill>
              <a:latin typeface="+mj-lt"/>
              <a:cs typeface="Arial" pitchFamily="34" charset="0"/>
            </a:endParaRPr>
          </a:p>
          <a:p>
            <a:pPr marL="0" lvl="1" defTabSz="3041755" eaLnBrk="0" hangingPunct="0">
              <a:buClr>
                <a:srgbClr val="782327"/>
              </a:buClr>
              <a:buSzPct val="152000"/>
            </a:pPr>
            <a:r>
              <a:rPr lang="en-US" sz="2800" cap="all">
                <a:solidFill>
                  <a:srgbClr val="7BAFD4"/>
                </a:solidFill>
                <a:latin typeface="Calibri" charset="0"/>
                <a:ea typeface="Calibri" charset="0"/>
                <a:cs typeface="Calibri" charset="0"/>
              </a:rPr>
              <a:t>Sample </a:t>
            </a:r>
          </a:p>
          <a:p>
            <a:pPr marL="0" lvl="1" defTabSz="3041755" eaLnBrk="0" hangingPunct="0">
              <a:buClr>
                <a:srgbClr val="782327"/>
              </a:buClr>
              <a:buSzPct val="152000"/>
            </a:pPr>
            <a:r>
              <a:rPr lang="en-US" sz="2400">
                <a:solidFill>
                  <a:schemeClr val="accent2">
                    <a:lumMod val="50000"/>
                  </a:schemeClr>
                </a:solidFill>
                <a:cs typeface="Arial" pitchFamily="34" charset="0"/>
              </a:rPr>
              <a:t>Do nurses who report having adequate coping mechanisms also report fewer</a:t>
            </a:r>
          </a:p>
          <a:p>
            <a:pPr marL="0" lvl="1" defTabSz="3041755" eaLnBrk="0" hangingPunct="0">
              <a:buClr>
                <a:srgbClr val="782327"/>
              </a:buClr>
              <a:buSzPct val="152000"/>
            </a:pPr>
            <a:endParaRPr lang="en-US" sz="2800">
              <a:solidFill>
                <a:schemeClr val="accent2">
                  <a:lumMod val="50000"/>
                </a:schemeClr>
              </a:solidFill>
              <a:cs typeface="Arial" pitchFamily="34" charset="0"/>
            </a:endParaRPr>
          </a:p>
          <a:p>
            <a:pPr marL="0" lvl="1" defTabSz="3041755" eaLnBrk="0" hangingPunct="0">
              <a:buClr>
                <a:srgbClr val="782327"/>
              </a:buClr>
              <a:buSzPct val="152000"/>
            </a:pPr>
            <a:r>
              <a:rPr lang="en-US" sz="2800" cap="all">
                <a:solidFill>
                  <a:srgbClr val="7BAFD4"/>
                </a:solidFill>
                <a:latin typeface="Calibri" charset="0"/>
                <a:ea typeface="Calibri" charset="0"/>
                <a:cs typeface="Calibri" charset="0"/>
              </a:rPr>
              <a:t>Other Section Heads </a:t>
            </a:r>
          </a:p>
          <a:p>
            <a:pPr marL="0" lvl="1" defTabSz="3041755" eaLnBrk="0" hangingPunct="0">
              <a:buClr>
                <a:srgbClr val="782327"/>
              </a:buClr>
              <a:buSzPct val="152000"/>
            </a:pPr>
            <a:r>
              <a:rPr lang="en-US" sz="2400">
                <a:solidFill>
                  <a:schemeClr val="accent2">
                    <a:lumMod val="50000"/>
                  </a:schemeClr>
                </a:solidFill>
                <a:cs typeface="Arial" pitchFamily="34" charset="0"/>
              </a:rPr>
              <a:t>Do nurses who report having adequate coping mechanisms</a:t>
            </a:r>
            <a:endParaRPr lang="en-US" sz="2400" cap="all">
              <a:latin typeface="Calibri" charset="0"/>
              <a:ea typeface="Calibri" charset="0"/>
              <a:cs typeface="Calibri" charset="0"/>
            </a:endParaRPr>
          </a:p>
        </p:txBody>
      </p:sp>
      <p:sp>
        <p:nvSpPr>
          <p:cNvPr id="19" name="Text Box 9">
            <a:extLst>
              <a:ext uri="{FF2B5EF4-FFF2-40B4-BE49-F238E27FC236}">
                <a16:creationId xmlns:a16="http://schemas.microsoft.com/office/drawing/2014/main" id="{18175EE2-4332-6248-8616-877E59990D8D}"/>
              </a:ext>
            </a:extLst>
          </p:cNvPr>
          <p:cNvSpPr txBox="1">
            <a:spLocks noChangeArrowheads="1"/>
          </p:cNvSpPr>
          <p:nvPr/>
        </p:nvSpPr>
        <p:spPr bwMode="auto">
          <a:xfrm>
            <a:off x="32207201" y="7989741"/>
            <a:ext cx="10713720" cy="1283862"/>
          </a:xfrm>
          <a:prstGeom prst="rect">
            <a:avLst/>
          </a:prstGeom>
          <a:noFill/>
          <a:ln w="9525">
            <a:noFill/>
            <a:miter lim="800000"/>
            <a:headEnd/>
            <a:tailEnd/>
          </a:ln>
        </p:spPr>
        <p:txBody>
          <a:bodyPr wrap="square" lIns="52247" tIns="26123" rIns="52247" bIns="26123">
            <a:spAutoFit/>
          </a:bodyPr>
          <a:lstStyle>
            <a:defPPr>
              <a:defRPr lang="en-US"/>
            </a:defPPr>
            <a:lvl1pPr marL="0" algn="l" defTabSz="2455602" rtl="0" eaLnBrk="1" latinLnBrk="0" hangingPunct="1">
              <a:defRPr sz="4900" kern="1200">
                <a:solidFill>
                  <a:schemeClr val="tx1"/>
                </a:solidFill>
                <a:latin typeface="+mn-lt"/>
                <a:ea typeface="+mn-ea"/>
                <a:cs typeface="+mn-cs"/>
              </a:defRPr>
            </a:lvl1pPr>
            <a:lvl2pPr marL="1227801" algn="l" defTabSz="2455602" rtl="0" eaLnBrk="1" latinLnBrk="0" hangingPunct="1">
              <a:defRPr sz="4900" kern="1200">
                <a:solidFill>
                  <a:schemeClr val="tx1"/>
                </a:solidFill>
                <a:latin typeface="+mn-lt"/>
                <a:ea typeface="+mn-ea"/>
                <a:cs typeface="+mn-cs"/>
              </a:defRPr>
            </a:lvl2pPr>
            <a:lvl3pPr marL="2455602" algn="l" defTabSz="2455602" rtl="0" eaLnBrk="1" latinLnBrk="0" hangingPunct="1">
              <a:defRPr sz="4900" kern="1200">
                <a:solidFill>
                  <a:schemeClr val="tx1"/>
                </a:solidFill>
                <a:latin typeface="+mn-lt"/>
                <a:ea typeface="+mn-ea"/>
                <a:cs typeface="+mn-cs"/>
              </a:defRPr>
            </a:lvl3pPr>
            <a:lvl4pPr marL="3683403" algn="l" defTabSz="2455602" rtl="0" eaLnBrk="1" latinLnBrk="0" hangingPunct="1">
              <a:defRPr sz="4900" kern="1200">
                <a:solidFill>
                  <a:schemeClr val="tx1"/>
                </a:solidFill>
                <a:latin typeface="+mn-lt"/>
                <a:ea typeface="+mn-ea"/>
                <a:cs typeface="+mn-cs"/>
              </a:defRPr>
            </a:lvl4pPr>
            <a:lvl5pPr marL="4911204" algn="l" defTabSz="2455602" rtl="0" eaLnBrk="1" latinLnBrk="0" hangingPunct="1">
              <a:defRPr sz="4900" kern="1200">
                <a:solidFill>
                  <a:schemeClr val="tx1"/>
                </a:solidFill>
                <a:latin typeface="+mn-lt"/>
                <a:ea typeface="+mn-ea"/>
                <a:cs typeface="+mn-cs"/>
              </a:defRPr>
            </a:lvl5pPr>
            <a:lvl6pPr marL="6139005" algn="l" defTabSz="2455602" rtl="0" eaLnBrk="1" latinLnBrk="0" hangingPunct="1">
              <a:defRPr sz="4900" kern="1200">
                <a:solidFill>
                  <a:schemeClr val="tx1"/>
                </a:solidFill>
                <a:latin typeface="+mn-lt"/>
                <a:ea typeface="+mn-ea"/>
                <a:cs typeface="+mn-cs"/>
              </a:defRPr>
            </a:lvl6pPr>
            <a:lvl7pPr marL="7366806" algn="l" defTabSz="2455602" rtl="0" eaLnBrk="1" latinLnBrk="0" hangingPunct="1">
              <a:defRPr sz="4900" kern="1200">
                <a:solidFill>
                  <a:schemeClr val="tx1"/>
                </a:solidFill>
                <a:latin typeface="+mn-lt"/>
                <a:ea typeface="+mn-ea"/>
                <a:cs typeface="+mn-cs"/>
              </a:defRPr>
            </a:lvl7pPr>
            <a:lvl8pPr marL="8594607" algn="l" defTabSz="2455602" rtl="0" eaLnBrk="1" latinLnBrk="0" hangingPunct="1">
              <a:defRPr sz="4900" kern="1200">
                <a:solidFill>
                  <a:schemeClr val="tx1"/>
                </a:solidFill>
                <a:latin typeface="+mn-lt"/>
                <a:ea typeface="+mn-ea"/>
                <a:cs typeface="+mn-cs"/>
              </a:defRPr>
            </a:lvl8pPr>
            <a:lvl9pPr marL="9822408" algn="l" defTabSz="2455602" rtl="0" eaLnBrk="1" latinLnBrk="0" hangingPunct="1">
              <a:defRPr sz="4900" kern="1200">
                <a:solidFill>
                  <a:schemeClr val="tx1"/>
                </a:solidFill>
                <a:latin typeface="+mn-lt"/>
                <a:ea typeface="+mn-ea"/>
                <a:cs typeface="+mn-cs"/>
              </a:defRPr>
            </a:lvl9pPr>
          </a:lstStyle>
          <a:p>
            <a:pPr marL="0" lvl="1" defTabSz="3041755" eaLnBrk="0" hangingPunct="0">
              <a:buClr>
                <a:srgbClr val="782327"/>
              </a:buClr>
              <a:buSzPct val="152000"/>
            </a:pPr>
            <a:r>
              <a:rPr lang="en-US" sz="3200" cap="all">
                <a:latin typeface="Calibri" charset="0"/>
                <a:ea typeface="Calibri" charset="0"/>
                <a:cs typeface="Calibri" charset="0"/>
              </a:rPr>
              <a:t>Implications</a:t>
            </a:r>
          </a:p>
          <a:p>
            <a:pPr marL="0" lvl="1" defTabSz="3041755" eaLnBrk="0" hangingPunct="0">
              <a:spcAft>
                <a:spcPts val="728"/>
              </a:spcAft>
              <a:buClr>
                <a:srgbClr val="782327"/>
              </a:buClr>
              <a:buSzPct val="152000"/>
            </a:pPr>
            <a:r>
              <a:rPr lang="en-US" sz="2400">
                <a:solidFill>
                  <a:schemeClr val="accent2">
                    <a:lumMod val="50000"/>
                  </a:schemeClr>
                </a:solidFill>
                <a:latin typeface="+mj-lt"/>
                <a:cs typeface="Arial" pitchFamily="34" charset="0"/>
              </a:rPr>
              <a:t>Do nurses who report having adequate coping mechanisms also report fewer depressive symptoms using the </a:t>
            </a:r>
            <a:r>
              <a:rPr lang="en-US" sz="2400" err="1">
                <a:solidFill>
                  <a:schemeClr val="accent2">
                    <a:lumMod val="50000"/>
                  </a:schemeClr>
                </a:solidFill>
                <a:latin typeface="+mj-lt"/>
                <a:cs typeface="Arial" pitchFamily="34" charset="0"/>
              </a:rPr>
              <a:t>Zung</a:t>
            </a:r>
            <a:r>
              <a:rPr lang="en-US" sz="2400">
                <a:solidFill>
                  <a:schemeClr val="accent2">
                    <a:lumMod val="50000"/>
                  </a:schemeClr>
                </a:solidFill>
                <a:latin typeface="+mj-lt"/>
                <a:cs typeface="Arial" pitchFamily="34" charset="0"/>
              </a:rPr>
              <a:t> Self-Rating Depression Scale?</a:t>
            </a:r>
            <a:endParaRPr lang="en-US" sz="1800">
              <a:solidFill>
                <a:schemeClr val="accent2">
                  <a:lumMod val="50000"/>
                </a:schemeClr>
              </a:solidFill>
              <a:latin typeface="+mj-lt"/>
              <a:cs typeface="Arial" pitchFamily="34" charset="0"/>
            </a:endParaRPr>
          </a:p>
        </p:txBody>
      </p:sp>
    </p:spTree>
    <p:extLst>
      <p:ext uri="{BB962C8B-B14F-4D97-AF65-F5344CB8AC3E}">
        <p14:creationId xmlns:p14="http://schemas.microsoft.com/office/powerpoint/2010/main" val="300493241"/>
      </p:ext>
    </p:extLst>
  </p:cSld>
  <p:clrMapOvr>
    <a:masterClrMapping/>
  </p:clrMapOvr>
</p:sld>
</file>

<file path=ppt/theme/theme1.xml><?xml version="1.0" encoding="utf-8"?>
<a:theme xmlns:a="http://schemas.openxmlformats.org/drawingml/2006/main" name="SON Stnd 1">
  <a:themeElements>
    <a:clrScheme name="Custom 1">
      <a:dk1>
        <a:srgbClr val="00233D"/>
      </a:dk1>
      <a:lt1>
        <a:srgbClr val="FFFFFF"/>
      </a:lt1>
      <a:dk2>
        <a:srgbClr val="7BAFD4"/>
      </a:dk2>
      <a:lt2>
        <a:srgbClr val="BED6DB"/>
      </a:lt2>
      <a:accent1>
        <a:srgbClr val="003150"/>
      </a:accent1>
      <a:accent2>
        <a:srgbClr val="A5ACAF"/>
      </a:accent2>
      <a:accent3>
        <a:srgbClr val="A5D867"/>
      </a:accent3>
      <a:accent4>
        <a:srgbClr val="E4D5D3"/>
      </a:accent4>
      <a:accent5>
        <a:srgbClr val="D6938A"/>
      </a:accent5>
      <a:accent6>
        <a:srgbClr val="EDE8C4"/>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SON 96x48 4 column poster - 2026" id="{53E21A3A-33A4-FC42-8E32-8553C297A8E2}" vid="{D106745A-2DB9-BA40-A083-AE36D48BAC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36CC5A2A16C244A7060B2937B2DCCD" ma:contentTypeVersion="10" ma:contentTypeDescription="Create a new document." ma:contentTypeScope="" ma:versionID="e9f986311c4769e015b3504f879a7948">
  <xsd:schema xmlns:xsd="http://www.w3.org/2001/XMLSchema" xmlns:xs="http://www.w3.org/2001/XMLSchema" xmlns:p="http://schemas.microsoft.com/office/2006/metadata/properties" xmlns:ns2="0288f5f0-2b3c-4b55-b9a0-0fd60404da87" xmlns:ns3="45f1fb38-38ed-4fb8-898e-9e989e669c2c" targetNamespace="http://schemas.microsoft.com/office/2006/metadata/properties" ma:root="true" ma:fieldsID="8ad8e2632e5a3a61c75539c447cb55f8" ns2:_="" ns3:_="">
    <xsd:import namespace="0288f5f0-2b3c-4b55-b9a0-0fd60404da87"/>
    <xsd:import namespace="45f1fb38-38ed-4fb8-898e-9e989e669c2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88f5f0-2b3c-4b55-b9a0-0fd60404da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3fdc6da-32ca-4a2b-983e-32d6a4a8ae6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f1fb38-38ed-4fb8-898e-9e989e669c2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1ca5e30-36d4-462e-a8fd-ad15a5c332ab}" ma:internalName="TaxCatchAll" ma:showField="CatchAllData" ma:web="45f1fb38-38ed-4fb8-898e-9e989e669c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5f1fb38-38ed-4fb8-898e-9e989e669c2c" xsi:nil="true"/>
    <lcf76f155ced4ddcb4097134ff3c332f xmlns="0288f5f0-2b3c-4b55-b9a0-0fd60404da8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B0A7C3-9E93-4478-884D-2C89CD7966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88f5f0-2b3c-4b55-b9a0-0fd60404da87"/>
    <ds:schemaRef ds:uri="45f1fb38-38ed-4fb8-898e-9e989e669c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73E53F-0308-4A4B-97F7-A330E8C27703}">
  <ds:schemaRefs>
    <ds:schemaRef ds:uri="0288f5f0-2b3c-4b55-b9a0-0fd60404da87"/>
    <ds:schemaRef ds:uri="45f1fb38-38ed-4fb8-898e-9e989e669c2c"/>
    <ds:schemaRef ds:uri="7e86d7e4-945d-43a1-8828-bce84e7da022"/>
    <ds:schemaRef ds:uri="8df628f5-26fc-432c-986f-cf366109a2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9B54AD5-6DB0-4F90-9A08-7769DC4812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SON 96x48 4 column poster - 2026</Template>
  <TotalTime>6</TotalTime>
  <Words>1152</Words>
  <Application>Microsoft Office PowerPoint</Application>
  <PresentationFormat>Custom</PresentationFormat>
  <Paragraphs>77</Paragraphs>
  <Slides>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Georgia</vt:lpstr>
      <vt:lpstr>Open Sans</vt:lpstr>
      <vt:lpstr>Open Sans Light</vt:lpstr>
      <vt:lpstr>SON Stnd 1</vt:lpstr>
      <vt:lpstr>Effective Interventions for Improving Mental Health Concerns and Pathophysiological Symptoms of Women with Polycystic Ovarian Syndrome </vt:lpstr>
      <vt:lpstr>PowerPoint Presentation</vt:lpstr>
    </vt:vector>
  </TitlesOfParts>
  <Manager/>
  <Company>UNC Chapel Hill</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Davis, Suja</dc:creator>
  <cp:keywords/>
  <dc:description/>
  <cp:lastModifiedBy>Davis, Suja</cp:lastModifiedBy>
  <cp:revision>51</cp:revision>
  <dcterms:created xsi:type="dcterms:W3CDTF">2026-04-07T17:02:41Z</dcterms:created>
  <dcterms:modified xsi:type="dcterms:W3CDTF">2026-07-21T18:07:41Z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0x0101003736CC5A2A16C244A7060B2937B2DCCD</vt:lpwstr>
  </property>
</Properties>
</file>