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
  </p:notesMasterIdLst>
  <p:sldIdLst>
    <p:sldId id="256" r:id="rId5"/>
    <p:sldId id="257" r:id="rId6"/>
    <p:sldId id="258" r:id="rId7"/>
  </p:sldIdLst>
  <p:sldSz cx="7772400" cy="10058400"/>
  <p:notesSz cx="9296400" cy="701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9CD3"/>
    <a:srgbClr val="1329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75C1F7-8E37-4323-B65B-7D7E10674E0F}" v="1" dt="2026-07-14T17:29:58.8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80" d="100"/>
          <a:sy n="80" d="100"/>
        </p:scale>
        <p:origin x="1224"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s, Jessica Roberts" userId="b35b5458-568c-45a8-af59-07cc20c7a55f" providerId="ADAL" clId="{0E27A2FE-E66C-4B0B-B1BE-AD0573BAD17C}"/>
    <pc:docChg chg="undo custSel modSld">
      <pc:chgData name="Williams, Jessica Roberts" userId="b35b5458-568c-45a8-af59-07cc20c7a55f" providerId="ADAL" clId="{0E27A2FE-E66C-4B0B-B1BE-AD0573BAD17C}" dt="2026-07-14T17:35:13.609" v="75"/>
      <pc:docMkLst>
        <pc:docMk/>
      </pc:docMkLst>
      <pc:sldChg chg="modSp mod">
        <pc:chgData name="Williams, Jessica Roberts" userId="b35b5458-568c-45a8-af59-07cc20c7a55f" providerId="ADAL" clId="{0E27A2FE-E66C-4B0B-B1BE-AD0573BAD17C}" dt="2026-07-14T17:34:08.908" v="63" actId="20577"/>
        <pc:sldMkLst>
          <pc:docMk/>
          <pc:sldMk cId="0" sldId="256"/>
        </pc:sldMkLst>
        <pc:spChg chg="mod">
          <ac:chgData name="Williams, Jessica Roberts" userId="b35b5458-568c-45a8-af59-07cc20c7a55f" providerId="ADAL" clId="{0E27A2FE-E66C-4B0B-B1BE-AD0573BAD17C}" dt="2026-07-14T17:30:41.799" v="19" actId="313"/>
          <ac:spMkLst>
            <pc:docMk/>
            <pc:sldMk cId="0" sldId="256"/>
            <ac:spMk id="11" creationId="{00000000-0000-0000-0000-000000000000}"/>
          </ac:spMkLst>
        </pc:spChg>
        <pc:spChg chg="mod">
          <ac:chgData name="Williams, Jessica Roberts" userId="b35b5458-568c-45a8-af59-07cc20c7a55f" providerId="ADAL" clId="{0E27A2FE-E66C-4B0B-B1BE-AD0573BAD17C}" dt="2026-07-14T17:30:42.972" v="20" actId="313"/>
          <ac:spMkLst>
            <pc:docMk/>
            <pc:sldMk cId="0" sldId="256"/>
            <ac:spMk id="15" creationId="{00000000-0000-0000-0000-000000000000}"/>
          </ac:spMkLst>
        </pc:spChg>
        <pc:spChg chg="mod">
          <ac:chgData name="Williams, Jessica Roberts" userId="b35b5458-568c-45a8-af59-07cc20c7a55f" providerId="ADAL" clId="{0E27A2FE-E66C-4B0B-B1BE-AD0573BAD17C}" dt="2026-07-14T17:30:52.118" v="23" actId="313"/>
          <ac:spMkLst>
            <pc:docMk/>
            <pc:sldMk cId="0" sldId="256"/>
            <ac:spMk id="19" creationId="{00000000-0000-0000-0000-000000000000}"/>
          </ac:spMkLst>
        </pc:spChg>
        <pc:spChg chg="mod">
          <ac:chgData name="Williams, Jessica Roberts" userId="b35b5458-568c-45a8-af59-07cc20c7a55f" providerId="ADAL" clId="{0E27A2FE-E66C-4B0B-B1BE-AD0573BAD17C}" dt="2026-07-14T17:30:57.644" v="24" actId="313"/>
          <ac:spMkLst>
            <pc:docMk/>
            <pc:sldMk cId="0" sldId="256"/>
            <ac:spMk id="23" creationId="{00000000-0000-0000-0000-000000000000}"/>
          </ac:spMkLst>
        </pc:spChg>
        <pc:spChg chg="mod">
          <ac:chgData name="Williams, Jessica Roberts" userId="b35b5458-568c-45a8-af59-07cc20c7a55f" providerId="ADAL" clId="{0E27A2FE-E66C-4B0B-B1BE-AD0573BAD17C}" dt="2026-07-14T17:31:09.376" v="25" actId="313"/>
          <ac:spMkLst>
            <pc:docMk/>
            <pc:sldMk cId="0" sldId="256"/>
            <ac:spMk id="27" creationId="{00000000-0000-0000-0000-000000000000}"/>
          </ac:spMkLst>
        </pc:spChg>
        <pc:spChg chg="mod">
          <ac:chgData name="Williams, Jessica Roberts" userId="b35b5458-568c-45a8-af59-07cc20c7a55f" providerId="ADAL" clId="{0E27A2FE-E66C-4B0B-B1BE-AD0573BAD17C}" dt="2026-07-14T17:31:14.302" v="26" actId="313"/>
          <ac:spMkLst>
            <pc:docMk/>
            <pc:sldMk cId="0" sldId="256"/>
            <ac:spMk id="31" creationId="{00000000-0000-0000-0000-000000000000}"/>
          </ac:spMkLst>
        </pc:spChg>
        <pc:spChg chg="mod">
          <ac:chgData name="Williams, Jessica Roberts" userId="b35b5458-568c-45a8-af59-07cc20c7a55f" providerId="ADAL" clId="{0E27A2FE-E66C-4B0B-B1BE-AD0573BAD17C}" dt="2026-07-14T17:31:16.143" v="27" actId="313"/>
          <ac:spMkLst>
            <pc:docMk/>
            <pc:sldMk cId="0" sldId="256"/>
            <ac:spMk id="35" creationId="{00000000-0000-0000-0000-000000000000}"/>
          </ac:spMkLst>
        </pc:spChg>
        <pc:spChg chg="mod">
          <ac:chgData name="Williams, Jessica Roberts" userId="b35b5458-568c-45a8-af59-07cc20c7a55f" providerId="ADAL" clId="{0E27A2FE-E66C-4B0B-B1BE-AD0573BAD17C}" dt="2026-07-14T17:33:41.690" v="61" actId="20577"/>
          <ac:spMkLst>
            <pc:docMk/>
            <pc:sldMk cId="0" sldId="256"/>
            <ac:spMk id="39" creationId="{00000000-0000-0000-0000-000000000000}"/>
          </ac:spMkLst>
        </pc:spChg>
        <pc:spChg chg="mod">
          <ac:chgData name="Williams, Jessica Roberts" userId="b35b5458-568c-45a8-af59-07cc20c7a55f" providerId="ADAL" clId="{0E27A2FE-E66C-4B0B-B1BE-AD0573BAD17C}" dt="2026-07-14T17:30:27.419" v="18" actId="6549"/>
          <ac:spMkLst>
            <pc:docMk/>
            <pc:sldMk cId="0" sldId="256"/>
            <ac:spMk id="41" creationId="{1FD63D53-C658-C2DF-C471-9F39A82C7A15}"/>
          </ac:spMkLst>
        </pc:spChg>
        <pc:spChg chg="mod">
          <ac:chgData name="Williams, Jessica Roberts" userId="b35b5458-568c-45a8-af59-07cc20c7a55f" providerId="ADAL" clId="{0E27A2FE-E66C-4B0B-B1BE-AD0573BAD17C}" dt="2026-07-14T17:34:08.908" v="63" actId="20577"/>
          <ac:spMkLst>
            <pc:docMk/>
            <pc:sldMk cId="0" sldId="256"/>
            <ac:spMk id="49" creationId="{8F5A6AE1-6CFC-F5BF-0D19-6D171C61D903}"/>
          </ac:spMkLst>
        </pc:spChg>
      </pc:sldChg>
      <pc:sldChg chg="modSp mod">
        <pc:chgData name="Williams, Jessica Roberts" userId="b35b5458-568c-45a8-af59-07cc20c7a55f" providerId="ADAL" clId="{0E27A2FE-E66C-4B0B-B1BE-AD0573BAD17C}" dt="2026-07-14T17:31:47.509" v="36" actId="313"/>
        <pc:sldMkLst>
          <pc:docMk/>
          <pc:sldMk cId="0" sldId="257"/>
        </pc:sldMkLst>
        <pc:spChg chg="mod">
          <ac:chgData name="Williams, Jessica Roberts" userId="b35b5458-568c-45a8-af59-07cc20c7a55f" providerId="ADAL" clId="{0E27A2FE-E66C-4B0B-B1BE-AD0573BAD17C}" dt="2026-07-14T17:31:23.664" v="29" actId="313"/>
          <ac:spMkLst>
            <pc:docMk/>
            <pc:sldMk cId="0" sldId="257"/>
            <ac:spMk id="10" creationId="{00000000-0000-0000-0000-000000000000}"/>
          </ac:spMkLst>
        </pc:spChg>
        <pc:spChg chg="mod">
          <ac:chgData name="Williams, Jessica Roberts" userId="b35b5458-568c-45a8-af59-07cc20c7a55f" providerId="ADAL" clId="{0E27A2FE-E66C-4B0B-B1BE-AD0573BAD17C}" dt="2026-07-14T17:31:28.736" v="30" actId="313"/>
          <ac:spMkLst>
            <pc:docMk/>
            <pc:sldMk cId="0" sldId="257"/>
            <ac:spMk id="14" creationId="{00000000-0000-0000-0000-000000000000}"/>
          </ac:spMkLst>
        </pc:spChg>
        <pc:spChg chg="mod">
          <ac:chgData name="Williams, Jessica Roberts" userId="b35b5458-568c-45a8-af59-07cc20c7a55f" providerId="ADAL" clId="{0E27A2FE-E66C-4B0B-B1BE-AD0573BAD17C}" dt="2026-07-14T17:31:32.010" v="31" actId="313"/>
          <ac:spMkLst>
            <pc:docMk/>
            <pc:sldMk cId="0" sldId="257"/>
            <ac:spMk id="18" creationId="{00000000-0000-0000-0000-000000000000}"/>
          </ac:spMkLst>
        </pc:spChg>
        <pc:spChg chg="mod">
          <ac:chgData name="Williams, Jessica Roberts" userId="b35b5458-568c-45a8-af59-07cc20c7a55f" providerId="ADAL" clId="{0E27A2FE-E66C-4B0B-B1BE-AD0573BAD17C}" dt="2026-07-14T17:31:33.213" v="32" actId="313"/>
          <ac:spMkLst>
            <pc:docMk/>
            <pc:sldMk cId="0" sldId="257"/>
            <ac:spMk id="22" creationId="{00000000-0000-0000-0000-000000000000}"/>
          </ac:spMkLst>
        </pc:spChg>
        <pc:spChg chg="mod">
          <ac:chgData name="Williams, Jessica Roberts" userId="b35b5458-568c-45a8-af59-07cc20c7a55f" providerId="ADAL" clId="{0E27A2FE-E66C-4B0B-B1BE-AD0573BAD17C}" dt="2026-07-14T17:31:36.152" v="33" actId="313"/>
          <ac:spMkLst>
            <pc:docMk/>
            <pc:sldMk cId="0" sldId="257"/>
            <ac:spMk id="26" creationId="{00000000-0000-0000-0000-000000000000}"/>
          </ac:spMkLst>
        </pc:spChg>
        <pc:spChg chg="mod">
          <ac:chgData name="Williams, Jessica Roberts" userId="b35b5458-568c-45a8-af59-07cc20c7a55f" providerId="ADAL" clId="{0E27A2FE-E66C-4B0B-B1BE-AD0573BAD17C}" dt="2026-07-14T17:31:42.789" v="34" actId="313"/>
          <ac:spMkLst>
            <pc:docMk/>
            <pc:sldMk cId="0" sldId="257"/>
            <ac:spMk id="30" creationId="{00000000-0000-0000-0000-000000000000}"/>
          </ac:spMkLst>
        </pc:spChg>
        <pc:spChg chg="mod">
          <ac:chgData name="Williams, Jessica Roberts" userId="b35b5458-568c-45a8-af59-07cc20c7a55f" providerId="ADAL" clId="{0E27A2FE-E66C-4B0B-B1BE-AD0573BAD17C}" dt="2026-07-14T17:31:44.302" v="35" actId="313"/>
          <ac:spMkLst>
            <pc:docMk/>
            <pc:sldMk cId="0" sldId="257"/>
            <ac:spMk id="34" creationId="{00000000-0000-0000-0000-000000000000}"/>
          </ac:spMkLst>
        </pc:spChg>
        <pc:spChg chg="mod">
          <ac:chgData name="Williams, Jessica Roberts" userId="b35b5458-568c-45a8-af59-07cc20c7a55f" providerId="ADAL" clId="{0E27A2FE-E66C-4B0B-B1BE-AD0573BAD17C}" dt="2026-07-14T17:31:47.509" v="36" actId="313"/>
          <ac:spMkLst>
            <pc:docMk/>
            <pc:sldMk cId="0" sldId="257"/>
            <ac:spMk id="38" creationId="{00000000-0000-0000-0000-000000000000}"/>
          </ac:spMkLst>
        </pc:spChg>
      </pc:sldChg>
      <pc:sldChg chg="modSp mod">
        <pc:chgData name="Williams, Jessica Roberts" userId="b35b5458-568c-45a8-af59-07cc20c7a55f" providerId="ADAL" clId="{0E27A2FE-E66C-4B0B-B1BE-AD0573BAD17C}" dt="2026-07-14T17:35:13.609" v="75"/>
        <pc:sldMkLst>
          <pc:docMk/>
          <pc:sldMk cId="0" sldId="258"/>
        </pc:sldMkLst>
        <pc:spChg chg="mod">
          <ac:chgData name="Williams, Jessica Roberts" userId="b35b5458-568c-45a8-af59-07cc20c7a55f" providerId="ADAL" clId="{0E27A2FE-E66C-4B0B-B1BE-AD0573BAD17C}" dt="2026-07-14T17:31:54.132" v="37" actId="313"/>
          <ac:spMkLst>
            <pc:docMk/>
            <pc:sldMk cId="0" sldId="258"/>
            <ac:spMk id="10" creationId="{00000000-0000-0000-0000-000000000000}"/>
          </ac:spMkLst>
        </pc:spChg>
        <pc:spChg chg="mod">
          <ac:chgData name="Williams, Jessica Roberts" userId="b35b5458-568c-45a8-af59-07cc20c7a55f" providerId="ADAL" clId="{0E27A2FE-E66C-4B0B-B1BE-AD0573BAD17C}" dt="2026-07-14T17:35:05.160" v="65" actId="1076"/>
          <ac:spMkLst>
            <pc:docMk/>
            <pc:sldMk cId="0" sldId="258"/>
            <ac:spMk id="11" creationId="{00000000-0000-0000-0000-000000000000}"/>
          </ac:spMkLst>
        </pc:spChg>
        <pc:spChg chg="mod">
          <ac:chgData name="Williams, Jessica Roberts" userId="b35b5458-568c-45a8-af59-07cc20c7a55f" providerId="ADAL" clId="{0E27A2FE-E66C-4B0B-B1BE-AD0573BAD17C}" dt="2026-07-14T17:35:13.609" v="75"/>
          <ac:spMkLst>
            <pc:docMk/>
            <pc:sldMk cId="0" sldId="258"/>
            <ac:spMk id="14" creationId="{00000000-0000-0000-0000-000000000000}"/>
          </ac:spMkLst>
        </pc:spChg>
        <pc:spChg chg="mod">
          <ac:chgData name="Williams, Jessica Roberts" userId="b35b5458-568c-45a8-af59-07cc20c7a55f" providerId="ADAL" clId="{0E27A2FE-E66C-4B0B-B1BE-AD0573BAD17C}" dt="2026-07-14T17:32:00.597" v="39" actId="313"/>
          <ac:spMkLst>
            <pc:docMk/>
            <pc:sldMk cId="0" sldId="258"/>
            <ac:spMk id="22" creationId="{00000000-0000-0000-0000-000000000000}"/>
          </ac:spMkLst>
        </pc:spChg>
        <pc:spChg chg="mod">
          <ac:chgData name="Williams, Jessica Roberts" userId="b35b5458-568c-45a8-af59-07cc20c7a55f" providerId="ADAL" clId="{0E27A2FE-E66C-4B0B-B1BE-AD0573BAD17C}" dt="2026-07-14T17:32:01.807" v="40" actId="313"/>
          <ac:spMkLst>
            <pc:docMk/>
            <pc:sldMk cId="0" sldId="258"/>
            <ac:spMk id="26" creationId="{00000000-0000-0000-0000-000000000000}"/>
          </ac:spMkLst>
        </pc:spChg>
        <pc:spChg chg="mod">
          <ac:chgData name="Williams, Jessica Roberts" userId="b35b5458-568c-45a8-af59-07cc20c7a55f" providerId="ADAL" clId="{0E27A2FE-E66C-4B0B-B1BE-AD0573BAD17C}" dt="2026-07-14T17:32:04.867" v="41" actId="313"/>
          <ac:spMkLst>
            <pc:docMk/>
            <pc:sldMk cId="0" sldId="258"/>
            <ac:spMk id="30" creationId="{00000000-0000-0000-0000-000000000000}"/>
          </ac:spMkLst>
        </pc:spChg>
        <pc:spChg chg="mod">
          <ac:chgData name="Williams, Jessica Roberts" userId="b35b5458-568c-45a8-af59-07cc20c7a55f" providerId="ADAL" clId="{0E27A2FE-E66C-4B0B-B1BE-AD0573BAD17C}" dt="2026-07-14T17:32:10.432" v="42" actId="313"/>
          <ac:spMkLst>
            <pc:docMk/>
            <pc:sldMk cId="0" sldId="258"/>
            <ac:spMk id="34" creationId="{00000000-0000-0000-0000-000000000000}"/>
          </ac:spMkLst>
        </pc:spChg>
        <pc:spChg chg="mod">
          <ac:chgData name="Williams, Jessica Roberts" userId="b35b5458-568c-45a8-af59-07cc20c7a55f" providerId="ADAL" clId="{0E27A2FE-E66C-4B0B-B1BE-AD0573BAD17C}" dt="2026-07-14T17:32:15.679" v="43" actId="313"/>
          <ac:spMkLst>
            <pc:docMk/>
            <pc:sldMk cId="0" sldId="258"/>
            <ac:spMk id="38" creationId="{00000000-0000-0000-0000-000000000000}"/>
          </ac:spMkLst>
        </pc:spChg>
        <pc:spChg chg="mod">
          <ac:chgData name="Williams, Jessica Roberts" userId="b35b5458-568c-45a8-af59-07cc20c7a55f" providerId="ADAL" clId="{0E27A2FE-E66C-4B0B-B1BE-AD0573BAD17C}" dt="2026-07-14T17:32:18.440" v="44" actId="313"/>
          <ac:spMkLst>
            <pc:docMk/>
            <pc:sldMk cId="0" sldId="258"/>
            <ac:spMk id="48" creationId="{BD092414-D7E6-25DC-3B1C-DCF93210751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1859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3622" tIns="41811" rIns="83622" bIns="41811"/>
          <a:lstStyle/>
          <a:p>
            <a:endParaRPr lang="en-US" dirty="0"/>
          </a:p>
        </p:txBody>
      </p:sp>
      <p:sp>
        <p:nvSpPr>
          <p:cNvPr id="4" name="Slide Number Placeholder 3"/>
          <p:cNvSpPr>
            <a:spLocks noGrp="1"/>
          </p:cNvSpPr>
          <p:nvPr>
            <p:ph type="sldNum" sz="quarter" idx="10"/>
          </p:nvPr>
        </p:nvSpPr>
        <p:spPr/>
        <p:txBody>
          <a:bodyPr lIns="83622" tIns="41811" rIns="83622" bIns="41811"/>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3622" tIns="41811" rIns="83622" bIns="41811"/>
          <a:lstStyle/>
          <a:p>
            <a:endParaRPr lang="en-US" dirty="0"/>
          </a:p>
        </p:txBody>
      </p:sp>
      <p:sp>
        <p:nvSpPr>
          <p:cNvPr id="4" name="Slide Number Placeholder 3"/>
          <p:cNvSpPr>
            <a:spLocks noGrp="1"/>
          </p:cNvSpPr>
          <p:nvPr>
            <p:ph type="sldNum" sz="quarter" idx="10"/>
          </p:nvPr>
        </p:nvSpPr>
        <p:spPr/>
        <p:txBody>
          <a:bodyPr lIns="83622" tIns="41811" rIns="83622" bIns="41811"/>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3622" tIns="41811" rIns="83622" bIns="41811"/>
          <a:lstStyle/>
          <a:p>
            <a:endParaRPr lang="en-US" dirty="0"/>
          </a:p>
        </p:txBody>
      </p:sp>
      <p:sp>
        <p:nvSpPr>
          <p:cNvPr id="4" name="Slide Number Placeholder 3"/>
          <p:cNvSpPr>
            <a:spLocks noGrp="1"/>
          </p:cNvSpPr>
          <p:nvPr>
            <p:ph type="sldNum" sz="quarter" idx="10"/>
          </p:nvPr>
        </p:nvSpPr>
        <p:spPr/>
        <p:txBody>
          <a:bodyPr lIns="83622" tIns="41811" rIns="83622" bIns="41811"/>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jp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2.jpg"/><Relationship Id="rId9" Type="http://schemas.openxmlformats.org/officeDocument/2006/relationships/image" Target="../media/image7.jpg"/></Relationships>
</file>

<file path=ppt/slides/_rels/slide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png"/><Relationship Id="rId7"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jpg"/><Relationship Id="rId11" Type="http://schemas.openxmlformats.org/officeDocument/2006/relationships/image" Target="../media/image17.jpg"/><Relationship Id="rId5" Type="http://schemas.openxmlformats.org/officeDocument/2006/relationships/image" Target="../media/image11.jpg"/><Relationship Id="rId10" Type="http://schemas.openxmlformats.org/officeDocument/2006/relationships/image" Target="../media/image16.jpg"/><Relationship Id="rId4" Type="http://schemas.openxmlformats.org/officeDocument/2006/relationships/image" Target="../media/image10.jpg"/><Relationship Id="rId9" Type="http://schemas.openxmlformats.org/officeDocument/2006/relationships/image" Target="../media/image15.jpg"/></Relationships>
</file>

<file path=ppt/slides/_rels/slide3.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png"/><Relationship Id="rId7"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0.jpg"/><Relationship Id="rId11" Type="http://schemas.openxmlformats.org/officeDocument/2006/relationships/image" Target="../media/image25.png"/><Relationship Id="rId5" Type="http://schemas.openxmlformats.org/officeDocument/2006/relationships/image" Target="../media/image19.jpg"/><Relationship Id="rId10" Type="http://schemas.openxmlformats.org/officeDocument/2006/relationships/image" Target="../media/image24.jpg"/><Relationship Id="rId4" Type="http://schemas.openxmlformats.org/officeDocument/2006/relationships/image" Target="../media/image18.jpg"/><Relationship Id="rId9"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4F7FB"/>
        </a:solidFill>
        <a:effectLst/>
      </p:bgPr>
    </p:bg>
    <p:spTree>
      <p:nvGrpSpPr>
        <p:cNvPr id="1" name=""/>
        <p:cNvGrpSpPr/>
        <p:nvPr/>
      </p:nvGrpSpPr>
      <p:grpSpPr>
        <a:xfrm>
          <a:off x="0" y="0"/>
          <a:ext cx="0" cy="0"/>
          <a:chOff x="0" y="0"/>
          <a:chExt cx="0" cy="0"/>
        </a:xfrm>
      </p:grpSpPr>
      <p:sp>
        <p:nvSpPr>
          <p:cNvPr id="36" name="Shape 26">
            <a:extLst>
              <a:ext uri="{C183D7F6-B498-43B3-948B-1728B52AA6E4}">
                <adec:decorative xmlns:adec="http://schemas.microsoft.com/office/drawing/2017/decorative" val="1"/>
              </a:ext>
            </a:extLst>
          </p:cNvPr>
          <p:cNvSpPr/>
          <p:nvPr/>
        </p:nvSpPr>
        <p:spPr>
          <a:xfrm>
            <a:off x="3902754" y="8194937"/>
            <a:ext cx="3528491" cy="1706709"/>
          </a:xfrm>
          <a:prstGeom prst="roundRect">
            <a:avLst>
              <a:gd name="adj" fmla="val 3414"/>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cs typeface="Arial" panose="020B0604020202020204" pitchFamily="34" charset="0"/>
            </a:endParaRPr>
          </a:p>
        </p:txBody>
      </p:sp>
      <p:sp>
        <p:nvSpPr>
          <p:cNvPr id="2" name="Shape 0">
            <a:extLst>
              <a:ext uri="{C183D7F6-B498-43B3-948B-1728B52AA6E4}">
                <adec:decorative xmlns:adec="http://schemas.microsoft.com/office/drawing/2017/decorative" val="1"/>
              </a:ext>
            </a:extLst>
          </p:cNvPr>
          <p:cNvSpPr/>
          <p:nvPr/>
        </p:nvSpPr>
        <p:spPr>
          <a:xfrm>
            <a:off x="0" y="0"/>
            <a:ext cx="7772400" cy="256032"/>
          </a:xfrm>
          <a:prstGeom prst="rect">
            <a:avLst/>
          </a:prstGeom>
          <a:solidFill>
            <a:srgbClr val="4B9CD3"/>
          </a:solidFill>
          <a:ln/>
        </p:spPr>
        <p:txBody>
          <a:bodyPr/>
          <a:lstStyle/>
          <a:p>
            <a:endParaRPr lang="en-US">
              <a:latin typeface="Aptos" panose="020B0004020202020204" pitchFamily="34" charset="0"/>
              <a:cs typeface="Arial" panose="020B0604020202020204" pitchFamily="34" charset="0"/>
            </a:endParaRPr>
          </a:p>
        </p:txBody>
      </p:sp>
      <p:pic>
        <p:nvPicPr>
          <p:cNvPr id="3" name="Image 0" descr="University of North Carolina logo. School of Nursing.">
            <a:extLs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57200" y="475488"/>
            <a:ext cx="2157984" cy="548640"/>
          </a:xfrm>
          <a:prstGeom prst="rect">
            <a:avLst/>
          </a:prstGeom>
        </p:spPr>
      </p:pic>
      <p:sp>
        <p:nvSpPr>
          <p:cNvPr id="4" name="Text 1"/>
          <p:cNvSpPr/>
          <p:nvPr/>
        </p:nvSpPr>
        <p:spPr>
          <a:xfrm>
            <a:off x="3396343" y="470263"/>
            <a:ext cx="3931920" cy="310896"/>
          </a:xfrm>
          <a:prstGeom prst="rect">
            <a:avLst/>
          </a:prstGeom>
          <a:noFill/>
          <a:ln/>
        </p:spPr>
        <p:txBody>
          <a:bodyPr wrap="square" lIns="0" tIns="0" rIns="0" bIns="0" rtlCol="0" anchor="ctr"/>
          <a:lstStyle/>
          <a:p>
            <a:pPr marL="0" indent="0" algn="r">
              <a:buNone/>
            </a:pPr>
            <a:r>
              <a:rPr lang="en-US" sz="1600" b="1" dirty="0">
                <a:solidFill>
                  <a:srgbClr val="13294B"/>
                </a:solidFill>
                <a:latin typeface="Aptos" panose="020B0004020202020204" pitchFamily="34" charset="0"/>
                <a:ea typeface="Cambria" pitchFamily="34" charset="-122"/>
                <a:cs typeface="Arial" panose="020B0604020202020204" pitchFamily="34" charset="0"/>
              </a:rPr>
              <a:t>PhD Research Advisors</a:t>
            </a:r>
            <a:endParaRPr lang="en-US" sz="1600" dirty="0">
              <a:latin typeface="Aptos" panose="020B0004020202020204" pitchFamily="34" charset="0"/>
              <a:cs typeface="Arial" panose="020B0604020202020204" pitchFamily="34" charset="0"/>
            </a:endParaRPr>
          </a:p>
        </p:txBody>
      </p:sp>
      <p:sp>
        <p:nvSpPr>
          <p:cNvPr id="5" name="Text 2"/>
          <p:cNvSpPr/>
          <p:nvPr/>
        </p:nvSpPr>
        <p:spPr>
          <a:xfrm>
            <a:off x="3383280" y="768096"/>
            <a:ext cx="3931920" cy="256032"/>
          </a:xfrm>
          <a:prstGeom prst="rect">
            <a:avLst/>
          </a:prstGeom>
          <a:noFill/>
          <a:ln/>
        </p:spPr>
        <p:txBody>
          <a:bodyPr wrap="square" lIns="0" tIns="0" rIns="0" bIns="0" rtlCol="0" anchor="ctr"/>
          <a:lstStyle/>
          <a:p>
            <a:pPr marL="0" indent="0" algn="r">
              <a:buNone/>
            </a:pPr>
            <a:r>
              <a:rPr lang="en-US" sz="1200" i="1" dirty="0">
                <a:solidFill>
                  <a:srgbClr val="4B9CD3"/>
                </a:solidFill>
                <a:latin typeface="Aptos" panose="020B0004020202020204" pitchFamily="34" charset="0"/>
                <a:ea typeface="Calibri" pitchFamily="34" charset="-122"/>
                <a:cs typeface="Arial" panose="020B0604020202020204" pitchFamily="34" charset="0"/>
              </a:rPr>
              <a:t>Advancing Nursing Science Together</a:t>
            </a:r>
            <a:endParaRPr lang="en-US" sz="1200" dirty="0">
              <a:latin typeface="Aptos" panose="020B0004020202020204" pitchFamily="34" charset="0"/>
              <a:cs typeface="Arial" panose="020B0604020202020204" pitchFamily="34" charset="0"/>
            </a:endParaRPr>
          </a:p>
        </p:txBody>
      </p:sp>
      <p:sp>
        <p:nvSpPr>
          <p:cNvPr id="6" name="Shape 3">
            <a:extLst>
              <a:ext uri="{C183D7F6-B498-43B3-948B-1728B52AA6E4}">
                <adec:decorative xmlns:adec="http://schemas.microsoft.com/office/drawing/2017/decorative" val="1"/>
              </a:ext>
            </a:extLst>
          </p:cNvPr>
          <p:cNvSpPr/>
          <p:nvPr/>
        </p:nvSpPr>
        <p:spPr>
          <a:xfrm>
            <a:off x="457200" y="1170432"/>
            <a:ext cx="6858000" cy="0"/>
          </a:xfrm>
          <a:prstGeom prst="line">
            <a:avLst/>
          </a:prstGeom>
          <a:noFill/>
          <a:ln w="12700">
            <a:solidFill>
              <a:srgbClr val="D9E3F0"/>
            </a:solidFill>
            <a:prstDash val="solid"/>
          </a:ln>
        </p:spPr>
        <p:txBody>
          <a:bodyPr/>
          <a:lstStyle/>
          <a:p>
            <a:endParaRPr lang="en-US">
              <a:latin typeface="Aptos" panose="020B0004020202020204" pitchFamily="34" charset="0"/>
              <a:cs typeface="Arial" panose="020B0604020202020204" pitchFamily="34" charset="0"/>
            </a:endParaRPr>
          </a:p>
        </p:txBody>
      </p:sp>
      <p:sp>
        <p:nvSpPr>
          <p:cNvPr id="7" name="Text 4"/>
          <p:cNvSpPr/>
          <p:nvPr/>
        </p:nvSpPr>
        <p:spPr>
          <a:xfrm>
            <a:off x="457200" y="1298448"/>
            <a:ext cx="6858000" cy="868680"/>
          </a:xfrm>
          <a:prstGeom prst="rect">
            <a:avLst/>
          </a:prstGeom>
          <a:noFill/>
          <a:ln/>
        </p:spPr>
        <p:txBody>
          <a:bodyPr wrap="square" lIns="0" tIns="0" rIns="0" bIns="0" rtlCol="0" anchor="t"/>
          <a:lstStyle/>
          <a:p>
            <a:pPr marL="0" indent="0" algn="l">
              <a:lnSpc>
                <a:spcPct val="102000"/>
              </a:lnSpc>
              <a:buNone/>
            </a:pPr>
            <a:r>
              <a:rPr lang="en-US" sz="1200" dirty="0">
                <a:solidFill>
                  <a:srgbClr val="222222"/>
                </a:solidFill>
                <a:latin typeface="Aptos" panose="020B0004020202020204" pitchFamily="34" charset="0"/>
                <a:ea typeface="Calibri" pitchFamily="34" charset="-122"/>
                <a:cs typeface="Arial" panose="020B0604020202020204" pitchFamily="34" charset="0"/>
              </a:rPr>
              <a:t>Our faculty are discovering innovative solutions to the world's most challenging health care problems. As a PhD student, you will collaborate with leading nurse scientists whose work advances our five areas of excellence: Community Engagement, Multilevel Determinants of Health, Nursing and Health Systems, Preventing Chronic Illness and Promoting Health, and Digital Innovation. Use this guide to explore faculty research interests and identify potential mentors who align with your goals.</a:t>
            </a:r>
            <a:endParaRPr lang="en-US" sz="1200" dirty="0">
              <a:latin typeface="Aptos" panose="020B0004020202020204" pitchFamily="34" charset="0"/>
              <a:cs typeface="Arial" panose="020B0604020202020204" pitchFamily="34" charset="0"/>
            </a:endParaRPr>
          </a:p>
        </p:txBody>
      </p:sp>
      <p:sp>
        <p:nvSpPr>
          <p:cNvPr id="8" name="Shape 5">
            <a:extLst>
              <a:ext uri="{C183D7F6-B498-43B3-948B-1728B52AA6E4}">
                <adec:decorative xmlns:adec="http://schemas.microsoft.com/office/drawing/2017/decorative" val="1"/>
              </a:ext>
            </a:extLst>
          </p:cNvPr>
          <p:cNvSpPr/>
          <p:nvPr/>
        </p:nvSpPr>
        <p:spPr>
          <a:xfrm>
            <a:off x="336594" y="2286000"/>
            <a:ext cx="3528491" cy="1748370"/>
          </a:xfrm>
          <a:prstGeom prst="roundRect">
            <a:avLst>
              <a:gd name="adj" fmla="val 3414"/>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dirty="0">
              <a:latin typeface="Aptos" panose="020B0004020202020204" pitchFamily="34" charset="0"/>
              <a:cs typeface="Arial" panose="020B0604020202020204" pitchFamily="34" charset="0"/>
            </a:endParaRPr>
          </a:p>
        </p:txBody>
      </p:sp>
      <p:pic>
        <p:nvPicPr>
          <p:cNvPr id="10"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73149" y="2459246"/>
            <a:ext cx="749808" cy="749808"/>
          </a:xfrm>
          <a:prstGeom prst="rect">
            <a:avLst/>
          </a:prstGeom>
          <a:solidFill>
            <a:srgbClr val="FFFFFF">
              <a:shade val="85000"/>
            </a:srgbClr>
          </a:solidFill>
          <a:ln w="38100" cap="sq">
            <a:solidFill>
              <a:srgbClr val="4B9CD3"/>
            </a:solidFill>
            <a:miter lim="800000"/>
          </a:ln>
          <a:effectLst>
            <a:outerShdw blurRad="50800" dist="38100" dir="2700000" algn="tl" rotWithShape="0">
              <a:prstClr val="black">
                <a:alpha val="40000"/>
              </a:prstClr>
            </a:outerShdw>
          </a:effectLst>
        </p:spPr>
      </p:pic>
      <p:sp>
        <p:nvSpPr>
          <p:cNvPr id="41" name="TextBox 40">
            <a:extLst>
              <a:ext uri="{FF2B5EF4-FFF2-40B4-BE49-F238E27FC236}">
                <a16:creationId xmlns:a16="http://schemas.microsoft.com/office/drawing/2014/main" id="{1FD63D53-C658-C2DF-C471-9F39A82C7A15}"/>
              </a:ext>
            </a:extLst>
          </p:cNvPr>
          <p:cNvSpPr txBox="1"/>
          <p:nvPr/>
        </p:nvSpPr>
        <p:spPr>
          <a:xfrm>
            <a:off x="1327613" y="2459246"/>
            <a:ext cx="2464106" cy="882293"/>
          </a:xfrm>
          <a:prstGeom prst="rect">
            <a:avLst/>
          </a:prstGeom>
          <a:noFill/>
        </p:spPr>
        <p:txBody>
          <a:bodyPr wrap="square">
            <a:spAutoFit/>
          </a:bodyP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Arial" panose="020B0604020202020204" pitchFamily="34" charset="0"/>
              </a:rPr>
              <a:t>Jada L. Brooks</a:t>
            </a:r>
            <a:endParaRPr lang="en-US" sz="1200" dirty="0">
              <a:latin typeface="Aptos" panose="020B0004020202020204" pitchFamily="34" charset="0"/>
              <a:cs typeface="Arial" panose="020B06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Arial" panose="020B0604020202020204" pitchFamily="34" charset="0"/>
              </a:rPr>
              <a:t>PhD, MSPH, RN, FAAN – PhD Program Director &amp; Associate Professor</a:t>
            </a:r>
            <a:endParaRPr lang="en-US" sz="1200" dirty="0">
              <a:latin typeface="Aptos" panose="020B0004020202020204" pitchFamily="34" charset="0"/>
              <a:cs typeface="Arial" panose="020B0604020202020204" pitchFamily="34" charset="0"/>
            </a:endParaRPr>
          </a:p>
        </p:txBody>
      </p:sp>
      <p:sp>
        <p:nvSpPr>
          <p:cNvPr id="11" name="Text 7"/>
          <p:cNvSpPr/>
          <p:nvPr/>
        </p:nvSpPr>
        <p:spPr>
          <a:xfrm>
            <a:off x="473149" y="3363031"/>
            <a:ext cx="3365809" cy="604649"/>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Arial" panose="020B0604020202020204" pitchFamily="34" charset="0"/>
              </a:rPr>
              <a:t>Focus  </a:t>
            </a:r>
            <a:r>
              <a:rPr lang="en-US" sz="1200" dirty="0">
                <a:solidFill>
                  <a:srgbClr val="4A4A4A"/>
                </a:solidFill>
                <a:latin typeface="Aptos" panose="020B0004020202020204" pitchFamily="34" charset="0"/>
                <a:ea typeface="Calibri" pitchFamily="34" charset="-122"/>
                <a:cs typeface="Arial" panose="020B0604020202020204" pitchFamily="34" charset="0"/>
              </a:rPr>
              <a:t>Health disparities, environmental health, cardiovascular disease, mindfulness–based stress reduction</a:t>
            </a:r>
            <a:endParaRPr lang="en-US" sz="1200" dirty="0">
              <a:latin typeface="Aptos" panose="020B0004020202020204" pitchFamily="34" charset="0"/>
              <a:cs typeface="Arial" panose="020B0604020202020204" pitchFamily="34" charset="0"/>
            </a:endParaRPr>
          </a:p>
        </p:txBody>
      </p:sp>
      <p:sp>
        <p:nvSpPr>
          <p:cNvPr id="12" name="Shape 8">
            <a:extLst>
              <a:ext uri="{C183D7F6-B498-43B3-948B-1728B52AA6E4}">
                <adec:decorative xmlns:adec="http://schemas.microsoft.com/office/drawing/2017/decorative" val="1"/>
              </a:ext>
            </a:extLst>
          </p:cNvPr>
          <p:cNvSpPr/>
          <p:nvPr/>
        </p:nvSpPr>
        <p:spPr>
          <a:xfrm>
            <a:off x="3902754" y="2286000"/>
            <a:ext cx="3528491" cy="1748370"/>
          </a:xfrm>
          <a:prstGeom prst="roundRect">
            <a:avLst>
              <a:gd name="adj" fmla="val 3414"/>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cs typeface="Arial" panose="020B0604020202020204" pitchFamily="34" charset="0"/>
            </a:endParaRPr>
          </a:p>
        </p:txBody>
      </p:sp>
      <p:pic>
        <p:nvPicPr>
          <p:cNvPr id="14"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036423" y="2459246"/>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15" name="Text 10"/>
          <p:cNvSpPr/>
          <p:nvPr/>
        </p:nvSpPr>
        <p:spPr>
          <a:xfrm>
            <a:off x="4936006" y="2430151"/>
            <a:ext cx="2508302" cy="807998"/>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Arial" panose="020B0604020202020204" pitchFamily="34" charset="0"/>
              </a:rPr>
              <a:t>Ashley Leak Bryant</a:t>
            </a:r>
            <a:endParaRPr lang="en-US" sz="1200" dirty="0">
              <a:latin typeface="Aptos" panose="020B0004020202020204" pitchFamily="34" charset="0"/>
              <a:cs typeface="Arial" panose="020B06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Arial" panose="020B0604020202020204" pitchFamily="34" charset="0"/>
              </a:rPr>
              <a:t>PhD, RN, OCN, FAAN, FGSA – Professor; Senior Associate Dean, Strategy &amp; Global Affairs</a:t>
            </a:r>
            <a:endParaRPr lang="en-US" sz="1200" dirty="0">
              <a:latin typeface="Aptos" panose="020B0004020202020204" pitchFamily="34" charset="0"/>
              <a:cs typeface="Arial" panose="020B0604020202020204" pitchFamily="34" charset="0"/>
            </a:endParaRPr>
          </a:p>
        </p:txBody>
      </p:sp>
      <p:sp>
        <p:nvSpPr>
          <p:cNvPr id="16" name="Shape 11">
            <a:extLst>
              <a:ext uri="{C183D7F6-B498-43B3-948B-1728B52AA6E4}">
                <adec:decorative xmlns:adec="http://schemas.microsoft.com/office/drawing/2017/decorative" val="1"/>
              </a:ext>
            </a:extLst>
          </p:cNvPr>
          <p:cNvSpPr/>
          <p:nvPr/>
        </p:nvSpPr>
        <p:spPr>
          <a:xfrm>
            <a:off x="336594" y="4106298"/>
            <a:ext cx="3528491" cy="1959440"/>
          </a:xfrm>
          <a:prstGeom prst="roundRect">
            <a:avLst>
              <a:gd name="adj" fmla="val 3414"/>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cs typeface="Arial" panose="020B0604020202020204" pitchFamily="34" charset="0"/>
            </a:endParaRPr>
          </a:p>
        </p:txBody>
      </p:sp>
      <p:pic>
        <p:nvPicPr>
          <p:cNvPr id="18" name="Image 3">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73149" y="4217671"/>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3" name="TextBox 42">
            <a:extLst>
              <a:ext uri="{FF2B5EF4-FFF2-40B4-BE49-F238E27FC236}">
                <a16:creationId xmlns:a16="http://schemas.microsoft.com/office/drawing/2014/main" id="{1B8B8138-45CF-AD2A-0EDB-6892DC6E5DD2}"/>
              </a:ext>
            </a:extLst>
          </p:cNvPr>
          <p:cNvSpPr txBox="1"/>
          <p:nvPr/>
        </p:nvSpPr>
        <p:spPr>
          <a:xfrm>
            <a:off x="4023360" y="3309661"/>
            <a:ext cx="3381758" cy="646331"/>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Arial" panose="020B0604020202020204" pitchFamily="34" charset="0"/>
              </a:rPr>
              <a:t>Focus  </a:t>
            </a:r>
            <a:r>
              <a:rPr lang="en-US" sz="1200" dirty="0">
                <a:solidFill>
                  <a:srgbClr val="4A4A4A"/>
                </a:solidFill>
                <a:latin typeface="Aptos" panose="020B0004020202020204" pitchFamily="34" charset="0"/>
                <a:ea typeface="Calibri" pitchFamily="34" charset="-122"/>
                <a:cs typeface="Arial" panose="020B0604020202020204" pitchFamily="34" charset="0"/>
              </a:rPr>
              <a:t>Older adults, blood cancer palliative and supportive care interventions, interprofessional collaboration, building workforce capacity</a:t>
            </a:r>
            <a:endParaRPr lang="en-US" sz="1200" dirty="0">
              <a:latin typeface="Aptos" panose="020B0004020202020204" pitchFamily="34" charset="0"/>
              <a:cs typeface="Arial" panose="020B0604020202020204" pitchFamily="34" charset="0"/>
            </a:endParaRPr>
          </a:p>
        </p:txBody>
      </p:sp>
      <p:sp>
        <p:nvSpPr>
          <p:cNvPr id="19" name="Text 13"/>
          <p:cNvSpPr/>
          <p:nvPr/>
        </p:nvSpPr>
        <p:spPr>
          <a:xfrm>
            <a:off x="1356626" y="4245102"/>
            <a:ext cx="2482332" cy="697230"/>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Arial" panose="020B0604020202020204" pitchFamily="34" charset="0"/>
              </a:rPr>
              <a:t>Lorinda A. Coombs</a:t>
            </a:r>
            <a:endParaRPr lang="en-US" sz="1200" dirty="0">
              <a:latin typeface="Aptos" panose="020B0004020202020204" pitchFamily="34" charset="0"/>
              <a:cs typeface="Arial" panose="020B06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Arial" panose="020B0604020202020204" pitchFamily="34" charset="0"/>
              </a:rPr>
              <a:t>PhD, MSN, FNP-BC, AOCNP – Assistant Professor</a:t>
            </a:r>
            <a:endParaRPr lang="en-US" sz="1200" dirty="0">
              <a:latin typeface="Aptos" panose="020B0004020202020204" pitchFamily="34" charset="0"/>
              <a:cs typeface="Arial" panose="020B0604020202020204" pitchFamily="34" charset="0"/>
            </a:endParaRPr>
          </a:p>
        </p:txBody>
      </p:sp>
      <p:sp>
        <p:nvSpPr>
          <p:cNvPr id="20" name="Shape 14">
            <a:extLst>
              <a:ext uri="{C183D7F6-B498-43B3-948B-1728B52AA6E4}">
                <adec:decorative xmlns:adec="http://schemas.microsoft.com/office/drawing/2017/decorative" val="1"/>
              </a:ext>
            </a:extLst>
          </p:cNvPr>
          <p:cNvSpPr/>
          <p:nvPr/>
        </p:nvSpPr>
        <p:spPr>
          <a:xfrm>
            <a:off x="3902754" y="4106298"/>
            <a:ext cx="3528491" cy="1959440"/>
          </a:xfrm>
          <a:prstGeom prst="roundRect">
            <a:avLst>
              <a:gd name="adj" fmla="val 3414"/>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cs typeface="Arial" panose="020B0604020202020204" pitchFamily="34" charset="0"/>
            </a:endParaRPr>
          </a:p>
        </p:txBody>
      </p:sp>
      <p:pic>
        <p:nvPicPr>
          <p:cNvPr id="22" name="Image 4">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036423" y="4295807"/>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5" name="TextBox 44">
            <a:extLst>
              <a:ext uri="{FF2B5EF4-FFF2-40B4-BE49-F238E27FC236}">
                <a16:creationId xmlns:a16="http://schemas.microsoft.com/office/drawing/2014/main" id="{A65D38B5-88A2-9B15-A3EF-05CB28DB6488}"/>
              </a:ext>
            </a:extLst>
          </p:cNvPr>
          <p:cNvSpPr txBox="1"/>
          <p:nvPr/>
        </p:nvSpPr>
        <p:spPr>
          <a:xfrm>
            <a:off x="399181" y="5046798"/>
            <a:ext cx="3487019" cy="1015663"/>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Arial" panose="020B0604020202020204" pitchFamily="34" charset="0"/>
              </a:rPr>
              <a:t>Focus  </a:t>
            </a:r>
            <a:r>
              <a:rPr lang="en-US" sz="1200" dirty="0">
                <a:solidFill>
                  <a:srgbClr val="4A4A4A"/>
                </a:solidFill>
                <a:latin typeface="Aptos" panose="020B0004020202020204" pitchFamily="34" charset="0"/>
                <a:ea typeface="Calibri" pitchFamily="34" charset="-122"/>
                <a:cs typeface="Arial" panose="020B0604020202020204" pitchFamily="34" charset="0"/>
              </a:rPr>
              <a:t>Oncology nursing and patient-centered outcomes in geriatric oncology; supportive care and quality of life for older adults with advanced cancer; advanced practice roles in the oncology workforce; mixed methods research</a:t>
            </a:r>
            <a:endParaRPr lang="en-US" sz="1200" dirty="0">
              <a:latin typeface="Aptos" panose="020B0004020202020204" pitchFamily="34" charset="0"/>
              <a:cs typeface="Arial" panose="020B0604020202020204" pitchFamily="34" charset="0"/>
            </a:endParaRPr>
          </a:p>
        </p:txBody>
      </p:sp>
      <p:sp>
        <p:nvSpPr>
          <p:cNvPr id="23" name="Text 16"/>
          <p:cNvSpPr/>
          <p:nvPr/>
        </p:nvSpPr>
        <p:spPr>
          <a:xfrm>
            <a:off x="4919900" y="4283723"/>
            <a:ext cx="2498281" cy="830997"/>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Arial" panose="020B0604020202020204" pitchFamily="34" charset="0"/>
              </a:rPr>
              <a:t>Leslie L. Davis</a:t>
            </a:r>
            <a:endParaRPr lang="en-US" sz="1200" dirty="0">
              <a:latin typeface="Aptos" panose="020B0004020202020204" pitchFamily="34" charset="0"/>
              <a:cs typeface="Arial" panose="020B06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Arial" panose="020B0604020202020204" pitchFamily="34" charset="0"/>
              </a:rPr>
              <a:t>PhD, ANP-BC, FAAN, FAANP, FACC, FAHA, FPCNA – Associate Professor</a:t>
            </a:r>
            <a:endParaRPr lang="en-US" sz="1200" dirty="0">
              <a:latin typeface="Aptos" panose="020B0004020202020204" pitchFamily="34" charset="0"/>
              <a:cs typeface="Arial" panose="020B0604020202020204" pitchFamily="34" charset="0"/>
            </a:endParaRPr>
          </a:p>
        </p:txBody>
      </p:sp>
      <p:sp>
        <p:nvSpPr>
          <p:cNvPr id="24" name="Shape 17">
            <a:extLst>
              <a:ext uri="{C183D7F6-B498-43B3-948B-1728B52AA6E4}">
                <adec:decorative xmlns:adec="http://schemas.microsoft.com/office/drawing/2017/decorative" val="1"/>
              </a:ext>
            </a:extLst>
          </p:cNvPr>
          <p:cNvSpPr/>
          <p:nvPr/>
        </p:nvSpPr>
        <p:spPr>
          <a:xfrm>
            <a:off x="336594" y="6121908"/>
            <a:ext cx="3528491" cy="2017068"/>
          </a:xfrm>
          <a:prstGeom prst="roundRect">
            <a:avLst>
              <a:gd name="adj" fmla="val 3414"/>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cs typeface="Arial" panose="020B0604020202020204" pitchFamily="34" charset="0"/>
            </a:endParaRPr>
          </a:p>
        </p:txBody>
      </p:sp>
      <p:pic>
        <p:nvPicPr>
          <p:cNvPr id="26" name="Image 5">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467537" y="6281401"/>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7" name="TextBox 46">
            <a:extLst>
              <a:ext uri="{FF2B5EF4-FFF2-40B4-BE49-F238E27FC236}">
                <a16:creationId xmlns:a16="http://schemas.microsoft.com/office/drawing/2014/main" id="{8526B627-FCC5-081C-AEA1-9176223A9C48}"/>
              </a:ext>
            </a:extLst>
          </p:cNvPr>
          <p:cNvSpPr txBox="1"/>
          <p:nvPr/>
        </p:nvSpPr>
        <p:spPr>
          <a:xfrm>
            <a:off x="4023360" y="5199711"/>
            <a:ext cx="3349859" cy="830997"/>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Arial" panose="020B0604020202020204" pitchFamily="34" charset="0"/>
              </a:rPr>
              <a:t>Focus  </a:t>
            </a:r>
            <a:r>
              <a:rPr lang="en-US" sz="1200" dirty="0">
                <a:solidFill>
                  <a:srgbClr val="4A4A4A"/>
                </a:solidFill>
                <a:latin typeface="Aptos" panose="020B0004020202020204" pitchFamily="34" charset="0"/>
                <a:ea typeface="Calibri" pitchFamily="34" charset="-122"/>
                <a:cs typeface="Arial" panose="020B0604020202020204" pitchFamily="34" charset="0"/>
              </a:rPr>
              <a:t>Developing and testing digital health interventions to promote self-care for those with cardiovascular and other acute and chronic conditions</a:t>
            </a:r>
            <a:endParaRPr lang="en-US" sz="1200" dirty="0">
              <a:latin typeface="Aptos" panose="020B0004020202020204" pitchFamily="34" charset="0"/>
              <a:cs typeface="Arial" panose="020B0604020202020204" pitchFamily="34" charset="0"/>
            </a:endParaRPr>
          </a:p>
        </p:txBody>
      </p:sp>
      <p:sp>
        <p:nvSpPr>
          <p:cNvPr id="27" name="Text 19"/>
          <p:cNvSpPr/>
          <p:nvPr/>
        </p:nvSpPr>
        <p:spPr>
          <a:xfrm>
            <a:off x="1365283" y="6290897"/>
            <a:ext cx="2542034" cy="749808"/>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Arial" panose="020B0604020202020204" pitchFamily="34" charset="0"/>
              </a:rPr>
              <a:t>Cheryl L. Woods Giscombe</a:t>
            </a:r>
            <a:endParaRPr lang="en-US" sz="1200" dirty="0">
              <a:latin typeface="Aptos" panose="020B0004020202020204" pitchFamily="34" charset="0"/>
              <a:cs typeface="Arial" panose="020B06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Arial" panose="020B0604020202020204" pitchFamily="34" charset="0"/>
              </a:rPr>
              <a:t>PhD, PMHNP-BC, RN, FAAN, FABMR –   Distinguished Term Professor; Chief Wellness Officer</a:t>
            </a:r>
            <a:endParaRPr lang="en-US" sz="1200" dirty="0">
              <a:latin typeface="Aptos" panose="020B0004020202020204" pitchFamily="34" charset="0"/>
              <a:cs typeface="Arial" panose="020B0604020202020204" pitchFamily="34" charset="0"/>
            </a:endParaRPr>
          </a:p>
        </p:txBody>
      </p:sp>
      <p:sp>
        <p:nvSpPr>
          <p:cNvPr id="28" name="Shape 20">
            <a:extLst>
              <a:ext uri="{C183D7F6-B498-43B3-948B-1728B52AA6E4}">
                <adec:decorative xmlns:adec="http://schemas.microsoft.com/office/drawing/2017/decorative" val="1"/>
              </a:ext>
            </a:extLst>
          </p:cNvPr>
          <p:cNvSpPr/>
          <p:nvPr/>
        </p:nvSpPr>
        <p:spPr>
          <a:xfrm>
            <a:off x="3902754" y="6121908"/>
            <a:ext cx="3528491" cy="2017068"/>
          </a:xfrm>
          <a:prstGeom prst="roundRect">
            <a:avLst>
              <a:gd name="adj" fmla="val 3414"/>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cs typeface="Arial" panose="020B0604020202020204" pitchFamily="34" charset="0"/>
            </a:endParaRPr>
          </a:p>
        </p:txBody>
      </p:sp>
      <p:pic>
        <p:nvPicPr>
          <p:cNvPr id="30" name="Image 6">
            <a:extLs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4023360" y="6290897"/>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9" name="TextBox 48">
            <a:extLst>
              <a:ext uri="{FF2B5EF4-FFF2-40B4-BE49-F238E27FC236}">
                <a16:creationId xmlns:a16="http://schemas.microsoft.com/office/drawing/2014/main" id="{8F5A6AE1-6CFC-F5BF-0D19-6D171C61D903}"/>
              </a:ext>
            </a:extLst>
          </p:cNvPr>
          <p:cNvSpPr txBox="1"/>
          <p:nvPr/>
        </p:nvSpPr>
        <p:spPr>
          <a:xfrm>
            <a:off x="336594" y="7106625"/>
            <a:ext cx="3528491" cy="1015663"/>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Arial" panose="020B0604020202020204" pitchFamily="34" charset="0"/>
              </a:rPr>
              <a:t>Focus  </a:t>
            </a:r>
            <a:r>
              <a:rPr lang="en-US" sz="1200" dirty="0">
                <a:solidFill>
                  <a:srgbClr val="4A4A4A"/>
                </a:solidFill>
                <a:latin typeface="Aptos" panose="020B0004020202020204" pitchFamily="34" charset="0"/>
                <a:ea typeface="Calibri" pitchFamily="34" charset="-122"/>
                <a:cs typeface="Arial" panose="020B0604020202020204" pitchFamily="34" charset="0"/>
              </a:rPr>
              <a:t>Biopsychosocial mechanisms of stress and coping on chronic illness; tailored mindfulness and community-engaged interventions; integrative health; health professions well-being; Superwoman Schema and cardiometabolic health</a:t>
            </a:r>
            <a:endParaRPr lang="en-US" sz="1200" dirty="0">
              <a:latin typeface="Aptos" panose="020B0004020202020204" pitchFamily="34" charset="0"/>
              <a:cs typeface="Arial" panose="020B0604020202020204" pitchFamily="34" charset="0"/>
            </a:endParaRPr>
          </a:p>
        </p:txBody>
      </p:sp>
      <p:sp>
        <p:nvSpPr>
          <p:cNvPr id="31" name="Text 22"/>
          <p:cNvSpPr/>
          <p:nvPr/>
        </p:nvSpPr>
        <p:spPr>
          <a:xfrm>
            <a:off x="4936006" y="6374097"/>
            <a:ext cx="2444506" cy="583408"/>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Arial" panose="020B0604020202020204" pitchFamily="34" charset="0"/>
              </a:rPr>
              <a:t>Tamryn Fowler Gray</a:t>
            </a:r>
            <a:endParaRPr lang="en-US" sz="1200" dirty="0">
              <a:latin typeface="Aptos" panose="020B0004020202020204" pitchFamily="34" charset="0"/>
              <a:cs typeface="Arial" panose="020B06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Arial" panose="020B0604020202020204" pitchFamily="34" charset="0"/>
              </a:rPr>
              <a:t>PhD, RN, MSN, MPH – Assistant Professor</a:t>
            </a:r>
            <a:endParaRPr lang="en-US" sz="1200" dirty="0">
              <a:latin typeface="Aptos" panose="020B0004020202020204" pitchFamily="34" charset="0"/>
              <a:cs typeface="Arial" panose="020B0604020202020204" pitchFamily="34" charset="0"/>
            </a:endParaRPr>
          </a:p>
        </p:txBody>
      </p:sp>
      <p:sp>
        <p:nvSpPr>
          <p:cNvPr id="32" name="Shape 23">
            <a:extLst>
              <a:ext uri="{C183D7F6-B498-43B3-948B-1728B52AA6E4}">
                <adec:decorative xmlns:adec="http://schemas.microsoft.com/office/drawing/2017/decorative" val="1"/>
              </a:ext>
            </a:extLst>
          </p:cNvPr>
          <p:cNvSpPr/>
          <p:nvPr/>
        </p:nvSpPr>
        <p:spPr>
          <a:xfrm>
            <a:off x="336594" y="8194937"/>
            <a:ext cx="3528491" cy="1706709"/>
          </a:xfrm>
          <a:prstGeom prst="roundRect">
            <a:avLst>
              <a:gd name="adj" fmla="val 3414"/>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cs typeface="Arial" panose="020B0604020202020204" pitchFamily="34" charset="0"/>
            </a:endParaRPr>
          </a:p>
        </p:txBody>
      </p:sp>
      <p:pic>
        <p:nvPicPr>
          <p:cNvPr id="34" name="Image 7">
            <a:extLs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467537" y="8318916"/>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51" name="TextBox 50">
            <a:extLst>
              <a:ext uri="{FF2B5EF4-FFF2-40B4-BE49-F238E27FC236}">
                <a16:creationId xmlns:a16="http://schemas.microsoft.com/office/drawing/2014/main" id="{BCD8251B-BB3E-3282-28E7-937863A24A32}"/>
              </a:ext>
            </a:extLst>
          </p:cNvPr>
          <p:cNvSpPr txBox="1"/>
          <p:nvPr/>
        </p:nvSpPr>
        <p:spPr>
          <a:xfrm>
            <a:off x="4023360" y="7183655"/>
            <a:ext cx="3349859" cy="830997"/>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Arial" panose="020B0604020202020204" pitchFamily="34" charset="0"/>
              </a:rPr>
              <a:t>Focus  </a:t>
            </a:r>
            <a:r>
              <a:rPr lang="en-US" sz="1200" dirty="0">
                <a:solidFill>
                  <a:srgbClr val="4A4A4A"/>
                </a:solidFill>
                <a:latin typeface="Aptos" panose="020B0004020202020204" pitchFamily="34" charset="0"/>
                <a:ea typeface="Calibri" pitchFamily="34" charset="-122"/>
                <a:cs typeface="Arial" panose="020B0604020202020204" pitchFamily="34" charset="0"/>
              </a:rPr>
              <a:t>Family caregiving, palliative care, data science, social epidemiology, cancer and aging outcomes, and care transitions for caregivers of adults with serious illness</a:t>
            </a:r>
            <a:endParaRPr lang="en-US" sz="1200" dirty="0">
              <a:latin typeface="Aptos" panose="020B0004020202020204" pitchFamily="34" charset="0"/>
              <a:cs typeface="Arial" panose="020B0604020202020204" pitchFamily="34" charset="0"/>
            </a:endParaRPr>
          </a:p>
        </p:txBody>
      </p:sp>
      <p:sp>
        <p:nvSpPr>
          <p:cNvPr id="35" name="Text 25"/>
          <p:cNvSpPr/>
          <p:nvPr/>
        </p:nvSpPr>
        <p:spPr>
          <a:xfrm>
            <a:off x="1365283" y="8341449"/>
            <a:ext cx="2426436" cy="759279"/>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Arial" panose="020B0604020202020204" pitchFamily="34" charset="0"/>
              </a:rPr>
              <a:t>Rachel Hirschey</a:t>
            </a:r>
            <a:endParaRPr lang="en-US" sz="1200" dirty="0">
              <a:latin typeface="Aptos" panose="020B0004020202020204" pitchFamily="34" charset="0"/>
              <a:cs typeface="Arial" panose="020B06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Arial" panose="020B0604020202020204" pitchFamily="34" charset="0"/>
              </a:rPr>
              <a:t>PhD, RN, FAAN – Associate Professor</a:t>
            </a:r>
            <a:endParaRPr lang="en-US" sz="1200" dirty="0">
              <a:latin typeface="Aptos" panose="020B00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7446433D-13C7-9DE9-163C-184569BD30DE}"/>
              </a:ext>
            </a:extLst>
          </p:cNvPr>
          <p:cNvSpPr txBox="1"/>
          <p:nvPr/>
        </p:nvSpPr>
        <p:spPr>
          <a:xfrm>
            <a:off x="325051" y="9124685"/>
            <a:ext cx="3587275" cy="830997"/>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Arial" panose="020B0604020202020204" pitchFamily="34" charset="0"/>
              </a:rPr>
              <a:t>Focus  </a:t>
            </a:r>
            <a:r>
              <a:rPr lang="en-US" sz="1200" dirty="0">
                <a:solidFill>
                  <a:srgbClr val="4A4A4A"/>
                </a:solidFill>
                <a:latin typeface="Aptos" panose="020B0004020202020204" pitchFamily="34" charset="0"/>
                <a:ea typeface="Calibri" pitchFamily="34" charset="-122"/>
                <a:cs typeface="Arial" panose="020B0604020202020204" pitchFamily="34" charset="0"/>
              </a:rPr>
              <a:t>Advancing cancer prevention, control, and survivorship through community-engaged intervention development and implementation science</a:t>
            </a:r>
            <a:endParaRPr lang="en-US" sz="1200" dirty="0">
              <a:latin typeface="Aptos" panose="020B0004020202020204" pitchFamily="34" charset="0"/>
              <a:cs typeface="Arial" panose="020B0604020202020204" pitchFamily="34" charset="0"/>
            </a:endParaRPr>
          </a:p>
        </p:txBody>
      </p:sp>
      <p:sp>
        <p:nvSpPr>
          <p:cNvPr id="39" name="Text 28"/>
          <p:cNvSpPr/>
          <p:nvPr/>
        </p:nvSpPr>
        <p:spPr>
          <a:xfrm>
            <a:off x="4936006" y="8436483"/>
            <a:ext cx="2437213" cy="781812"/>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Arial" panose="020B0604020202020204" pitchFamily="34" charset="0"/>
              </a:rPr>
              <a:t>Saif Khairat</a:t>
            </a:r>
            <a:endParaRPr lang="en-US" sz="1200" dirty="0">
              <a:latin typeface="Aptos" panose="020B0004020202020204" pitchFamily="34" charset="0"/>
              <a:cs typeface="Arial" panose="020B06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Arial" panose="020B0604020202020204" pitchFamily="34" charset="0"/>
              </a:rPr>
              <a:t>PhD, MPH – Professor and </a:t>
            </a:r>
            <a:r>
              <a:rPr lang="en-US" sz="1200" i="1" dirty="0" err="1">
                <a:solidFill>
                  <a:srgbClr val="4B9CD3"/>
                </a:solidFill>
                <a:latin typeface="Aptos" panose="020B0004020202020204" pitchFamily="34" charset="0"/>
                <a:ea typeface="Calibri" pitchFamily="34" charset="-122"/>
                <a:cs typeface="Arial" panose="020B0604020202020204" pitchFamily="34" charset="0"/>
              </a:rPr>
              <a:t>Beerstecher</a:t>
            </a:r>
            <a:r>
              <a:rPr lang="en-US" sz="1200" i="1" dirty="0">
                <a:solidFill>
                  <a:srgbClr val="4B9CD3"/>
                </a:solidFill>
                <a:latin typeface="Aptos" panose="020B0004020202020204" pitchFamily="34" charset="0"/>
                <a:ea typeface="Calibri" pitchFamily="34" charset="-122"/>
                <a:cs typeface="Arial" panose="020B0604020202020204" pitchFamily="34" charset="0"/>
              </a:rPr>
              <a:t>-Blackwell Distinguished Scholar; Chief Artificial Intelligence Officer and Vice Provost for AI</a:t>
            </a:r>
            <a:endParaRPr lang="en-US" sz="1200" dirty="0">
              <a:latin typeface="Aptos" panose="020B00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F2DB43E0-BC3B-A44A-F8FF-06A8EAB307EA}"/>
              </a:ext>
            </a:extLst>
          </p:cNvPr>
          <p:cNvSpPr txBox="1"/>
          <p:nvPr/>
        </p:nvSpPr>
        <p:spPr>
          <a:xfrm>
            <a:off x="4002460" y="9292538"/>
            <a:ext cx="3528491" cy="461665"/>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Arial" panose="020B0604020202020204" pitchFamily="34" charset="0"/>
              </a:rPr>
              <a:t>Focus  </a:t>
            </a:r>
            <a:r>
              <a:rPr lang="en-US" sz="1200" dirty="0">
                <a:solidFill>
                  <a:srgbClr val="4A4A4A"/>
                </a:solidFill>
                <a:latin typeface="Aptos" panose="020B0004020202020204" pitchFamily="34" charset="0"/>
                <a:ea typeface="Calibri" pitchFamily="34" charset="-122"/>
                <a:cs typeface="Arial" panose="020B0604020202020204" pitchFamily="34" charset="0"/>
              </a:rPr>
              <a:t>The application of digital health and AI to improve health outcomes</a:t>
            </a:r>
            <a:endParaRPr lang="en-US" sz="1200" dirty="0">
              <a:latin typeface="Aptos" panose="020B0004020202020204" pitchFamily="34" charset="0"/>
              <a:cs typeface="Arial" panose="020B0604020202020204" pitchFamily="34" charset="0"/>
            </a:endParaRPr>
          </a:p>
        </p:txBody>
      </p:sp>
      <p:pic>
        <p:nvPicPr>
          <p:cNvPr id="38" name="Image 8">
            <a:extLs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4023360" y="8468487"/>
            <a:ext cx="749808" cy="749808"/>
          </a:xfrm>
          <a:prstGeom prst="rect">
            <a:avLst/>
          </a:prstGeom>
          <a:ln w="38100">
            <a:solidFill>
              <a:srgbClr val="4B9CD3"/>
            </a:solidFill>
          </a:ln>
          <a:effectLst>
            <a:outerShdw blurRad="50800" dist="38100" dir="2700000" algn="tl" rotWithShape="0">
              <a:prstClr val="black">
                <a:alpha val="40000"/>
              </a:prst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7FB"/>
        </a:solidFill>
        <a:effectLst/>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0"/>
            <a:ext cx="7772400" cy="256032"/>
          </a:xfrm>
          <a:prstGeom prst="rect">
            <a:avLst/>
          </a:prstGeom>
          <a:solidFill>
            <a:srgbClr val="4B9CD3"/>
          </a:solidFill>
          <a:ln/>
        </p:spPr>
        <p:txBody>
          <a:bodyPr/>
          <a:lstStyle/>
          <a:p>
            <a:endParaRPr lang="en-US">
              <a:latin typeface="Aptos" panose="020B0004020202020204" pitchFamily="34" charset="0"/>
            </a:endParaRPr>
          </a:p>
        </p:txBody>
      </p:sp>
      <p:pic>
        <p:nvPicPr>
          <p:cNvPr id="3"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7200" y="475488"/>
            <a:ext cx="2157984" cy="548640"/>
          </a:xfrm>
          <a:prstGeom prst="rect">
            <a:avLst/>
          </a:prstGeom>
        </p:spPr>
      </p:pic>
      <p:sp>
        <p:nvSpPr>
          <p:cNvPr id="4" name="Text 1">
            <a:extLst>
              <a:ext uri="{C183D7F6-B498-43B3-948B-1728B52AA6E4}">
                <adec:decorative xmlns:adec="http://schemas.microsoft.com/office/drawing/2017/decorative" val="1"/>
              </a:ext>
            </a:extLst>
          </p:cNvPr>
          <p:cNvSpPr/>
          <p:nvPr/>
        </p:nvSpPr>
        <p:spPr>
          <a:xfrm>
            <a:off x="3383280" y="457200"/>
            <a:ext cx="3931920" cy="310896"/>
          </a:xfrm>
          <a:prstGeom prst="rect">
            <a:avLst/>
          </a:prstGeom>
          <a:noFill/>
          <a:ln/>
        </p:spPr>
        <p:txBody>
          <a:bodyPr wrap="square" lIns="0" tIns="0" rIns="0" bIns="0" rtlCol="0" anchor="ctr"/>
          <a:lstStyle/>
          <a:p>
            <a:pPr marL="0" indent="0" algn="r">
              <a:buNone/>
            </a:pPr>
            <a:r>
              <a:rPr lang="en-US" sz="1600" b="1" dirty="0">
                <a:solidFill>
                  <a:srgbClr val="13294B"/>
                </a:solidFill>
                <a:latin typeface="Aptos" panose="020B0004020202020204" pitchFamily="34" charset="0"/>
                <a:ea typeface="Cambria" pitchFamily="34" charset="-122"/>
                <a:cs typeface="Cambria" pitchFamily="34" charset="-120"/>
              </a:rPr>
              <a:t>PhD Research Advisors</a:t>
            </a:r>
            <a:endParaRPr lang="en-US" sz="1600" dirty="0">
              <a:latin typeface="Aptos" panose="020B0004020202020204" pitchFamily="34" charset="0"/>
            </a:endParaRPr>
          </a:p>
        </p:txBody>
      </p:sp>
      <p:sp>
        <p:nvSpPr>
          <p:cNvPr id="5" name="Text 2">
            <a:extLst>
              <a:ext uri="{C183D7F6-B498-43B3-948B-1728B52AA6E4}">
                <adec:decorative xmlns:adec="http://schemas.microsoft.com/office/drawing/2017/decorative" val="1"/>
              </a:ext>
            </a:extLst>
          </p:cNvPr>
          <p:cNvSpPr/>
          <p:nvPr/>
        </p:nvSpPr>
        <p:spPr>
          <a:xfrm>
            <a:off x="3383280" y="768096"/>
            <a:ext cx="3931920" cy="256032"/>
          </a:xfrm>
          <a:prstGeom prst="rect">
            <a:avLst/>
          </a:prstGeom>
          <a:noFill/>
          <a:ln/>
        </p:spPr>
        <p:txBody>
          <a:bodyPr wrap="square" lIns="0" tIns="0" rIns="0" bIns="0" rtlCol="0" anchor="ctr"/>
          <a:lstStyle/>
          <a:p>
            <a:pPr marL="0" indent="0" algn="r">
              <a:buNone/>
            </a:pPr>
            <a:r>
              <a:rPr lang="en-US" sz="1200" i="1" dirty="0">
                <a:solidFill>
                  <a:srgbClr val="4B9CD3"/>
                </a:solidFill>
                <a:latin typeface="Aptos" panose="020B0004020202020204" pitchFamily="34" charset="0"/>
                <a:ea typeface="Calibri" pitchFamily="34" charset="-122"/>
                <a:cs typeface="Calibri" pitchFamily="34" charset="-120"/>
              </a:rPr>
              <a:t>Advancing Nursing Science Together</a:t>
            </a:r>
            <a:endParaRPr lang="en-US" sz="1200" dirty="0">
              <a:latin typeface="Aptos" panose="020B0004020202020204" pitchFamily="34" charset="0"/>
            </a:endParaRPr>
          </a:p>
        </p:txBody>
      </p:sp>
      <p:sp>
        <p:nvSpPr>
          <p:cNvPr id="6" name="Shape 3">
            <a:extLst>
              <a:ext uri="{C183D7F6-B498-43B3-948B-1728B52AA6E4}">
                <adec:decorative xmlns:adec="http://schemas.microsoft.com/office/drawing/2017/decorative" val="1"/>
              </a:ext>
            </a:extLst>
          </p:cNvPr>
          <p:cNvSpPr/>
          <p:nvPr/>
        </p:nvSpPr>
        <p:spPr>
          <a:xfrm>
            <a:off x="457200" y="1170432"/>
            <a:ext cx="6858000" cy="0"/>
          </a:xfrm>
          <a:prstGeom prst="line">
            <a:avLst/>
          </a:prstGeom>
          <a:noFill/>
          <a:ln w="12700">
            <a:solidFill>
              <a:srgbClr val="D9E3F0"/>
            </a:solidFill>
            <a:prstDash val="solid"/>
          </a:ln>
        </p:spPr>
        <p:txBody>
          <a:bodyPr/>
          <a:lstStyle/>
          <a:p>
            <a:endParaRPr lang="en-US">
              <a:latin typeface="Aptos" panose="020B0004020202020204" pitchFamily="34" charset="0"/>
            </a:endParaRPr>
          </a:p>
        </p:txBody>
      </p:sp>
      <p:sp>
        <p:nvSpPr>
          <p:cNvPr id="7" name="Shape 4">
            <a:extLst>
              <a:ext uri="{C183D7F6-B498-43B3-948B-1728B52AA6E4}">
                <adec:decorative xmlns:adec="http://schemas.microsoft.com/office/drawing/2017/decorative" val="1"/>
              </a:ext>
            </a:extLst>
          </p:cNvPr>
          <p:cNvSpPr/>
          <p:nvPr/>
        </p:nvSpPr>
        <p:spPr>
          <a:xfrm>
            <a:off x="356616" y="1417320"/>
            <a:ext cx="3529584" cy="2201912"/>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9"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02920" y="1572769"/>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10" name="Text 6"/>
          <p:cNvSpPr/>
          <p:nvPr/>
        </p:nvSpPr>
        <p:spPr>
          <a:xfrm>
            <a:off x="1371600" y="1575053"/>
            <a:ext cx="2487168" cy="786385"/>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Shawn Kneipp</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ANP, PHNA-BC – Sarah Frances Russell Distinguished Term Professor</a:t>
            </a:r>
            <a:endParaRPr lang="en-US" sz="1200" dirty="0">
              <a:latin typeface="Aptos" panose="020B0004020202020204" pitchFamily="34" charset="0"/>
            </a:endParaRPr>
          </a:p>
        </p:txBody>
      </p:sp>
      <p:sp>
        <p:nvSpPr>
          <p:cNvPr id="40" name="TextBox 39">
            <a:extLst>
              <a:ext uri="{FF2B5EF4-FFF2-40B4-BE49-F238E27FC236}">
                <a16:creationId xmlns:a16="http://schemas.microsoft.com/office/drawing/2014/main" id="{F7B9E1A5-BFE2-A445-9679-F6673F10A04C}"/>
              </a:ext>
            </a:extLst>
          </p:cNvPr>
          <p:cNvSpPr txBox="1"/>
          <p:nvPr/>
        </p:nvSpPr>
        <p:spPr>
          <a:xfrm>
            <a:off x="356616" y="2418903"/>
            <a:ext cx="3529584" cy="1200329"/>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Social, policy, and economic determinants of health in disadvantaged populations; welfare policy, employment, and women's health; chronic disease prevention and self-management among lower-wage workers; public health nursing interventions</a:t>
            </a:r>
            <a:endParaRPr lang="en-US" sz="1200" dirty="0">
              <a:latin typeface="Aptos" panose="020B0004020202020204" pitchFamily="34" charset="0"/>
            </a:endParaRPr>
          </a:p>
        </p:txBody>
      </p:sp>
      <p:sp>
        <p:nvSpPr>
          <p:cNvPr id="11" name="Shape 7">
            <a:extLst>
              <a:ext uri="{C183D7F6-B498-43B3-948B-1728B52AA6E4}">
                <adec:decorative xmlns:adec="http://schemas.microsoft.com/office/drawing/2017/decorative" val="1"/>
              </a:ext>
            </a:extLst>
          </p:cNvPr>
          <p:cNvSpPr/>
          <p:nvPr/>
        </p:nvSpPr>
        <p:spPr>
          <a:xfrm>
            <a:off x="3940410" y="1417319"/>
            <a:ext cx="3511949" cy="2201911"/>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13"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069080" y="1595955"/>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14" name="Text 9"/>
          <p:cNvSpPr/>
          <p:nvPr/>
        </p:nvSpPr>
        <p:spPr>
          <a:xfrm>
            <a:off x="5084064" y="1595955"/>
            <a:ext cx="2103120" cy="539497"/>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Matthew LeBlanc</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RN – Assistant Professor</a:t>
            </a:r>
            <a:endParaRPr lang="en-US" sz="1200" dirty="0">
              <a:latin typeface="Aptos" panose="020B0004020202020204" pitchFamily="34" charset="0"/>
            </a:endParaRPr>
          </a:p>
        </p:txBody>
      </p:sp>
      <p:sp>
        <p:nvSpPr>
          <p:cNvPr id="15" name="Shape 10">
            <a:extLst>
              <a:ext uri="{C183D7F6-B498-43B3-948B-1728B52AA6E4}">
                <adec:decorative xmlns:adec="http://schemas.microsoft.com/office/drawing/2017/decorative" val="1"/>
              </a:ext>
            </a:extLst>
          </p:cNvPr>
          <p:cNvSpPr/>
          <p:nvPr/>
        </p:nvSpPr>
        <p:spPr>
          <a:xfrm>
            <a:off x="356616" y="3680459"/>
            <a:ext cx="3529584" cy="1857270"/>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17" name="Image 3">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34924" y="3901534"/>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2" name="TextBox 41">
            <a:extLst>
              <a:ext uri="{FF2B5EF4-FFF2-40B4-BE49-F238E27FC236}">
                <a16:creationId xmlns:a16="http://schemas.microsoft.com/office/drawing/2014/main" id="{478F037D-9B60-490B-FF6D-C140DDD252EA}"/>
              </a:ext>
            </a:extLst>
          </p:cNvPr>
          <p:cNvSpPr txBox="1"/>
          <p:nvPr/>
        </p:nvSpPr>
        <p:spPr>
          <a:xfrm>
            <a:off x="4069080" y="2493361"/>
            <a:ext cx="3383280" cy="1015663"/>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Cancer care quality and equity in multiple myeloma and other hematologic malignancies; diagnostic pathways, treatment access, and survivorship; patient-reported outcomes; mixed methods research</a:t>
            </a:r>
            <a:endParaRPr lang="en-US" sz="1200" dirty="0">
              <a:latin typeface="Aptos" panose="020B0004020202020204" pitchFamily="34" charset="0"/>
            </a:endParaRPr>
          </a:p>
        </p:txBody>
      </p:sp>
      <p:sp>
        <p:nvSpPr>
          <p:cNvPr id="18" name="Text 12"/>
          <p:cNvSpPr/>
          <p:nvPr/>
        </p:nvSpPr>
        <p:spPr>
          <a:xfrm>
            <a:off x="1467612" y="3891744"/>
            <a:ext cx="2103120" cy="785407"/>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Jennifer Leeman</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DrPH, MDiv, MPH – Jane Sox Monroe Distinguished Professor</a:t>
            </a:r>
            <a:endParaRPr lang="en-US" sz="1200" dirty="0">
              <a:latin typeface="Aptos" panose="020B0004020202020204" pitchFamily="34" charset="0"/>
            </a:endParaRPr>
          </a:p>
        </p:txBody>
      </p:sp>
      <p:sp>
        <p:nvSpPr>
          <p:cNvPr id="19" name="Shape 13">
            <a:extLst>
              <a:ext uri="{C183D7F6-B498-43B3-948B-1728B52AA6E4}">
                <adec:decorative xmlns:adec="http://schemas.microsoft.com/office/drawing/2017/decorative" val="1"/>
              </a:ext>
            </a:extLst>
          </p:cNvPr>
          <p:cNvSpPr/>
          <p:nvPr/>
        </p:nvSpPr>
        <p:spPr>
          <a:xfrm>
            <a:off x="3940410" y="3680459"/>
            <a:ext cx="3511949" cy="1857270"/>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21" name="Image 4">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069080" y="3824313"/>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6" name="TextBox 45">
            <a:extLst>
              <a:ext uri="{FF2B5EF4-FFF2-40B4-BE49-F238E27FC236}">
                <a16:creationId xmlns:a16="http://schemas.microsoft.com/office/drawing/2014/main" id="{07BF5064-FA36-EE6B-937D-4D7125D95566}"/>
              </a:ext>
            </a:extLst>
          </p:cNvPr>
          <p:cNvSpPr txBox="1"/>
          <p:nvPr/>
        </p:nvSpPr>
        <p:spPr>
          <a:xfrm>
            <a:off x="434993" y="4788863"/>
            <a:ext cx="3469495" cy="646331"/>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Implementation science, with a focus on interventions for birthing persons or older adults and their caregivers</a:t>
            </a:r>
            <a:endParaRPr lang="en-US" sz="1200" dirty="0">
              <a:latin typeface="Aptos" panose="020B0004020202020204" pitchFamily="34" charset="0"/>
            </a:endParaRPr>
          </a:p>
        </p:txBody>
      </p:sp>
      <p:sp>
        <p:nvSpPr>
          <p:cNvPr id="22" name="Text 15"/>
          <p:cNvSpPr/>
          <p:nvPr/>
        </p:nvSpPr>
        <p:spPr>
          <a:xfrm>
            <a:off x="5047488" y="3877874"/>
            <a:ext cx="2103120" cy="587993"/>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Lisa Mansfield</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RN – Assistant Professor</a:t>
            </a:r>
            <a:endParaRPr lang="en-US" sz="1200" dirty="0">
              <a:latin typeface="Aptos" panose="020B0004020202020204" pitchFamily="34" charset="0"/>
            </a:endParaRPr>
          </a:p>
        </p:txBody>
      </p:sp>
      <p:sp>
        <p:nvSpPr>
          <p:cNvPr id="23" name="Shape 16">
            <a:extLst>
              <a:ext uri="{C183D7F6-B498-43B3-948B-1728B52AA6E4}">
                <adec:decorative xmlns:adec="http://schemas.microsoft.com/office/drawing/2017/decorative" val="1"/>
              </a:ext>
            </a:extLst>
          </p:cNvPr>
          <p:cNvSpPr/>
          <p:nvPr/>
        </p:nvSpPr>
        <p:spPr>
          <a:xfrm>
            <a:off x="356616" y="5597164"/>
            <a:ext cx="3529584" cy="2166091"/>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25" name="Image 5">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34924" y="5746683"/>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4" name="TextBox 43">
            <a:extLst>
              <a:ext uri="{FF2B5EF4-FFF2-40B4-BE49-F238E27FC236}">
                <a16:creationId xmlns:a16="http://schemas.microsoft.com/office/drawing/2014/main" id="{5C7CA300-EF3E-792E-17C9-E89220330AB9}"/>
              </a:ext>
            </a:extLst>
          </p:cNvPr>
          <p:cNvSpPr txBox="1"/>
          <p:nvPr/>
        </p:nvSpPr>
        <p:spPr>
          <a:xfrm>
            <a:off x="3922776" y="4665595"/>
            <a:ext cx="3529584" cy="830997"/>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Health disparities and equity, minority health, cancer prevention and screening, social determinants of health, women's health, vaccine behaviors and decision-making</a:t>
            </a:r>
            <a:endParaRPr lang="en-US" sz="1200" dirty="0">
              <a:latin typeface="Aptos" panose="020B0004020202020204" pitchFamily="34" charset="0"/>
            </a:endParaRPr>
          </a:p>
        </p:txBody>
      </p:sp>
      <p:sp>
        <p:nvSpPr>
          <p:cNvPr id="26" name="Text 18"/>
          <p:cNvSpPr/>
          <p:nvPr/>
        </p:nvSpPr>
        <p:spPr>
          <a:xfrm>
            <a:off x="1499616" y="5776395"/>
            <a:ext cx="2139696" cy="749808"/>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Isabel Roth</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DrPH, MS – Assistant Professor</a:t>
            </a:r>
            <a:endParaRPr lang="en-US" sz="1200" dirty="0">
              <a:latin typeface="Aptos" panose="020B0004020202020204" pitchFamily="34" charset="0"/>
            </a:endParaRPr>
          </a:p>
        </p:txBody>
      </p:sp>
      <p:sp>
        <p:nvSpPr>
          <p:cNvPr id="27" name="Shape 19">
            <a:extLst>
              <a:ext uri="{C183D7F6-B498-43B3-948B-1728B52AA6E4}">
                <adec:decorative xmlns:adec="http://schemas.microsoft.com/office/drawing/2017/decorative" val="1"/>
              </a:ext>
            </a:extLst>
          </p:cNvPr>
          <p:cNvSpPr/>
          <p:nvPr/>
        </p:nvSpPr>
        <p:spPr>
          <a:xfrm>
            <a:off x="3940410" y="5597164"/>
            <a:ext cx="3511949" cy="2166091"/>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29" name="Image 6">
            <a:extLs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4069080" y="5771266"/>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8" name="TextBox 47">
            <a:extLst>
              <a:ext uri="{FF2B5EF4-FFF2-40B4-BE49-F238E27FC236}">
                <a16:creationId xmlns:a16="http://schemas.microsoft.com/office/drawing/2014/main" id="{625E4F6A-4E55-E11E-313C-AF6C010347DE}"/>
              </a:ext>
            </a:extLst>
          </p:cNvPr>
          <p:cNvSpPr txBox="1"/>
          <p:nvPr/>
        </p:nvSpPr>
        <p:spPr>
          <a:xfrm>
            <a:off x="434993" y="6569963"/>
            <a:ext cx="3414632" cy="1200329"/>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Implementing integrative health and mindfulness-based interventions in primary care and hospital settings for patients with chronic conditions; methods focus on implementation science, community-engagement, and mixed-methods</a:t>
            </a:r>
            <a:endParaRPr lang="en-US" sz="1200" dirty="0">
              <a:latin typeface="Aptos" panose="020B0004020202020204" pitchFamily="34" charset="0"/>
            </a:endParaRPr>
          </a:p>
        </p:txBody>
      </p:sp>
      <p:sp>
        <p:nvSpPr>
          <p:cNvPr id="30" name="Text 21"/>
          <p:cNvSpPr/>
          <p:nvPr/>
        </p:nvSpPr>
        <p:spPr>
          <a:xfrm>
            <a:off x="5029200" y="5790123"/>
            <a:ext cx="2103120" cy="720096"/>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Rebecca (Becky) E. Salomon</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RN, PMHNP-BC – Assistant Professor</a:t>
            </a:r>
            <a:endParaRPr lang="en-US" sz="1200" dirty="0">
              <a:latin typeface="Aptos" panose="020B0004020202020204" pitchFamily="34" charset="0"/>
            </a:endParaRPr>
          </a:p>
        </p:txBody>
      </p:sp>
      <p:sp>
        <p:nvSpPr>
          <p:cNvPr id="31" name="Shape 22">
            <a:extLst>
              <a:ext uri="{C183D7F6-B498-43B3-948B-1728B52AA6E4}">
                <adec:decorative xmlns:adec="http://schemas.microsoft.com/office/drawing/2017/decorative" val="1"/>
              </a:ext>
            </a:extLst>
          </p:cNvPr>
          <p:cNvSpPr/>
          <p:nvPr/>
        </p:nvSpPr>
        <p:spPr>
          <a:xfrm>
            <a:off x="356616" y="7822692"/>
            <a:ext cx="3529584" cy="1935262"/>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33" name="Image 7">
            <a:extLs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502920" y="8020655"/>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50" name="TextBox 49">
            <a:extLst>
              <a:ext uri="{FF2B5EF4-FFF2-40B4-BE49-F238E27FC236}">
                <a16:creationId xmlns:a16="http://schemas.microsoft.com/office/drawing/2014/main" id="{E9D021C9-F8BE-2BD4-086E-F7015262FB88}"/>
              </a:ext>
            </a:extLst>
          </p:cNvPr>
          <p:cNvSpPr txBox="1"/>
          <p:nvPr/>
        </p:nvSpPr>
        <p:spPr>
          <a:xfrm>
            <a:off x="3940411" y="6640205"/>
            <a:ext cx="3475373" cy="1015663"/>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Biobehavioral mechanisms linking multilevel determinants of health to psychoneurological symptoms and functional outcomes in mothers, with a growing emphasis on systems dynamics modeling</a:t>
            </a:r>
            <a:endParaRPr lang="en-US" sz="1200" dirty="0">
              <a:latin typeface="Aptos" panose="020B0004020202020204" pitchFamily="34" charset="0"/>
            </a:endParaRPr>
          </a:p>
        </p:txBody>
      </p:sp>
      <p:sp>
        <p:nvSpPr>
          <p:cNvPr id="34" name="Text 24"/>
          <p:cNvSpPr/>
          <p:nvPr/>
        </p:nvSpPr>
        <p:spPr>
          <a:xfrm>
            <a:off x="1467612" y="7909079"/>
            <a:ext cx="2103120" cy="937260"/>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Sheila Judge Santacroce</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RN, CPNP, FAAN – Carol A. Beerstecher-Blackwell Distinguished Professor</a:t>
            </a:r>
            <a:endParaRPr lang="en-US" sz="1200" dirty="0">
              <a:latin typeface="Aptos" panose="020B0004020202020204" pitchFamily="34" charset="0"/>
            </a:endParaRPr>
          </a:p>
        </p:txBody>
      </p:sp>
      <p:sp>
        <p:nvSpPr>
          <p:cNvPr id="35" name="Shape 25">
            <a:extLst>
              <a:ext uri="{C183D7F6-B498-43B3-948B-1728B52AA6E4}">
                <adec:decorative xmlns:adec="http://schemas.microsoft.com/office/drawing/2017/decorative" val="1"/>
              </a:ext>
            </a:extLst>
          </p:cNvPr>
          <p:cNvSpPr/>
          <p:nvPr/>
        </p:nvSpPr>
        <p:spPr>
          <a:xfrm>
            <a:off x="3940410" y="7822692"/>
            <a:ext cx="3511949" cy="1935262"/>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37" name="Image 8">
            <a:extLs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4069080" y="8011124"/>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52" name="TextBox 51">
            <a:extLst>
              <a:ext uri="{FF2B5EF4-FFF2-40B4-BE49-F238E27FC236}">
                <a16:creationId xmlns:a16="http://schemas.microsoft.com/office/drawing/2014/main" id="{42109995-9295-51F8-8536-9A45263F6F2F}"/>
              </a:ext>
            </a:extLst>
          </p:cNvPr>
          <p:cNvSpPr txBox="1"/>
          <p:nvPr/>
        </p:nvSpPr>
        <p:spPr>
          <a:xfrm>
            <a:off x="359229" y="8845081"/>
            <a:ext cx="3529584" cy="830997"/>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Psychosocial stress (healthcare costs, unmet basic needs) in serious illness such as pediatric cancer, and how responses to these stressors affect outcomes for patients and families</a:t>
            </a:r>
            <a:endParaRPr lang="en-US" sz="1200" dirty="0">
              <a:latin typeface="Aptos" panose="020B0004020202020204" pitchFamily="34" charset="0"/>
            </a:endParaRPr>
          </a:p>
        </p:txBody>
      </p:sp>
      <p:sp>
        <p:nvSpPr>
          <p:cNvPr id="38" name="Text 27"/>
          <p:cNvSpPr/>
          <p:nvPr/>
        </p:nvSpPr>
        <p:spPr>
          <a:xfrm>
            <a:off x="5084064" y="7976834"/>
            <a:ext cx="2103120" cy="843534"/>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Jihye Kim Scroggins</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RN – Assistant Professor</a:t>
            </a:r>
            <a:endParaRPr lang="en-US" sz="1200" dirty="0">
              <a:latin typeface="Aptos" panose="020B0004020202020204" pitchFamily="34" charset="0"/>
            </a:endParaRPr>
          </a:p>
        </p:txBody>
      </p:sp>
      <p:sp>
        <p:nvSpPr>
          <p:cNvPr id="54" name="TextBox 53">
            <a:extLst>
              <a:ext uri="{FF2B5EF4-FFF2-40B4-BE49-F238E27FC236}">
                <a16:creationId xmlns:a16="http://schemas.microsoft.com/office/drawing/2014/main" id="{17C5AB5F-66CC-1BB0-9BB2-CC555A83CA8C}"/>
              </a:ext>
            </a:extLst>
          </p:cNvPr>
          <p:cNvSpPr txBox="1"/>
          <p:nvPr/>
        </p:nvSpPr>
        <p:spPr>
          <a:xfrm>
            <a:off x="3976987" y="8820368"/>
            <a:ext cx="3475373" cy="830997"/>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Maternal-infant health, maternal morbidity and mortality, symptom science, mental health, social determinants of health, data science, informatics, secondary data analysis</a:t>
            </a:r>
            <a:endParaRPr lang="en-US" sz="1200" dirty="0">
              <a:latin typeface="Aptos" panose="020B00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7FB"/>
        </a:solidFill>
        <a:effectLst/>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0"/>
            <a:ext cx="7772400" cy="256032"/>
          </a:xfrm>
          <a:prstGeom prst="rect">
            <a:avLst/>
          </a:prstGeom>
          <a:solidFill>
            <a:srgbClr val="4B9CD3"/>
          </a:solidFill>
          <a:ln/>
        </p:spPr>
        <p:txBody>
          <a:bodyPr/>
          <a:lstStyle/>
          <a:p>
            <a:endParaRPr lang="en-US">
              <a:latin typeface="Aptos" panose="020B0004020202020204" pitchFamily="34" charset="0"/>
            </a:endParaRPr>
          </a:p>
        </p:txBody>
      </p:sp>
      <p:pic>
        <p:nvPicPr>
          <p:cNvPr id="3"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7200" y="475488"/>
            <a:ext cx="2157984" cy="548640"/>
          </a:xfrm>
          <a:prstGeom prst="rect">
            <a:avLst/>
          </a:prstGeom>
        </p:spPr>
      </p:pic>
      <p:sp>
        <p:nvSpPr>
          <p:cNvPr id="4" name="Text 1">
            <a:extLst>
              <a:ext uri="{C183D7F6-B498-43B3-948B-1728B52AA6E4}">
                <adec:decorative xmlns:adec="http://schemas.microsoft.com/office/drawing/2017/decorative" val="1"/>
              </a:ext>
            </a:extLst>
          </p:cNvPr>
          <p:cNvSpPr/>
          <p:nvPr/>
        </p:nvSpPr>
        <p:spPr>
          <a:xfrm>
            <a:off x="3383280" y="457200"/>
            <a:ext cx="3931920" cy="310896"/>
          </a:xfrm>
          <a:prstGeom prst="rect">
            <a:avLst/>
          </a:prstGeom>
          <a:noFill/>
          <a:ln/>
        </p:spPr>
        <p:txBody>
          <a:bodyPr wrap="square" lIns="0" tIns="0" rIns="0" bIns="0" rtlCol="0" anchor="ctr"/>
          <a:lstStyle/>
          <a:p>
            <a:pPr marL="0" indent="0" algn="r">
              <a:buNone/>
            </a:pPr>
            <a:r>
              <a:rPr lang="en-US" sz="1600" b="1" dirty="0">
                <a:solidFill>
                  <a:srgbClr val="13294B"/>
                </a:solidFill>
                <a:latin typeface="Aptos" panose="020B0004020202020204" pitchFamily="34" charset="0"/>
                <a:ea typeface="Cambria" pitchFamily="34" charset="-122"/>
                <a:cs typeface="Cambria" pitchFamily="34" charset="-120"/>
              </a:rPr>
              <a:t>PhD Research Advisors</a:t>
            </a:r>
            <a:endParaRPr lang="en-US" sz="1600" dirty="0">
              <a:latin typeface="Aptos" panose="020B0004020202020204" pitchFamily="34" charset="0"/>
            </a:endParaRPr>
          </a:p>
        </p:txBody>
      </p:sp>
      <p:sp>
        <p:nvSpPr>
          <p:cNvPr id="5" name="Text 2">
            <a:extLst>
              <a:ext uri="{C183D7F6-B498-43B3-948B-1728B52AA6E4}">
                <adec:decorative xmlns:adec="http://schemas.microsoft.com/office/drawing/2017/decorative" val="1"/>
              </a:ext>
            </a:extLst>
          </p:cNvPr>
          <p:cNvSpPr/>
          <p:nvPr/>
        </p:nvSpPr>
        <p:spPr>
          <a:xfrm>
            <a:off x="3383280" y="768096"/>
            <a:ext cx="3931920" cy="256032"/>
          </a:xfrm>
          <a:prstGeom prst="rect">
            <a:avLst/>
          </a:prstGeom>
          <a:noFill/>
          <a:ln/>
        </p:spPr>
        <p:txBody>
          <a:bodyPr wrap="square" lIns="0" tIns="0" rIns="0" bIns="0" rtlCol="0" anchor="ctr"/>
          <a:lstStyle/>
          <a:p>
            <a:pPr marL="0" indent="0" algn="r">
              <a:buNone/>
            </a:pPr>
            <a:r>
              <a:rPr lang="en-US" sz="1200" i="1" dirty="0">
                <a:solidFill>
                  <a:srgbClr val="4B9CD3"/>
                </a:solidFill>
                <a:latin typeface="Aptos" panose="020B0004020202020204" pitchFamily="34" charset="0"/>
                <a:ea typeface="Calibri" pitchFamily="34" charset="-122"/>
                <a:cs typeface="Calibri" pitchFamily="34" charset="-120"/>
              </a:rPr>
              <a:t>Advancing Nursing Science Together</a:t>
            </a:r>
            <a:endParaRPr lang="en-US" sz="1200" dirty="0">
              <a:latin typeface="Aptos" panose="020B0004020202020204" pitchFamily="34" charset="0"/>
            </a:endParaRPr>
          </a:p>
        </p:txBody>
      </p:sp>
      <p:sp>
        <p:nvSpPr>
          <p:cNvPr id="6" name="Shape 3">
            <a:extLst>
              <a:ext uri="{C183D7F6-B498-43B3-948B-1728B52AA6E4}">
                <adec:decorative xmlns:adec="http://schemas.microsoft.com/office/drawing/2017/decorative" val="1"/>
              </a:ext>
            </a:extLst>
          </p:cNvPr>
          <p:cNvSpPr/>
          <p:nvPr/>
        </p:nvSpPr>
        <p:spPr>
          <a:xfrm>
            <a:off x="457200" y="1170432"/>
            <a:ext cx="6858000" cy="0"/>
          </a:xfrm>
          <a:prstGeom prst="line">
            <a:avLst/>
          </a:prstGeom>
          <a:noFill/>
          <a:ln w="12700">
            <a:solidFill>
              <a:srgbClr val="D9E3F0"/>
            </a:solidFill>
            <a:prstDash val="solid"/>
          </a:ln>
        </p:spPr>
        <p:txBody>
          <a:bodyPr/>
          <a:lstStyle/>
          <a:p>
            <a:endParaRPr lang="en-US">
              <a:latin typeface="Aptos" panose="020B0004020202020204" pitchFamily="34" charset="0"/>
            </a:endParaRPr>
          </a:p>
        </p:txBody>
      </p:sp>
      <p:sp>
        <p:nvSpPr>
          <p:cNvPr id="7" name="Shape 4">
            <a:extLst>
              <a:ext uri="{C183D7F6-B498-43B3-948B-1728B52AA6E4}">
                <adec:decorative xmlns:adec="http://schemas.microsoft.com/office/drawing/2017/decorative" val="1"/>
              </a:ext>
            </a:extLst>
          </p:cNvPr>
          <p:cNvSpPr/>
          <p:nvPr/>
        </p:nvSpPr>
        <p:spPr>
          <a:xfrm>
            <a:off x="320040" y="1417320"/>
            <a:ext cx="3529584" cy="1824228"/>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9"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85216" y="1589841"/>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10" name="Text 6"/>
          <p:cNvSpPr/>
          <p:nvPr/>
        </p:nvSpPr>
        <p:spPr>
          <a:xfrm>
            <a:off x="1517904" y="1545336"/>
            <a:ext cx="2232315" cy="749808"/>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Karen Sheffield-Abdullah</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RN, CNM, FACNM – Assistant Professor</a:t>
            </a:r>
            <a:endParaRPr lang="en-US" sz="1200" dirty="0">
              <a:latin typeface="Aptos" panose="020B0004020202020204" pitchFamily="34" charset="0"/>
            </a:endParaRPr>
          </a:p>
        </p:txBody>
      </p:sp>
      <p:sp>
        <p:nvSpPr>
          <p:cNvPr id="11" name="Shape 7">
            <a:extLst>
              <a:ext uri="{C183D7F6-B498-43B3-948B-1728B52AA6E4}">
                <adec:decorative xmlns:adec="http://schemas.microsoft.com/office/drawing/2017/decorative" val="1"/>
              </a:ext>
            </a:extLst>
          </p:cNvPr>
          <p:cNvSpPr/>
          <p:nvPr/>
        </p:nvSpPr>
        <p:spPr>
          <a:xfrm>
            <a:off x="3886200" y="1417320"/>
            <a:ext cx="3529584" cy="1824228"/>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13"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073652" y="1582230"/>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16" name="TextBox 15">
            <a:extLst>
              <a:ext uri="{FF2B5EF4-FFF2-40B4-BE49-F238E27FC236}">
                <a16:creationId xmlns:a16="http://schemas.microsoft.com/office/drawing/2014/main" id="{2805194A-81B6-C1A5-A125-7C354C3C4B87}"/>
              </a:ext>
            </a:extLst>
          </p:cNvPr>
          <p:cNvSpPr txBox="1"/>
          <p:nvPr/>
        </p:nvSpPr>
        <p:spPr>
          <a:xfrm>
            <a:off x="485811" y="2410551"/>
            <a:ext cx="3464397" cy="830997"/>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Perinatal mental health, health equity, integrative health approaches, mindfulness, trauma-responsive care, mixed and qualitative methods</a:t>
            </a:r>
            <a:endParaRPr lang="en-US" sz="1200" dirty="0">
              <a:latin typeface="Aptos" panose="020B0004020202020204" pitchFamily="34" charset="0"/>
            </a:endParaRPr>
          </a:p>
        </p:txBody>
      </p:sp>
      <p:sp>
        <p:nvSpPr>
          <p:cNvPr id="14" name="Text 9"/>
          <p:cNvSpPr/>
          <p:nvPr/>
        </p:nvSpPr>
        <p:spPr>
          <a:xfrm>
            <a:off x="5084064" y="1545336"/>
            <a:ext cx="2368296" cy="865215"/>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Brent J. Small</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 Senior Associate Dean for Research &amp; Frances Hill Fox Distinguished Professor</a:t>
            </a:r>
            <a:endParaRPr lang="en-US" sz="1200" dirty="0">
              <a:latin typeface="Aptos" panose="020B0004020202020204" pitchFamily="34" charset="0"/>
            </a:endParaRPr>
          </a:p>
        </p:txBody>
      </p:sp>
      <p:sp>
        <p:nvSpPr>
          <p:cNvPr id="19" name="Shape 13">
            <a:extLst>
              <a:ext uri="{C183D7F6-B498-43B3-948B-1728B52AA6E4}">
                <adec:decorative xmlns:adec="http://schemas.microsoft.com/office/drawing/2017/decorative" val="1"/>
              </a:ext>
            </a:extLst>
          </p:cNvPr>
          <p:cNvSpPr/>
          <p:nvPr/>
        </p:nvSpPr>
        <p:spPr>
          <a:xfrm>
            <a:off x="321219" y="3306970"/>
            <a:ext cx="3529584" cy="1971403"/>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21" name="Image 4">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06457" y="3484971"/>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46B1B2A9-C720-C988-562B-37FD5872B55B}"/>
              </a:ext>
            </a:extLst>
          </p:cNvPr>
          <p:cNvSpPr txBox="1"/>
          <p:nvPr/>
        </p:nvSpPr>
        <p:spPr>
          <a:xfrm>
            <a:off x="4150197" y="2475973"/>
            <a:ext cx="3401568" cy="646331"/>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Quality of life among cancer survivors, cancer-related cognitive impairment, longitudinal statistical methods</a:t>
            </a:r>
            <a:endParaRPr lang="en-US" sz="1200" dirty="0">
              <a:latin typeface="Aptos" panose="020B0004020202020204" pitchFamily="34" charset="0"/>
            </a:endParaRPr>
          </a:p>
        </p:txBody>
      </p:sp>
      <p:sp>
        <p:nvSpPr>
          <p:cNvPr id="22" name="Text 15"/>
          <p:cNvSpPr/>
          <p:nvPr/>
        </p:nvSpPr>
        <p:spPr>
          <a:xfrm>
            <a:off x="1519083" y="3673689"/>
            <a:ext cx="2368296" cy="497628"/>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Kea Turner</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MPH, MA – Associate Professor</a:t>
            </a:r>
            <a:endParaRPr lang="en-US" sz="1200" dirty="0">
              <a:latin typeface="Aptos" panose="020B0004020202020204" pitchFamily="34" charset="0"/>
            </a:endParaRPr>
          </a:p>
        </p:txBody>
      </p:sp>
      <p:sp>
        <p:nvSpPr>
          <p:cNvPr id="23" name="Shape 16">
            <a:extLst>
              <a:ext uri="{C183D7F6-B498-43B3-948B-1728B52AA6E4}">
                <adec:decorative xmlns:adec="http://schemas.microsoft.com/office/drawing/2017/decorative" val="1"/>
              </a:ext>
            </a:extLst>
          </p:cNvPr>
          <p:cNvSpPr/>
          <p:nvPr/>
        </p:nvSpPr>
        <p:spPr>
          <a:xfrm>
            <a:off x="3885021" y="3306970"/>
            <a:ext cx="3529584" cy="1971403"/>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25" name="Image 5">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073652" y="3484971"/>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2" name="TextBox 41">
            <a:extLst>
              <a:ext uri="{FF2B5EF4-FFF2-40B4-BE49-F238E27FC236}">
                <a16:creationId xmlns:a16="http://schemas.microsoft.com/office/drawing/2014/main" id="{B1CBFF0F-CE54-7040-49A5-3A13C50D8364}"/>
              </a:ext>
            </a:extLst>
          </p:cNvPr>
          <p:cNvSpPr txBox="1"/>
          <p:nvPr/>
        </p:nvSpPr>
        <p:spPr>
          <a:xfrm>
            <a:off x="338328" y="4390952"/>
            <a:ext cx="3510117" cy="461665"/>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Cancer survivorship, cancer care delivery, and implementation science</a:t>
            </a:r>
            <a:endParaRPr lang="en-US" sz="1200" dirty="0">
              <a:latin typeface="Aptos" panose="020B0004020202020204" pitchFamily="34" charset="0"/>
            </a:endParaRPr>
          </a:p>
        </p:txBody>
      </p:sp>
      <p:sp>
        <p:nvSpPr>
          <p:cNvPr id="26" name="Text 18"/>
          <p:cNvSpPr/>
          <p:nvPr/>
        </p:nvSpPr>
        <p:spPr>
          <a:xfrm>
            <a:off x="5082885" y="3610227"/>
            <a:ext cx="2368296" cy="561090"/>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Natalia Villegas Rodriguez</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MSN, RN, IBCLC, FAAN – Associate Professor</a:t>
            </a:r>
            <a:endParaRPr lang="en-US" sz="1200" dirty="0">
              <a:latin typeface="Aptos" panose="020B0004020202020204" pitchFamily="34" charset="0"/>
            </a:endParaRPr>
          </a:p>
        </p:txBody>
      </p:sp>
      <p:sp>
        <p:nvSpPr>
          <p:cNvPr id="27" name="Shape 19">
            <a:extLst>
              <a:ext uri="{C183D7F6-B498-43B3-948B-1728B52AA6E4}">
                <adec:decorative xmlns:adec="http://schemas.microsoft.com/office/drawing/2017/decorative" val="1"/>
              </a:ext>
            </a:extLst>
          </p:cNvPr>
          <p:cNvSpPr/>
          <p:nvPr/>
        </p:nvSpPr>
        <p:spPr>
          <a:xfrm>
            <a:off x="321219" y="5343796"/>
            <a:ext cx="3529584" cy="2048376"/>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29" name="Image 6">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457200" y="5561695"/>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0" name="TextBox 39">
            <a:extLst>
              <a:ext uri="{FF2B5EF4-FFF2-40B4-BE49-F238E27FC236}">
                <a16:creationId xmlns:a16="http://schemas.microsoft.com/office/drawing/2014/main" id="{96C29F48-63E8-ABC8-71B2-872AC8961816}"/>
              </a:ext>
            </a:extLst>
          </p:cNvPr>
          <p:cNvSpPr txBox="1"/>
          <p:nvPr/>
        </p:nvSpPr>
        <p:spPr>
          <a:xfrm>
            <a:off x="3951642" y="4359003"/>
            <a:ext cx="3462963" cy="830997"/>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Women's health, STI and HIV prevention, breastfeeding, and the use of technology for prevention, particularly among Latino/a populations</a:t>
            </a:r>
            <a:endParaRPr lang="en-US" sz="1200" dirty="0">
              <a:latin typeface="Aptos" panose="020B0004020202020204" pitchFamily="34" charset="0"/>
            </a:endParaRPr>
          </a:p>
        </p:txBody>
      </p:sp>
      <p:sp>
        <p:nvSpPr>
          <p:cNvPr id="30" name="Text 21"/>
          <p:cNvSpPr/>
          <p:nvPr/>
        </p:nvSpPr>
        <p:spPr>
          <a:xfrm>
            <a:off x="1387013" y="5565931"/>
            <a:ext cx="2368296" cy="749808"/>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Jessica R. Williams</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MPH, PHNA-BC, FAAN – Assistant Dean, PhD Program; Associate Professor</a:t>
            </a:r>
            <a:endParaRPr lang="en-US" sz="1200" dirty="0">
              <a:latin typeface="Aptos" panose="020B0004020202020204" pitchFamily="34" charset="0"/>
            </a:endParaRPr>
          </a:p>
        </p:txBody>
      </p:sp>
      <p:sp>
        <p:nvSpPr>
          <p:cNvPr id="31" name="Shape 22">
            <a:extLst>
              <a:ext uri="{C183D7F6-B498-43B3-948B-1728B52AA6E4}">
                <adec:decorative xmlns:adec="http://schemas.microsoft.com/office/drawing/2017/decorative" val="1"/>
              </a:ext>
            </a:extLst>
          </p:cNvPr>
          <p:cNvSpPr/>
          <p:nvPr/>
        </p:nvSpPr>
        <p:spPr>
          <a:xfrm>
            <a:off x="3885021" y="5345503"/>
            <a:ext cx="3529584" cy="2048376"/>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33" name="Image 7">
            <a:extLs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4073652" y="5496380"/>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5" name="TextBox 44">
            <a:extLst>
              <a:ext uri="{FF2B5EF4-FFF2-40B4-BE49-F238E27FC236}">
                <a16:creationId xmlns:a16="http://schemas.microsoft.com/office/drawing/2014/main" id="{FE6F1B9D-81B8-FD69-FD3B-7FD077839477}"/>
              </a:ext>
            </a:extLst>
          </p:cNvPr>
          <p:cNvSpPr txBox="1"/>
          <p:nvPr/>
        </p:nvSpPr>
        <p:spPr>
          <a:xfrm>
            <a:off x="357795" y="6419895"/>
            <a:ext cx="3397514" cy="830997"/>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Intimate partner violence, trauma-informed care, health system responses, and long-term health consequences of violence including chronic pain, HIV, and substance use</a:t>
            </a:r>
            <a:endParaRPr lang="en-US" sz="1200" dirty="0">
              <a:latin typeface="Aptos" panose="020B0004020202020204" pitchFamily="34" charset="0"/>
            </a:endParaRPr>
          </a:p>
        </p:txBody>
      </p:sp>
      <p:sp>
        <p:nvSpPr>
          <p:cNvPr id="34" name="Text 24"/>
          <p:cNvSpPr/>
          <p:nvPr/>
        </p:nvSpPr>
        <p:spPr>
          <a:xfrm>
            <a:off x="5012091" y="5569982"/>
            <a:ext cx="2368296" cy="602604"/>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Ya-Ke “Grace” Wu</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RN – Assistant Professor; Director, Biobehavioral Laboratory</a:t>
            </a:r>
            <a:endParaRPr lang="en-US" sz="1200" dirty="0">
              <a:latin typeface="Aptos" panose="020B0004020202020204" pitchFamily="34" charset="0"/>
            </a:endParaRPr>
          </a:p>
        </p:txBody>
      </p:sp>
      <p:sp>
        <p:nvSpPr>
          <p:cNvPr id="35" name="Shape 25">
            <a:extLst>
              <a:ext uri="{C183D7F6-B498-43B3-948B-1728B52AA6E4}">
                <adec:decorative xmlns:adec="http://schemas.microsoft.com/office/drawing/2017/decorative" val="1"/>
              </a:ext>
            </a:extLst>
          </p:cNvPr>
          <p:cNvSpPr/>
          <p:nvPr/>
        </p:nvSpPr>
        <p:spPr>
          <a:xfrm>
            <a:off x="321219" y="7461009"/>
            <a:ext cx="3529584" cy="2377471"/>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pic>
        <p:nvPicPr>
          <p:cNvPr id="37" name="Image 8">
            <a:extLs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506457" y="7599066"/>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49" name="TextBox 48">
            <a:extLst>
              <a:ext uri="{FF2B5EF4-FFF2-40B4-BE49-F238E27FC236}">
                <a16:creationId xmlns:a16="http://schemas.microsoft.com/office/drawing/2014/main" id="{0DC9E7A6-2324-2588-0E4E-01A685357412}"/>
              </a:ext>
            </a:extLst>
          </p:cNvPr>
          <p:cNvSpPr txBox="1"/>
          <p:nvPr/>
        </p:nvSpPr>
        <p:spPr>
          <a:xfrm>
            <a:off x="3951642" y="6350799"/>
            <a:ext cx="3363558" cy="1015663"/>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How stress-related biological and psychological pathways, appetite regulation, and immune-inflammatory processes contribute to disordered eating, psychiatric health, obesity, and cardiometabolic outcomes</a:t>
            </a:r>
            <a:endParaRPr lang="en-US" sz="1200" dirty="0">
              <a:latin typeface="Aptos" panose="020B0004020202020204" pitchFamily="34" charset="0"/>
            </a:endParaRPr>
          </a:p>
        </p:txBody>
      </p:sp>
      <p:sp>
        <p:nvSpPr>
          <p:cNvPr id="38" name="Text 27"/>
          <p:cNvSpPr/>
          <p:nvPr/>
        </p:nvSpPr>
        <p:spPr>
          <a:xfrm>
            <a:off x="1500206" y="7689458"/>
            <a:ext cx="2368296" cy="562356"/>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Jessica Zegre-Hemsey</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RN, FAHA – Associate Professor</a:t>
            </a:r>
            <a:endParaRPr lang="en-US" sz="1200" dirty="0">
              <a:latin typeface="Aptos" panose="020B0004020202020204" pitchFamily="34" charset="0"/>
            </a:endParaRPr>
          </a:p>
        </p:txBody>
      </p:sp>
      <p:sp>
        <p:nvSpPr>
          <p:cNvPr id="44" name="Shape 10">
            <a:extLst>
              <a:ext uri="{FF2B5EF4-FFF2-40B4-BE49-F238E27FC236}">
                <a16:creationId xmlns:a16="http://schemas.microsoft.com/office/drawing/2014/main" id="{186405A6-DE25-C42D-3A11-0EBF260715AE}"/>
              </a:ext>
              <a:ext uri="{C183D7F6-B498-43B3-948B-1728B52AA6E4}">
                <adec:decorative xmlns:adec="http://schemas.microsoft.com/office/drawing/2017/decorative" val="1"/>
              </a:ext>
            </a:extLst>
          </p:cNvPr>
          <p:cNvSpPr/>
          <p:nvPr/>
        </p:nvSpPr>
        <p:spPr>
          <a:xfrm>
            <a:off x="3886200" y="7461009"/>
            <a:ext cx="3529584" cy="2377471"/>
          </a:xfrm>
          <a:prstGeom prst="roundRect">
            <a:avLst>
              <a:gd name="adj" fmla="val 3008"/>
            </a:avLst>
          </a:prstGeom>
          <a:solidFill>
            <a:srgbClr val="FFFFFF"/>
          </a:solidFill>
          <a:ln w="9525">
            <a:solidFill>
              <a:srgbClr val="D9E3F0"/>
            </a:solidFill>
            <a:prstDash val="solid"/>
          </a:ln>
          <a:effectLst>
            <a:outerShdw blurRad="50800" dist="12700" dir="5400000" algn="bl" rotWithShape="0">
              <a:srgbClr val="9BB3CC">
                <a:alpha val="28000"/>
              </a:srgbClr>
            </a:outerShdw>
          </a:effectLst>
        </p:spPr>
        <p:txBody>
          <a:bodyPr/>
          <a:lstStyle/>
          <a:p>
            <a:endParaRPr lang="en-US">
              <a:latin typeface="Aptos" panose="020B0004020202020204" pitchFamily="34" charset="0"/>
            </a:endParaRPr>
          </a:p>
        </p:txBody>
      </p:sp>
      <p:sp>
        <p:nvSpPr>
          <p:cNvPr id="52" name="TextBox 51">
            <a:extLst>
              <a:ext uri="{FF2B5EF4-FFF2-40B4-BE49-F238E27FC236}">
                <a16:creationId xmlns:a16="http://schemas.microsoft.com/office/drawing/2014/main" id="{77B639F4-0ADF-997E-83B2-C624BE383BB6}"/>
              </a:ext>
            </a:extLst>
          </p:cNvPr>
          <p:cNvSpPr txBox="1"/>
          <p:nvPr/>
        </p:nvSpPr>
        <p:spPr>
          <a:xfrm>
            <a:off x="357795" y="8464888"/>
            <a:ext cx="3392424" cy="1200329"/>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Emergency cardiac care; non-invasive cardiac monitoring for early disease detection, prediction, and response; early triage; risk stratification and access to care for improved patient outcomes; and innovation and technology in cardiovascular systems of care</a:t>
            </a:r>
            <a:endParaRPr lang="en-US" sz="1200" dirty="0">
              <a:latin typeface="Aptos" panose="020B0004020202020204" pitchFamily="34" charset="0"/>
            </a:endParaRPr>
          </a:p>
        </p:txBody>
      </p:sp>
      <p:sp>
        <p:nvSpPr>
          <p:cNvPr id="48" name="Text 12">
            <a:extLst>
              <a:ext uri="{FF2B5EF4-FFF2-40B4-BE49-F238E27FC236}">
                <a16:creationId xmlns:a16="http://schemas.microsoft.com/office/drawing/2014/main" id="{BD092414-D7E6-25DC-3B1C-DCF932107511}"/>
              </a:ext>
            </a:extLst>
          </p:cNvPr>
          <p:cNvSpPr/>
          <p:nvPr/>
        </p:nvSpPr>
        <p:spPr>
          <a:xfrm>
            <a:off x="5010912" y="7636738"/>
            <a:ext cx="2368296" cy="633407"/>
          </a:xfrm>
          <a:prstGeom prst="rect">
            <a:avLst/>
          </a:prstGeom>
          <a:noFill/>
          <a:ln/>
        </p:spPr>
        <p:txBody>
          <a:bodyPr wrap="square" lIns="0" tIns="0" rIns="0" bIns="0" rtlCol="0" anchor="ctr"/>
          <a:lstStyle/>
          <a:p>
            <a:pPr marL="0" indent="0" algn="l">
              <a:lnSpc>
                <a:spcPct val="100000"/>
              </a:lnSpc>
              <a:spcAft>
                <a:spcPts val="400"/>
              </a:spcAft>
              <a:buNone/>
            </a:pPr>
            <a:r>
              <a:rPr lang="en-US" sz="1200" b="1" dirty="0">
                <a:solidFill>
                  <a:srgbClr val="13294B"/>
                </a:solidFill>
                <a:latin typeface="Aptos" panose="020B0004020202020204" pitchFamily="34" charset="0"/>
                <a:ea typeface="Calibri" pitchFamily="34" charset="-122"/>
                <a:cs typeface="Calibri" pitchFamily="34" charset="-120"/>
              </a:rPr>
              <a:t>Bharathi Zvara</a:t>
            </a:r>
            <a:endParaRPr lang="en-US" sz="1200" dirty="0">
              <a:latin typeface="Aptos" panose="020B0004020202020204" pitchFamily="34" charset="0"/>
            </a:endParaRPr>
          </a:p>
          <a:p>
            <a:pPr marL="0" indent="0" algn="l">
              <a:lnSpc>
                <a:spcPct val="100000"/>
              </a:lnSpc>
              <a:spcAft>
                <a:spcPts val="400"/>
              </a:spcAft>
              <a:buNone/>
            </a:pPr>
            <a:r>
              <a:rPr lang="en-US" sz="1200" i="1" dirty="0">
                <a:solidFill>
                  <a:srgbClr val="4B9CD3"/>
                </a:solidFill>
                <a:latin typeface="Aptos" panose="020B0004020202020204" pitchFamily="34" charset="0"/>
                <a:ea typeface="Calibri" pitchFamily="34" charset="-122"/>
                <a:cs typeface="Calibri" pitchFamily="34" charset="-120"/>
              </a:rPr>
              <a:t>PhD, MS – Associate Professor</a:t>
            </a:r>
            <a:endParaRPr lang="en-US" sz="1200" dirty="0">
              <a:latin typeface="Aptos" panose="020B0004020202020204" pitchFamily="34" charset="0"/>
            </a:endParaRPr>
          </a:p>
        </p:txBody>
      </p:sp>
      <p:pic>
        <p:nvPicPr>
          <p:cNvPr id="50" name="Picture 49">
            <a:extLst>
              <a:ext uri="{FF2B5EF4-FFF2-40B4-BE49-F238E27FC236}">
                <a16:creationId xmlns:a16="http://schemas.microsoft.com/office/drawing/2014/main" id="{FEB5B16B-2DC4-4F74-AF6E-E82073B0B142}"/>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4073652" y="7595732"/>
            <a:ext cx="749808" cy="749808"/>
          </a:xfrm>
          <a:prstGeom prst="rect">
            <a:avLst/>
          </a:prstGeom>
          <a:ln w="38100">
            <a:solidFill>
              <a:srgbClr val="4B9CD3"/>
            </a:solidFill>
          </a:ln>
          <a:effectLst>
            <a:outerShdw blurRad="50800" dist="38100" dir="2700000" algn="tl" rotWithShape="0">
              <a:prstClr val="black">
                <a:alpha val="40000"/>
              </a:prstClr>
            </a:outerShdw>
          </a:effectLst>
        </p:spPr>
      </p:pic>
      <p:sp>
        <p:nvSpPr>
          <p:cNvPr id="54" name="TextBox 53">
            <a:extLst>
              <a:ext uri="{FF2B5EF4-FFF2-40B4-BE49-F238E27FC236}">
                <a16:creationId xmlns:a16="http://schemas.microsoft.com/office/drawing/2014/main" id="{84E8E7AB-A1ED-5005-56FF-0C989E5CA465}"/>
              </a:ext>
            </a:extLst>
          </p:cNvPr>
          <p:cNvSpPr txBox="1"/>
          <p:nvPr/>
        </p:nvSpPr>
        <p:spPr>
          <a:xfrm>
            <a:off x="3951642" y="8453485"/>
            <a:ext cx="3481840" cy="1384995"/>
          </a:xfrm>
          <a:prstGeom prst="rect">
            <a:avLst/>
          </a:prstGeom>
          <a:noFill/>
        </p:spPr>
        <p:txBody>
          <a:bodyPr wrap="square">
            <a:spAutoFit/>
          </a:bodyPr>
          <a:lstStyle/>
          <a:p>
            <a:pPr marL="0" indent="0" algn="l">
              <a:lnSpc>
                <a:spcPct val="100000"/>
              </a:lnSpc>
              <a:spcAft>
                <a:spcPts val="400"/>
              </a:spcAft>
              <a:buNone/>
            </a:pPr>
            <a:r>
              <a:rPr lang="en-US" sz="1200" b="1" dirty="0">
                <a:solidFill>
                  <a:srgbClr val="4B9CD3"/>
                </a:solidFill>
                <a:latin typeface="Aptos" panose="020B0004020202020204" pitchFamily="34" charset="0"/>
                <a:ea typeface="Calibri" pitchFamily="34" charset="-122"/>
                <a:cs typeface="Calibri" pitchFamily="34" charset="-120"/>
              </a:rPr>
              <a:t>Focus  </a:t>
            </a:r>
            <a:r>
              <a:rPr lang="en-US" sz="1200" dirty="0">
                <a:solidFill>
                  <a:srgbClr val="4A4A4A"/>
                </a:solidFill>
                <a:latin typeface="Aptos" panose="020B0004020202020204" pitchFamily="34" charset="0"/>
                <a:ea typeface="Calibri" pitchFamily="34" charset="-122"/>
                <a:cs typeface="Calibri" pitchFamily="34" charset="-120"/>
              </a:rPr>
              <a:t>Intergenerational effects of childhood maltreatment and adversity. Biopsychosocial mechanisms linking early adversity to parent and child health and development. Developmental and life course perspectives. Longitudinal, observational, and population health research methods</a:t>
            </a:r>
            <a:endParaRPr lang="en-US" sz="1200" dirty="0">
              <a:latin typeface="Aptos" panose="020B00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1B952C78AE294E9CBF1CB5B87AFE68" ma:contentTypeVersion="13" ma:contentTypeDescription="Create a new document." ma:contentTypeScope="" ma:versionID="0de851a5e65774b7f9e32c328dcb23df">
  <xsd:schema xmlns:xsd="http://www.w3.org/2001/XMLSchema" xmlns:xs="http://www.w3.org/2001/XMLSchema" xmlns:p="http://schemas.microsoft.com/office/2006/metadata/properties" xmlns:ns2="eb1884c6-2338-42a1-bc0b-47092c3b34a9" xmlns:ns3="3b615845-9a19-4143-b90d-a97a581e6395" targetNamespace="http://schemas.microsoft.com/office/2006/metadata/properties" ma:root="true" ma:fieldsID="d8f47ad0ea1c87286e422ef49468115b" ns2:_="" ns3:_="">
    <xsd:import namespace="eb1884c6-2338-42a1-bc0b-47092c3b34a9"/>
    <xsd:import namespace="3b615845-9a19-4143-b90d-a97a581e639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Not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1884c6-2338-42a1-bc0b-47092c3b3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Notes" ma:index="16" nillable="true" ma:displayName="Notes" ma:description="To be sent post committee form/pre dissertation" ma:format="Dropdown" ma:internalName="Notes">
      <xsd:simpleType>
        <xsd:restriction base="dms:Text">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3fdc6da-32ca-4a2b-983e-32d6a4a8ae6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615845-9a19-4143-b90d-a97a581e6395"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26d9993-b5fa-4f09-9d6a-c174789d2f7c}" ma:internalName="TaxCatchAll" ma:showField="CatchAllData" ma:web="3b615845-9a19-4143-b90d-a97a581e63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Notes xmlns="eb1884c6-2338-42a1-bc0b-47092c3b34a9" xsi:nil="true"/>
    <lcf76f155ced4ddcb4097134ff3c332f xmlns="eb1884c6-2338-42a1-bc0b-47092c3b34a9">
      <Terms xmlns="http://schemas.microsoft.com/office/infopath/2007/PartnerControls"/>
    </lcf76f155ced4ddcb4097134ff3c332f>
    <TaxCatchAll xmlns="3b615845-9a19-4143-b90d-a97a581e639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DFF9DD-1E8C-488D-953F-180EF3E157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1884c6-2338-42a1-bc0b-47092c3b34a9"/>
    <ds:schemaRef ds:uri="3b615845-9a19-4143-b90d-a97a581e63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9A4836-15D0-4BBD-9F4B-E3C55D7622B5}">
  <ds:schemaRefs>
    <ds:schemaRef ds:uri="http://schemas.microsoft.com/office/2006/documentManagement/types"/>
    <ds:schemaRef ds:uri="http://purl.org/dc/dcmitype/"/>
    <ds:schemaRef ds:uri="http://schemas.microsoft.com/office/infopath/2007/PartnerControls"/>
    <ds:schemaRef ds:uri="http://purl.org/dc/elements/1.1/"/>
    <ds:schemaRef ds:uri="http://www.w3.org/XML/1998/namespace"/>
    <ds:schemaRef ds:uri="http://schemas.openxmlformats.org/package/2006/metadata/core-properties"/>
    <ds:schemaRef ds:uri="http://schemas.microsoft.com/office/2006/metadata/properties"/>
    <ds:schemaRef ds:uri="3b615845-9a19-4143-b90d-a97a581e6395"/>
    <ds:schemaRef ds:uri="eb1884c6-2338-42a1-bc0b-47092c3b34a9"/>
    <ds:schemaRef ds:uri="http://purl.org/dc/terms/"/>
  </ds:schemaRefs>
</ds:datastoreItem>
</file>

<file path=customXml/itemProps3.xml><?xml version="1.0" encoding="utf-8"?>
<ds:datastoreItem xmlns:ds="http://schemas.openxmlformats.org/officeDocument/2006/customXml" ds:itemID="{DC1E6AF1-73BA-47BF-93AD-456DA6C325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115</TotalTime>
  <Words>1041</Words>
  <Application>Microsoft Office PowerPoint</Application>
  <PresentationFormat>Custom</PresentationFormat>
  <Paragraphs>82</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Aptos</vt:lpstr>
      <vt:lpstr>Arial</vt:lpstr>
      <vt:lpstr>Office Theme</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Williams, Jessica Roberts</cp:lastModifiedBy>
  <cp:revision>6</cp:revision>
  <cp:lastPrinted>2026-07-14T00:04:45Z</cp:lastPrinted>
  <dcterms:created xsi:type="dcterms:W3CDTF">2026-07-13T23:42:25Z</dcterms:created>
  <dcterms:modified xsi:type="dcterms:W3CDTF">2026-07-14T17:35:22Z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0x010100921B952C78AE294E9CBF1CB5B87AFE68</vt:lpwstr>
  </property>
  <property fmtid="{D5CDD505-2E9C-101B-9397-08002B2CF9AE}" pid="3" name="MediaServiceImageTags">
    <vt:lpwstr/>
  </property>
</Properties>
</file>